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7" r:id="rId2"/>
    <p:sldId id="267" r:id="rId3"/>
    <p:sldId id="258" r:id="rId4"/>
    <p:sldId id="297" r:id="rId5"/>
    <p:sldId id="259" r:id="rId6"/>
    <p:sldId id="260" r:id="rId7"/>
    <p:sldId id="261" r:id="rId8"/>
    <p:sldId id="262" r:id="rId9"/>
    <p:sldId id="263" r:id="rId10"/>
    <p:sldId id="361" r:id="rId11"/>
    <p:sldId id="362" r:id="rId12"/>
    <p:sldId id="298" r:id="rId13"/>
    <p:sldId id="264" r:id="rId14"/>
    <p:sldId id="265" r:id="rId15"/>
    <p:sldId id="284" r:id="rId16"/>
    <p:sldId id="302" r:id="rId17"/>
    <p:sldId id="272" r:id="rId18"/>
    <p:sldId id="303" r:id="rId19"/>
    <p:sldId id="277" r:id="rId20"/>
    <p:sldId id="279" r:id="rId21"/>
    <p:sldId id="299" r:id="rId22"/>
    <p:sldId id="317" r:id="rId23"/>
    <p:sldId id="287" r:id="rId24"/>
    <p:sldId id="305" r:id="rId25"/>
    <p:sldId id="278" r:id="rId26"/>
    <p:sldId id="283" r:id="rId27"/>
    <p:sldId id="285" r:id="rId28"/>
    <p:sldId id="306" r:id="rId29"/>
    <p:sldId id="293" r:id="rId30"/>
    <p:sldId id="296" r:id="rId31"/>
    <p:sldId id="276" r:id="rId32"/>
    <p:sldId id="315" r:id="rId33"/>
    <p:sldId id="310" r:id="rId34"/>
    <p:sldId id="367" r:id="rId35"/>
    <p:sldId id="368" r:id="rId36"/>
    <p:sldId id="311" r:id="rId37"/>
    <p:sldId id="365" r:id="rId38"/>
    <p:sldId id="366" r:id="rId39"/>
    <p:sldId id="353" r:id="rId40"/>
    <p:sldId id="354" r:id="rId41"/>
    <p:sldId id="320" r:id="rId42"/>
    <p:sldId id="347" r:id="rId43"/>
    <p:sldId id="355" r:id="rId44"/>
    <p:sldId id="356" r:id="rId45"/>
    <p:sldId id="357" r:id="rId46"/>
    <p:sldId id="326" r:id="rId47"/>
    <p:sldId id="294" r:id="rId48"/>
    <p:sldId id="329" r:id="rId49"/>
    <p:sldId id="328" r:id="rId50"/>
    <p:sldId id="332" r:id="rId51"/>
    <p:sldId id="358" r:id="rId52"/>
    <p:sldId id="360" r:id="rId53"/>
    <p:sldId id="336" r:id="rId54"/>
    <p:sldId id="335" r:id="rId55"/>
    <p:sldId id="369" r:id="rId56"/>
    <p:sldId id="274" r:id="rId57"/>
    <p:sldId id="338" r:id="rId58"/>
    <p:sldId id="339" r:id="rId59"/>
    <p:sldId id="340" r:id="rId60"/>
    <p:sldId id="342" r:id="rId61"/>
    <p:sldId id="344" r:id="rId62"/>
    <p:sldId id="346" r:id="rId63"/>
    <p:sldId id="343" r:id="rId64"/>
    <p:sldId id="331" r:id="rId65"/>
    <p:sldId id="348" r:id="rId66"/>
    <p:sldId id="350" r:id="rId67"/>
    <p:sldId id="349" r:id="rId68"/>
    <p:sldId id="300" r:id="rId69"/>
    <p:sldId id="301" r:id="rId70"/>
    <p:sldId id="269" r:id="rId71"/>
    <p:sldId id="290" r:id="rId72"/>
    <p:sldId id="313" r:id="rId73"/>
    <p:sldId id="327" r:id="rId74"/>
    <p:sldId id="345" r:id="rId75"/>
    <p:sldId id="370" r:id="rId76"/>
    <p:sldId id="351" r:id="rId77"/>
    <p:sldId id="363" r:id="rId78"/>
    <p:sldId id="364" r:id="rId7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1" autoAdjust="0"/>
    <p:restoredTop sz="79174" autoAdjust="0"/>
  </p:normalViewPr>
  <p:slideViewPr>
    <p:cSldViewPr snapToGrid="0">
      <p:cViewPr varScale="1">
        <p:scale>
          <a:sx n="59" d="100"/>
          <a:sy n="59" d="100"/>
        </p:scale>
        <p:origin x="1038" y="66"/>
      </p:cViewPr>
      <p:guideLst/>
    </p:cSldViewPr>
  </p:slideViewPr>
  <p:outlineViewPr>
    <p:cViewPr>
      <p:scale>
        <a:sx n="33" d="100"/>
        <a:sy n="33" d="100"/>
      </p:scale>
      <p:origin x="0" y="-8059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82C08-3EFC-4473-8294-F0E229C19EFF}" type="datetimeFigureOut">
              <a:rPr lang="pt-BR" smtClean="0"/>
              <a:t>24/01/2021</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0A2A4-8C14-4B1A-AD48-7B6401078BF7}" type="slidenum">
              <a:rPr lang="pt-BR" smtClean="0"/>
              <a:t>‹#›</a:t>
            </a:fld>
            <a:endParaRPr lang="pt-BR"/>
          </a:p>
        </p:txBody>
      </p:sp>
    </p:spTree>
    <p:extLst>
      <p:ext uri="{BB962C8B-B14F-4D97-AF65-F5344CB8AC3E}">
        <p14:creationId xmlns:p14="http://schemas.microsoft.com/office/powerpoint/2010/main" val="3008136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athworld.wolfram.com/SampleVariance.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www.gaussianwaves.com/2009/12/hard-and-soft-decision-decoding-2/" TargetMode="External"/><Relationship Id="rId3" Type="http://schemas.openxmlformats.org/officeDocument/2006/relationships/hyperlink" Target="http://shannon.cm.nctu.edu.tw/digitalcom/Chap04.pdf" TargetMode="External"/><Relationship Id="rId7" Type="http://schemas.openxmlformats.org/officeDocument/2006/relationships/hyperlink" Target="https://www.tutorialspoint.com/hard-and-soft-decision-decoding"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www.dsplog.com/2009/09/29/hamming-74-code-with-hard-decision-decoding/" TargetMode="External"/><Relationship Id="rId5" Type="http://schemas.openxmlformats.org/officeDocument/2006/relationships/hyperlink" Target="https://dsp.stackexchange.com/questions/10222/qpsk-soft-decoding" TargetMode="External"/><Relationship Id="rId4" Type="http://schemas.openxmlformats.org/officeDocument/2006/relationships/hyperlink" Target="https://blogs.cornell.edu/info2040/2018/11/27/bayes-rule-in-digital-communication-with-bpsk-modulation/"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www.gaussianwaves.com/2009/12/hard-and-soft-decision-decoding-2/" TargetMode="External"/><Relationship Id="rId3" Type="http://schemas.openxmlformats.org/officeDocument/2006/relationships/hyperlink" Target="https://blogs.cornell.edu/info2040/2018/11/27/bayes-rule-in-digital-communication-with-bpsk-modulation/" TargetMode="External"/><Relationship Id="rId7" Type="http://schemas.openxmlformats.org/officeDocument/2006/relationships/hyperlink" Target="https://www.tutorialspoint.com/hard-and-soft-decision-decoding"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www.dsplog.com/2009/09/29/hamming-74-code-with-hard-decision-decoding/" TargetMode="External"/><Relationship Id="rId5" Type="http://schemas.openxmlformats.org/officeDocument/2006/relationships/hyperlink" Target="https://dsp.stackexchange.com/questions/10222/qpsk-soft-decoding" TargetMode="External"/><Relationship Id="rId4" Type="http://schemas.openxmlformats.org/officeDocument/2006/relationships/hyperlink" Target="https://ee.stanford.edu/~cioffi/doc/book/chap1.pdf"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jakevdp.github.io/PythonDataScienceHandbook/05.05-naive-bayes.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nlp.stanford.edu/IR-book/html/htmledition/the-bernoulli-model-1.html"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citeseerx.ist.psu.edu/viewdoc/summary?doi=10.1.1.61.5542" TargetMode="External"/><Relationship Id="rId4" Type="http://schemas.openxmlformats.org/officeDocument/2006/relationships/hyperlink" Target="http://citeseerx.ist.psu.edu/viewdoc/summary?doi=10.1.1.46.1529"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math.stackexchange.com/questions/477207/derivative-of-cost-function-for-logistic-regression"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4265939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Devido à suposição de independência, os classificadores naive</a:t>
            </a:r>
            <a:r>
              <a:rPr lang="pt-BR" baseline="0" dirty="0" smtClean="0"/>
              <a:t> </a:t>
            </a:r>
            <a:r>
              <a:rPr lang="pt-BR" dirty="0" smtClean="0"/>
              <a:t>Bayes são altamente escaláveis e podem aprender rapidamente a usar atributos de alta dimensão com dados limitados de treinamento. Isso é útil para muitos conjuntos de dados do mundo real, onde a quantidade de dados é pequena em comparação com o número de atributos.</a:t>
            </a:r>
          </a:p>
          <a:p>
            <a:endParaRPr lang="pt-BR" dirty="0" smtClean="0"/>
          </a:p>
          <a:p>
            <a:r>
              <a:rPr lang="pt-BR" dirty="0" smtClean="0"/>
              <a:t>Como determinar a classe mais provável para um exemplo/amostra, </a:t>
            </a:r>
            <a:r>
              <a:rPr lang="pt-BR" b="1" dirty="0" smtClean="0"/>
              <a:t>x</a:t>
            </a:r>
            <a:r>
              <a:rPr lang="pt-BR" dirty="0" smtClean="0"/>
              <a:t> = [x1,x2,...,xK]^T,</a:t>
            </a:r>
            <a:r>
              <a:rPr lang="pt-BR" baseline="0" dirty="0" smtClean="0"/>
              <a:t> </a:t>
            </a:r>
            <a:r>
              <a:rPr lang="pt-BR" dirty="0" smtClean="0"/>
              <a:t>consiste em calcular o produto de K + 1</a:t>
            </a:r>
            <a:r>
              <a:rPr lang="pt-BR" baseline="0" dirty="0" smtClean="0"/>
              <a:t> </a:t>
            </a:r>
            <a:r>
              <a:rPr lang="pt-BR" dirty="0" smtClean="0"/>
              <a:t>fatores Q vezes, a notação big-O para a complexidade da classificação em tempo de execução é O(KQ).</a:t>
            </a:r>
            <a:r>
              <a:rPr lang="pt-BR" baseline="0" dirty="0" smtClean="0"/>
              <a:t> </a:t>
            </a:r>
            <a:r>
              <a:rPr lang="pt-BR" dirty="0" smtClean="0"/>
              <a:t>Isso é computacionalmente muito eficiente e</a:t>
            </a:r>
            <a:r>
              <a:rPr lang="pt-BR" baseline="0" dirty="0" smtClean="0"/>
              <a:t> garante ao classificaro naive</a:t>
            </a:r>
            <a:r>
              <a:rPr lang="pt-BR" dirty="0" smtClean="0"/>
              <a:t> Bayes sua alta escalabilidade, uma vez que o tempo de execução é escalado linearmente no número de atributos K e no número de classes Q. Isso é especialmente útil com</a:t>
            </a:r>
            <a:r>
              <a:rPr lang="pt-BR" baseline="0" dirty="0" smtClean="0"/>
              <a:t> </a:t>
            </a:r>
            <a:r>
              <a:rPr lang="pt-BR" dirty="0" smtClean="0"/>
              <a:t>dados apresentando altas dimensões</a:t>
            </a:r>
            <a:r>
              <a:rPr lang="pt-BR" baseline="0" dirty="0" smtClean="0"/>
              <a:t> (ou seja, K é grande)</a:t>
            </a:r>
            <a:r>
              <a:rPr lang="pt-BR" dirty="0" smtClean="0"/>
              <a:t>, como classificação de imagens de alta resolução, como, por exemplo, imagens de ressonância magnética [1].</a:t>
            </a:r>
          </a:p>
          <a:p>
            <a:endParaRPr lang="pt-BR" dirty="0" smtClean="0"/>
          </a:p>
          <a:p>
            <a:r>
              <a:rPr lang="pt-BR" dirty="0" smtClean="0"/>
              <a:t>Na prática, as probabilidades condicionais</a:t>
            </a:r>
            <a:r>
              <a:rPr lang="pt-BR" baseline="0" dirty="0" smtClean="0"/>
              <a:t> dos atributos</a:t>
            </a:r>
            <a:r>
              <a:rPr lang="pt-BR" dirty="0" smtClean="0"/>
              <a:t> de</a:t>
            </a:r>
            <a:r>
              <a:rPr lang="pt-BR" baseline="0" dirty="0" smtClean="0"/>
              <a:t> uma</a:t>
            </a:r>
            <a:r>
              <a:rPr lang="pt-BR" dirty="0" smtClean="0"/>
              <a:t> classe são geralmente modeladas usando-se o mesmo</a:t>
            </a:r>
            <a:r>
              <a:rPr lang="pt-BR" baseline="0" dirty="0" smtClean="0"/>
              <a:t> tipo </a:t>
            </a:r>
            <a:r>
              <a:rPr lang="pt-BR" dirty="0" smtClean="0"/>
              <a:t>de distribuição de probabilidade, como a distribuição binomial ou a distribuição Gaussiana.</a:t>
            </a:r>
          </a:p>
          <a:p>
            <a:endParaRPr lang="pt-BR" dirty="0" smtClean="0"/>
          </a:p>
          <a:p>
            <a:r>
              <a:rPr lang="pt-BR" dirty="0" smtClean="0"/>
              <a:t>Apesar de suas suposições aparentemente simplificadas, os classificadores naive de </a:t>
            </a:r>
            <a:r>
              <a:rPr lang="pt-BR" dirty="0" err="1" smtClean="0"/>
              <a:t>Bayes</a:t>
            </a:r>
            <a:r>
              <a:rPr lang="pt-BR" dirty="0" smtClean="0"/>
              <a:t> têm funcionado muito bem em muitas situações/aplicação do mundo real, sendo famosa sua aplicação em classificação de documentos e filtragem de spam. Eles exigem uma pequena quantidade de dados de treinamento para estimar os parâmetros necessários. (Para</a:t>
            </a:r>
            <a:r>
              <a:rPr lang="pt-BR" baseline="0" dirty="0" smtClean="0"/>
              <a:t> as</a:t>
            </a:r>
            <a:r>
              <a:rPr lang="pt-BR" dirty="0" smtClean="0"/>
              <a:t> razões teóricas pelas quais classificadores naive </a:t>
            </a:r>
            <a:r>
              <a:rPr lang="pt-BR" dirty="0" err="1" smtClean="0"/>
              <a:t>Bayes</a:t>
            </a:r>
            <a:r>
              <a:rPr lang="pt-BR" dirty="0" smtClean="0"/>
              <a:t> funcionam</a:t>
            </a:r>
            <a:r>
              <a:rPr lang="pt-BR" baseline="0" dirty="0" smtClean="0"/>
              <a:t> </a:t>
            </a:r>
            <a:r>
              <a:rPr lang="pt-BR" dirty="0" smtClean="0"/>
              <a:t>bem e em quais tipos de dados, consulte a referência</a:t>
            </a:r>
            <a:r>
              <a:rPr lang="pt-BR" baseline="0" dirty="0" smtClean="0"/>
              <a:t> [2]</a:t>
            </a:r>
            <a:r>
              <a:rPr lang="pt-BR" dirty="0" smtClean="0"/>
              <a:t> abaixo.)</a:t>
            </a:r>
          </a:p>
          <a:p>
            <a:endParaRPr lang="pt-BR" dirty="0" smtClean="0"/>
          </a:p>
          <a:p>
            <a:r>
              <a:rPr lang="pt-BR" b="1" dirty="0" smtClean="0"/>
              <a:t>Referencias</a:t>
            </a:r>
            <a:r>
              <a:rPr lang="pt-BR" dirty="0" smtClean="0"/>
              <a:t>:</a:t>
            </a:r>
          </a:p>
          <a:p>
            <a:r>
              <a:rPr lang="pt-BR" dirty="0" smtClean="0"/>
              <a:t>[1] </a:t>
            </a:r>
            <a:r>
              <a:rPr lang="en-US" sz="1200" b="0" i="0" kern="1200" dirty="0" smtClean="0">
                <a:solidFill>
                  <a:schemeClr val="tx1"/>
                </a:solidFill>
                <a:effectLst/>
                <a:latin typeface="+mn-lt"/>
                <a:ea typeface="+mn-ea"/>
                <a:cs typeface="+mn-cs"/>
              </a:rPr>
              <a:t>Al-</a:t>
            </a:r>
            <a:r>
              <a:rPr lang="en-US" sz="1200" b="0" i="0" kern="1200" dirty="0" err="1" smtClean="0">
                <a:solidFill>
                  <a:schemeClr val="tx1"/>
                </a:solidFill>
                <a:effectLst/>
                <a:latin typeface="+mn-lt"/>
                <a:ea typeface="+mn-ea"/>
                <a:cs typeface="+mn-cs"/>
              </a:rPr>
              <a:t>Aidaroos</a:t>
            </a:r>
            <a:r>
              <a:rPr lang="en-US" sz="1200" b="0" i="0" kern="1200" dirty="0" smtClean="0">
                <a:solidFill>
                  <a:schemeClr val="tx1"/>
                </a:solidFill>
                <a:effectLst/>
                <a:latin typeface="+mn-lt"/>
                <a:ea typeface="+mn-ea"/>
                <a:cs typeface="+mn-cs"/>
              </a:rPr>
              <a:t>, K. (2012). Medical Data Classification with Naive Bayes Approach. </a:t>
            </a:r>
            <a:r>
              <a:rPr lang="en-US" sz="1200" b="0" i="1" kern="1200" dirty="0" smtClean="0">
                <a:solidFill>
                  <a:schemeClr val="tx1"/>
                </a:solidFill>
                <a:effectLst/>
                <a:latin typeface="+mn-lt"/>
                <a:ea typeface="+mn-ea"/>
                <a:cs typeface="+mn-cs"/>
              </a:rPr>
              <a:t>Information Technology Journal</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11</a:t>
            </a:r>
            <a:r>
              <a:rPr lang="en-US" sz="1200" b="0" i="0" kern="1200" dirty="0" smtClean="0">
                <a:solidFill>
                  <a:schemeClr val="tx1"/>
                </a:solidFill>
                <a:effectLst/>
                <a:latin typeface="+mn-lt"/>
                <a:ea typeface="+mn-ea"/>
                <a:cs typeface="+mn-cs"/>
              </a:rPr>
              <a:t>, 1166-1174.</a:t>
            </a:r>
          </a:p>
          <a:p>
            <a:r>
              <a:rPr lang="en-US" sz="1200" b="0" i="0" kern="1200" dirty="0" smtClean="0">
                <a:solidFill>
                  <a:schemeClr val="tx1"/>
                </a:solidFill>
                <a:effectLst/>
                <a:latin typeface="+mn-lt"/>
                <a:ea typeface="+mn-ea"/>
                <a:cs typeface="+mn-cs"/>
              </a:rPr>
              <a:t>[2] H. Zhang (2004). The optimality of Naive Bayes. Proc. FLAIRS.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20</a:t>
            </a:fld>
            <a:endParaRPr lang="pt-BR"/>
          </a:p>
        </p:txBody>
      </p:sp>
    </p:spTree>
    <p:extLst>
      <p:ext uri="{BB962C8B-B14F-4D97-AF65-F5344CB8AC3E}">
        <p14:creationId xmlns:p14="http://schemas.microsoft.com/office/powerpoint/2010/main" val="2947053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Até agora, vimos os cálculos quando os atributos</a:t>
            </a:r>
            <a:r>
              <a:rPr lang="pt-BR" baseline="0" dirty="0" smtClean="0"/>
              <a:t> (x1,x2,...xK)</a:t>
            </a:r>
            <a:r>
              <a:rPr lang="pt-BR" dirty="0" smtClean="0"/>
              <a:t> são categóricos. Mas como calcular as probabilidades quando o atributo é uma variável contínua?</a:t>
            </a:r>
          </a:p>
          <a:p>
            <a:endParaRPr lang="pt-BR" dirty="0" smtClean="0"/>
          </a:p>
          <a:p>
            <a:r>
              <a:rPr lang="pt-BR" dirty="0" smtClean="0"/>
              <a:t>Se assumirmos que o vetor de atributos x=[x1,...,xK]^T segue uma distribuição específica, é possível utilizar a função de densidade de probabilidade dessa distribuição para calcular a probabilidade</a:t>
            </a:r>
            <a:r>
              <a:rPr lang="pt-BR" baseline="0" dirty="0" smtClean="0"/>
              <a:t> condicional</a:t>
            </a:r>
            <a:r>
              <a:rPr lang="pt-BR" dirty="0" smtClean="0"/>
              <a:t>.</a:t>
            </a:r>
          </a:p>
          <a:p>
            <a:endParaRPr lang="pt-BR" dirty="0" smtClean="0"/>
          </a:p>
          <a:p>
            <a:r>
              <a:rPr lang="pt-BR" dirty="0" smtClean="0"/>
              <a:t>Se você assumir que os</a:t>
            </a:r>
            <a:r>
              <a:rPr lang="pt-BR" baseline="0" dirty="0" smtClean="0"/>
              <a:t> atributos, x1, ..., xK,</a:t>
            </a:r>
            <a:r>
              <a:rPr lang="pt-BR" dirty="0" smtClean="0"/>
              <a:t> seguem uma distribuição normal (também conhecida como gaussiana), o que é bastante comum, substituímos a densidade de probabilidade correspondente de uma distribuição normal e a chamamos de classificado naive Bayes Gaussiano. Você precisa apenas da média e variância dos</a:t>
            </a:r>
            <a:r>
              <a:rPr lang="pt-BR" baseline="0" dirty="0" smtClean="0"/>
              <a:t> atributos</a:t>
            </a:r>
            <a:r>
              <a:rPr lang="pt-BR" dirty="0" smtClean="0"/>
              <a:t> para calcular as</a:t>
            </a:r>
            <a:r>
              <a:rPr lang="pt-BR" baseline="0" dirty="0" smtClean="0"/>
              <a:t> probabilidades condicionais</a:t>
            </a:r>
            <a:r>
              <a:rPr lang="pt-BR" dirty="0" smtClean="0"/>
              <a:t>.</a:t>
            </a:r>
          </a:p>
          <a:p>
            <a:endParaRPr lang="pt-BR" dirty="0" smtClean="0"/>
          </a:p>
          <a:p>
            <a:r>
              <a:rPr lang="pt-BR" dirty="0" smtClean="0"/>
              <a:t>O</a:t>
            </a:r>
            <a:r>
              <a:rPr lang="pt-BR" baseline="0" dirty="0" smtClean="0"/>
              <a:t> classificador naive Bayes G</a:t>
            </a:r>
            <a:r>
              <a:rPr lang="pt-BR" dirty="0" smtClean="0"/>
              <a:t>aussiano assume que os atributos seguem uma distribuição normal. Essa é outra suposição forte, pois muitos atributos não seguem uma distribuição normal. Embora isso seja verdade, supondo uma distribuição normal torna nossos cálculos muito mais fáceis. Portanto, usamos modelos gaussianos quando os atributos</a:t>
            </a:r>
            <a:r>
              <a:rPr lang="pt-BR" baseline="0" dirty="0" smtClean="0"/>
              <a:t> podem assumir infinitos valores</a:t>
            </a:r>
            <a:r>
              <a:rPr lang="pt-BR" dirty="0" smtClean="0"/>
              <a:t>.</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22</a:t>
            </a:fld>
            <a:endParaRPr lang="pt-BR"/>
          </a:p>
        </p:txBody>
      </p:sp>
    </p:spTree>
    <p:extLst>
      <p:ext uri="{BB962C8B-B14F-4D97-AF65-F5344CB8AC3E}">
        <p14:creationId xmlns:p14="http://schemas.microsoft.com/office/powerpoint/2010/main" val="2677086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23</a:t>
            </a:fld>
            <a:endParaRPr lang="pt-BR"/>
          </a:p>
        </p:txBody>
      </p:sp>
    </p:spTree>
    <p:extLst>
      <p:ext uri="{BB962C8B-B14F-4D97-AF65-F5344CB8AC3E}">
        <p14:creationId xmlns:p14="http://schemas.microsoft.com/office/powerpoint/2010/main" val="2448323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OBS</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variância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foi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calculada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como</a:t>
            </a:r>
            <a:r>
              <a:rPr lang="en-US" sz="1200" b="0" i="0" kern="1200" dirty="0" smtClean="0">
                <a:solidFill>
                  <a:schemeClr val="tx1"/>
                </a:solidFill>
                <a:effectLst/>
                <a:latin typeface="+mn-lt"/>
                <a:ea typeface="+mn-ea"/>
                <a:cs typeface="+mn-cs"/>
              </a:rPr>
              <a:t> s^2 = Σ ( x – mean )</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 ( n – 1 ), </a:t>
            </a:r>
            <a:r>
              <a:rPr lang="en-US" sz="1200" b="0" i="0" kern="1200" dirty="0" err="1" smtClean="0">
                <a:solidFill>
                  <a:schemeClr val="tx1"/>
                </a:solidFill>
                <a:effectLst/>
                <a:latin typeface="+mn-lt"/>
                <a:ea typeface="+mn-ea"/>
                <a:cs typeface="+mn-cs"/>
              </a:rPr>
              <a:t>porém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alguns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autores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utilizam</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seguinte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definição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s^2 = Σ ( x – mean )</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 n.</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Referência</a:t>
            </a:r>
            <a:r>
              <a:rPr lang="en-US" sz="1200" b="0" i="0" kern="1200" dirty="0" smtClean="0">
                <a:solidFill>
                  <a:schemeClr val="tx1"/>
                </a:solidFill>
                <a:effectLst/>
                <a:latin typeface="+mn-lt"/>
                <a:ea typeface="+mn-ea"/>
                <a:cs typeface="+mn-cs"/>
              </a:rPr>
              <a:t>:</a:t>
            </a:r>
          </a:p>
          <a:p>
            <a:r>
              <a:rPr lang="pt-BR" dirty="0" smtClean="0">
                <a:hlinkClick r:id="rId3"/>
              </a:rPr>
              <a:t>https://mathworld.wolfram.com/SampleVariance.html</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24</a:t>
            </a:fld>
            <a:endParaRPr lang="pt-BR"/>
          </a:p>
        </p:txBody>
      </p:sp>
    </p:spTree>
    <p:extLst>
      <p:ext uri="{BB962C8B-B14F-4D97-AF65-F5344CB8AC3E}">
        <p14:creationId xmlns:p14="http://schemas.microsoft.com/office/powerpoint/2010/main" val="2740524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pt-BR" sz="1200" b="0" i="0" kern="1200" dirty="0" smtClean="0">
                <a:solidFill>
                  <a:schemeClr val="tx1"/>
                </a:solidFill>
                <a:effectLst/>
                <a:latin typeface="+mn-lt"/>
                <a:ea typeface="+mn-ea"/>
                <a:cs typeface="+mn-cs"/>
              </a:rPr>
              <a:t>O detector MAP é o detector ideal para modulação BPSK:</a:t>
            </a:r>
          </a:p>
          <a:p>
            <a:pPr fontAlgn="t"/>
            <a:r>
              <a:rPr lang="pt-BR" dirty="0" smtClean="0">
                <a:hlinkClick r:id="rId3"/>
              </a:rPr>
              <a:t>http://shannon.cm.nctu.edu.tw/digitalcom/Chap04.pdf</a:t>
            </a:r>
            <a:endParaRPr lang="pt-BR" sz="1200" b="0" i="0" kern="1200" dirty="0" smtClean="0">
              <a:solidFill>
                <a:schemeClr val="tx1"/>
              </a:solidFill>
              <a:effectLst/>
              <a:latin typeface="+mn-lt"/>
              <a:ea typeface="+mn-ea"/>
              <a:cs typeface="+mn-cs"/>
            </a:endParaRPr>
          </a:p>
          <a:p>
            <a:r>
              <a:rPr lang="pt-BR" dirty="0" smtClean="0">
                <a:hlinkClick r:id="rId4"/>
              </a:rPr>
              <a:t>https://blogs.cornell.edu/info2040/2018/11/27/bayes-rule-in-digital-communication-with-bpsk-modulation/</a:t>
            </a:r>
            <a:endParaRPr lang="en-US" sz="1200" b="0" i="0" kern="1200" dirty="0" smtClean="0">
              <a:solidFill>
                <a:schemeClr val="tx1"/>
              </a:solidFill>
              <a:effectLst/>
              <a:latin typeface="+mn-lt"/>
              <a:ea typeface="+mn-ea"/>
              <a:cs typeface="+mn-cs"/>
            </a:endParaRPr>
          </a:p>
          <a:p>
            <a:endParaRPr lang="pt-BR" dirty="0" smtClean="0"/>
          </a:p>
          <a:p>
            <a:r>
              <a:rPr lang="pt-BR" b="1" dirty="0" smtClean="0"/>
              <a:t>Referências</a:t>
            </a:r>
            <a:r>
              <a:rPr lang="pt-BR" dirty="0" smtClean="0"/>
              <a:t>:</a:t>
            </a:r>
          </a:p>
          <a:p>
            <a:r>
              <a:rPr lang="pt-BR" dirty="0" smtClean="0"/>
              <a:t>[1]</a:t>
            </a:r>
            <a:r>
              <a:rPr lang="pt-BR" baseline="0" dirty="0" smtClean="0"/>
              <a:t> </a:t>
            </a:r>
            <a:r>
              <a:rPr lang="pt-BR" dirty="0" smtClean="0">
                <a:hlinkClick r:id="rId5"/>
              </a:rPr>
              <a:t>https://dsp.stackexchange.com/questions/10222/qpsk-soft-decoding</a:t>
            </a:r>
            <a:endParaRPr lang="pt-BR" dirty="0" smtClean="0"/>
          </a:p>
          <a:p>
            <a:r>
              <a:rPr lang="pt-BR" dirty="0" smtClean="0"/>
              <a:t>[2] </a:t>
            </a:r>
            <a:r>
              <a:rPr lang="pt-BR" dirty="0" smtClean="0">
                <a:hlinkClick r:id="rId6"/>
              </a:rPr>
              <a:t>http://www.dsplog.com/2009/09/29/hamming-74-code-with-hard-decision-decoding/</a:t>
            </a:r>
            <a:r>
              <a:rPr lang="pt-BR" dirty="0" smtClean="0">
                <a:hlinkClick r:id="rId7"/>
              </a:rPr>
              <a:t>oint.com/hard-and-soft-decision-decoding</a:t>
            </a:r>
            <a:endParaRPr lang="pt-BR" dirty="0" smtClean="0"/>
          </a:p>
          <a:p>
            <a:r>
              <a:rPr lang="pt-BR" dirty="0" smtClean="0"/>
              <a:t>[3] </a:t>
            </a:r>
            <a:r>
              <a:rPr lang="pt-BR" dirty="0" smtClean="0">
                <a:hlinkClick r:id="rId8"/>
              </a:rPr>
              <a:t>https://www.gaussianwaves.com/2009/12/hard-and-soft-decision-decoding-2/</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25</a:t>
            </a:fld>
            <a:endParaRPr lang="pt-BR"/>
          </a:p>
        </p:txBody>
      </p:sp>
    </p:spTree>
    <p:extLst>
      <p:ext uri="{BB962C8B-B14F-4D97-AF65-F5344CB8AC3E}">
        <p14:creationId xmlns:p14="http://schemas.microsoft.com/office/powerpoint/2010/main" val="655157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pt-BR" sz="1200" b="0" i="0" kern="1200" dirty="0" smtClean="0">
                <a:solidFill>
                  <a:schemeClr val="tx1"/>
                </a:solidFill>
                <a:effectLst/>
                <a:latin typeface="+mn-lt"/>
                <a:ea typeface="+mn-ea"/>
                <a:cs typeface="+mn-cs"/>
              </a:rPr>
              <a:t>O detector MAP é o detector ideal para modulação BPSK:</a:t>
            </a:r>
          </a:p>
          <a:p>
            <a:r>
              <a:rPr lang="pt-BR" dirty="0" smtClean="0">
                <a:hlinkClick r:id="rId3"/>
              </a:rPr>
              <a:t>https://blogs.cornell.edu/info2040/2018/11/27/bayes-rule-in-digital-communication-with-bpsk-modulation/</a:t>
            </a:r>
            <a:endParaRPr lang="en-US" sz="1200" b="0" i="0" kern="1200" dirty="0" smtClean="0">
              <a:solidFill>
                <a:schemeClr val="tx1"/>
              </a:solidFill>
              <a:effectLst/>
              <a:latin typeface="+mn-lt"/>
              <a:ea typeface="+mn-ea"/>
              <a:cs typeface="+mn-cs"/>
            </a:endParaRPr>
          </a:p>
          <a:p>
            <a:endParaRPr lang="pt-BR" dirty="0" smtClean="0"/>
          </a:p>
          <a:p>
            <a:r>
              <a:rPr lang="pt-BR" b="1" dirty="0" smtClean="0"/>
              <a:t>Referências</a:t>
            </a:r>
            <a:r>
              <a:rPr lang="pt-BR" dirty="0" smtClean="0"/>
              <a:t>:</a:t>
            </a:r>
          </a:p>
          <a:p>
            <a:r>
              <a:rPr lang="pt-BR" dirty="0" smtClean="0"/>
              <a:t>[1]</a:t>
            </a:r>
            <a:r>
              <a:rPr lang="pt-BR" baseline="0" dirty="0" smtClean="0"/>
              <a:t> </a:t>
            </a:r>
            <a:r>
              <a:rPr lang="pt-BR" dirty="0" smtClean="0">
                <a:hlinkClick r:id="rId4"/>
              </a:rPr>
              <a:t>https://ee.stanford.edu/~cioffi/doc/book/chap1.pdf</a:t>
            </a:r>
            <a:endParaRPr lang="pt-BR" dirty="0" smtClean="0"/>
          </a:p>
          <a:p>
            <a:r>
              <a:rPr lang="pt-BR" dirty="0" smtClean="0"/>
              <a:t>[2]</a:t>
            </a:r>
            <a:r>
              <a:rPr lang="pt-BR" baseline="0" dirty="0" smtClean="0"/>
              <a:t> </a:t>
            </a:r>
            <a:r>
              <a:rPr lang="pt-BR" dirty="0" smtClean="0">
                <a:hlinkClick r:id="rId5"/>
              </a:rPr>
              <a:t>https://dsp.stackexchange.com/questions/10222/qpsk-soft-decoding</a:t>
            </a:r>
            <a:endParaRPr lang="pt-BR" dirty="0" smtClean="0"/>
          </a:p>
          <a:p>
            <a:r>
              <a:rPr lang="pt-BR" dirty="0" smtClean="0"/>
              <a:t>[3]</a:t>
            </a:r>
            <a:r>
              <a:rPr lang="pt-BR" baseline="0" dirty="0" smtClean="0"/>
              <a:t> </a:t>
            </a:r>
            <a:r>
              <a:rPr lang="pt-BR" dirty="0" smtClean="0">
                <a:hlinkClick r:id="rId6"/>
              </a:rPr>
              <a:t>http://www.dsplog.com/2009/09/29/hamming-74-code-with-hard-decision-decoding/</a:t>
            </a:r>
            <a:r>
              <a:rPr lang="pt-BR" dirty="0" smtClean="0">
                <a:hlinkClick r:id="rId7"/>
              </a:rPr>
              <a:t>oint.com/hard-and-soft-decision-decoding</a:t>
            </a:r>
            <a:endParaRPr lang="pt-BR" dirty="0" smtClean="0"/>
          </a:p>
          <a:p>
            <a:r>
              <a:rPr lang="pt-BR" dirty="0" smtClean="0"/>
              <a:t>[4]</a:t>
            </a:r>
            <a:r>
              <a:rPr lang="pt-BR" baseline="0" dirty="0" smtClean="0"/>
              <a:t> </a:t>
            </a:r>
            <a:r>
              <a:rPr lang="pt-BR" dirty="0" smtClean="0">
                <a:hlinkClick r:id="rId8"/>
              </a:rPr>
              <a:t>https://www.gaussianwaves.com/2009/12/hard-and-soft-decision-decoding-2/</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26</a:t>
            </a:fld>
            <a:endParaRPr lang="pt-BR"/>
          </a:p>
        </p:txBody>
      </p:sp>
    </p:spTree>
    <p:extLst>
      <p:ext uri="{BB962C8B-B14F-4D97-AF65-F5344CB8AC3E}">
        <p14:creationId xmlns:p14="http://schemas.microsoft.com/office/powerpoint/2010/main" val="1258968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bpsk_detection.ipynb</a:t>
            </a:r>
          </a:p>
        </p:txBody>
      </p:sp>
      <p:sp>
        <p:nvSpPr>
          <p:cNvPr id="4" name="Slide Number Placeholder 3"/>
          <p:cNvSpPr>
            <a:spLocks noGrp="1"/>
          </p:cNvSpPr>
          <p:nvPr>
            <p:ph type="sldNum" sz="quarter" idx="10"/>
          </p:nvPr>
        </p:nvSpPr>
        <p:spPr/>
        <p:txBody>
          <a:bodyPr/>
          <a:lstStyle/>
          <a:p>
            <a:fld id="{F430A2A4-8C14-4B1A-AD48-7B6401078BF7}" type="slidenum">
              <a:rPr lang="pt-BR" smtClean="0"/>
              <a:t>27</a:t>
            </a:fld>
            <a:endParaRPr lang="pt-BR"/>
          </a:p>
        </p:txBody>
      </p:sp>
    </p:spTree>
    <p:extLst>
      <p:ext uri="{BB962C8B-B14F-4D97-AF65-F5344CB8AC3E}">
        <p14:creationId xmlns:p14="http://schemas.microsoft.com/office/powerpoint/2010/main" val="1086690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Outro classificador útil é o </a:t>
            </a:r>
            <a:r>
              <a:rPr lang="pt-BR" sz="1200" b="0" i="0" kern="1200" dirty="0" smtClean="0">
                <a:solidFill>
                  <a:schemeClr val="tx1"/>
                </a:solidFill>
                <a:effectLst/>
                <a:latin typeface="+mn-lt"/>
                <a:ea typeface="+mn-ea"/>
                <a:cs typeface="+mn-cs"/>
              </a:rPr>
              <a:t>multinomialNB</a:t>
            </a:r>
            <a:r>
              <a:rPr lang="pt-BR" dirty="0" smtClean="0"/>
              <a:t>, onde se supõe que os atributos sejam gerados a partir de uma distribuição multinomial. A distribuição multinomial descreve a probabilidade de observar contagens entre várias categorias e, portanto, </a:t>
            </a:r>
            <a:r>
              <a:rPr lang="pt-BR" sz="1200" b="0" i="0" kern="1200" dirty="0" smtClean="0">
                <a:solidFill>
                  <a:schemeClr val="tx1"/>
                </a:solidFill>
                <a:effectLst/>
                <a:latin typeface="+mn-lt"/>
                <a:ea typeface="+mn-ea"/>
                <a:cs typeface="+mn-cs"/>
              </a:rPr>
              <a:t>multinomialNB </a:t>
            </a:r>
            <a:r>
              <a:rPr lang="pt-BR" dirty="0" smtClean="0"/>
              <a:t>é mais apropriado para atributos que representam contagens ou taxas de contagem.</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 classificador multinomial Naive Bayes (multinomialNB ) é adequado para classificação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onde os atributos são discretos (por exemplo, contagem de palavras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para classificação de texto).</a:t>
            </a:r>
            <a:r>
              <a:rPr lang="pt-BR" dirty="0" smtClean="0"/>
              <a:t/>
            </a:r>
            <a:br>
              <a:rPr lang="pt-BR" dirty="0" smtClean="0"/>
            </a:br>
            <a:r>
              <a:rPr lang="pt-BR" dirty="0" smtClean="0"/>
              <a:t/>
            </a:r>
            <a:br>
              <a:rPr lang="pt-BR" dirty="0" smtClean="0"/>
            </a:br>
            <a:r>
              <a:rPr lang="pt-BR" sz="1200" b="0" i="0" kern="1200" dirty="0" smtClean="0">
                <a:solidFill>
                  <a:schemeClr val="tx1"/>
                </a:solidFill>
                <a:effectLst/>
                <a:latin typeface="+mn-lt"/>
                <a:ea typeface="+mn-ea"/>
                <a:cs typeface="+mn-cs"/>
              </a:rPr>
              <a:t>O classificador multinomialNB se baseia em uma distribuição discreta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usada sempre que um atributo deva ser representado por um número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inteiro (por exemplo, no processamento de linguagem natural, pode ser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a frequência de um termo).</a:t>
            </a:r>
            <a:r>
              <a:rPr lang="pt-BR" dirty="0" smtClean="0"/>
              <a:t/>
            </a:r>
            <a:br>
              <a:rPr lang="pt-BR" dirty="0" smtClean="0"/>
            </a:br>
            <a:r>
              <a:rPr lang="pt-BR" dirty="0" smtClean="0"/>
              <a:t/>
            </a:r>
            <a:br>
              <a:rPr lang="pt-BR" dirty="0" smtClean="0"/>
            </a:b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28</a:t>
            </a:fld>
            <a:endParaRPr lang="pt-BR"/>
          </a:p>
        </p:txBody>
      </p:sp>
    </p:spTree>
    <p:extLst>
      <p:ext uri="{BB962C8B-B14F-4D97-AF65-F5344CB8AC3E}">
        <p14:creationId xmlns:p14="http://schemas.microsoft.com/office/powerpoint/2010/main" val="3990054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 </a:t>
            </a:r>
            <a:r>
              <a:rPr lang="pt-BR" b="0" dirty="0" smtClean="0"/>
              <a:t>ClassifyingTextMultinomialNB.ipynb</a:t>
            </a:r>
          </a:p>
          <a:p>
            <a:endParaRPr lang="pt-BR" b="0" dirty="0" smtClean="0"/>
          </a:p>
          <a:p>
            <a:r>
              <a:rPr lang="pt-BR" b="1" dirty="0" smtClean="0"/>
              <a:t>Referência</a:t>
            </a:r>
            <a:r>
              <a:rPr lang="pt-BR" dirty="0" smtClean="0"/>
              <a:t>: </a:t>
            </a:r>
            <a:r>
              <a:rPr lang="pt-BR" dirty="0" smtClean="0">
                <a:hlinkClick r:id="rId3"/>
              </a:rPr>
              <a:t>https://jakevdp.github.io/PythonDataScienceHandbook/05.05-naive-bayes.html</a:t>
            </a:r>
            <a:endParaRPr lang="pt-BR" dirty="0" smtClean="0"/>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Evidentemente, mesmo esse classificador muito simples pode separar com sucesso a conversa sobre o </a:t>
            </a:r>
            <a:r>
              <a:rPr lang="pt-BR" b="1" i="1" dirty="0" smtClean="0"/>
              <a:t>espaço</a:t>
            </a:r>
            <a:r>
              <a:rPr lang="pt-BR" dirty="0" smtClean="0"/>
              <a:t> da conversa sobre </a:t>
            </a:r>
            <a:r>
              <a:rPr lang="pt-BR" b="1" i="1" dirty="0" smtClean="0"/>
              <a:t>computadores</a:t>
            </a:r>
            <a:r>
              <a:rPr lang="pt-BR" dirty="0" smtClean="0"/>
              <a:t>, mas fica um</a:t>
            </a:r>
            <a:r>
              <a:rPr lang="pt-BR" baseline="0" dirty="0" smtClean="0"/>
              <a:t> pouco </a:t>
            </a:r>
            <a:r>
              <a:rPr lang="pt-BR" dirty="0" smtClean="0"/>
              <a:t>confuso entre conversa sobre </a:t>
            </a:r>
            <a:r>
              <a:rPr lang="pt-BR" b="1" i="1" dirty="0" smtClean="0"/>
              <a:t>religião</a:t>
            </a:r>
            <a:r>
              <a:rPr lang="pt-BR" dirty="0" smtClean="0"/>
              <a:t> e conversa sobre </a:t>
            </a:r>
            <a:r>
              <a:rPr lang="pt-BR" b="1" i="1" dirty="0" smtClean="0"/>
              <a:t>cristianismo</a:t>
            </a:r>
            <a:r>
              <a:rPr lang="pt-BR" dirty="0" smtClean="0"/>
              <a:t>. Esta seja talvez uma área esperada de confusão.</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29</a:t>
            </a:fld>
            <a:endParaRPr lang="pt-BR"/>
          </a:p>
        </p:txBody>
      </p:sp>
    </p:spTree>
    <p:extLst>
      <p:ext uri="{BB962C8B-B14F-4D97-AF65-F5344CB8AC3E}">
        <p14:creationId xmlns:p14="http://schemas.microsoft.com/office/powerpoint/2010/main" val="2708002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naïve Bayes Bernoulli (</a:t>
            </a:r>
            <a:r>
              <a:rPr lang="pt-BR" sz="1200" b="0" i="0" kern="1200" dirty="0" smtClean="0">
                <a:solidFill>
                  <a:schemeClr val="tx1"/>
                </a:solidFill>
                <a:effectLst/>
                <a:latin typeface="+mn-lt"/>
                <a:ea typeface="+mn-ea"/>
                <a:cs typeface="+mn-cs"/>
              </a:rPr>
              <a:t>BernoulliNB) é baseado na distribuição de Bernoulli, que é uma uma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distribuição discreta binária. BernoulliNB é útil quando um atributo pode estar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presente ou ausente.</a:t>
            </a:r>
            <a:r>
              <a:rPr lang="pt-BR" sz="1200" b="0" i="0" kern="1200" baseline="0" dirty="0" smtClean="0">
                <a:solidFill>
                  <a:schemeClr val="tx1"/>
                </a:solidFill>
                <a:effectLst/>
                <a:latin typeface="+mn-lt"/>
                <a:ea typeface="+mn-ea"/>
                <a:cs typeface="+mn-cs"/>
              </a:rPr>
              <a:t> Esse classificador</a:t>
            </a:r>
            <a:r>
              <a:rPr lang="pt-BR" dirty="0" smtClean="0"/>
              <a:t> é utilizado quando estamos trabalhando com contagens discretas. Ele</a:t>
            </a:r>
            <a:r>
              <a:rPr lang="pt-BR" baseline="0" dirty="0" smtClean="0"/>
              <a:t> conta </a:t>
            </a:r>
            <a:r>
              <a:rPr lang="pt-BR" dirty="0" smtClean="0"/>
              <a:t>se um atributo ocorreu ou não.</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Assim como o MultinomialNB, esse classificador é adequado para dados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discretos. A diferença é que, enquanto o MultinomialNB trabalha com</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contagens de ocorrências, o BernoulliNB foi projetado para atributos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binários/booleanos, ou seja, presenção ou ausnência do atributo.</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Ao classificar um documento de teste, o classificador de Bernoulli usa informações binárias de ocorrência, ignorando o número de ocorrências, enquanto o classificador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multinomial conta as ocorrências. Como resultado, o classificador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de Bernoulli geralmente comete muitos erros ao classificar documentos longos. Por exemplo, ele pode atribuir um livro inteiro à classe China devido a uma única ocorrência do termo China.</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1" i="1" kern="1200" dirty="0" smtClean="0">
                <a:solidFill>
                  <a:schemeClr val="tx1"/>
                </a:solidFill>
                <a:effectLst/>
                <a:latin typeface="+mn-lt"/>
                <a:ea typeface="+mn-ea"/>
                <a:cs typeface="+mn-cs"/>
              </a:rPr>
              <a:t>Referências</a:t>
            </a:r>
          </a:p>
          <a:p>
            <a:r>
              <a:rPr lang="pt-BR" sz="1200" b="0" i="0" kern="1200" dirty="0" smtClean="0">
                <a:solidFill>
                  <a:schemeClr val="tx1"/>
                </a:solidFill>
                <a:effectLst/>
                <a:latin typeface="+mn-lt"/>
                <a:ea typeface="+mn-ea"/>
                <a:cs typeface="+mn-cs"/>
              </a:rPr>
              <a:t>[1] </a:t>
            </a:r>
            <a:r>
              <a:rPr lang="en-US" sz="1200" b="0" i="0" kern="1200" dirty="0" smtClean="0">
                <a:solidFill>
                  <a:schemeClr val="tx1"/>
                </a:solidFill>
                <a:effectLst/>
                <a:latin typeface="+mn-lt"/>
                <a:ea typeface="+mn-ea"/>
                <a:cs typeface="+mn-cs"/>
              </a:rPr>
              <a:t>C.D. Manning, P. </a:t>
            </a:r>
            <a:r>
              <a:rPr lang="en-US" sz="1200" b="0" i="0" kern="1200" dirty="0" err="1" smtClean="0">
                <a:solidFill>
                  <a:schemeClr val="tx1"/>
                </a:solidFill>
                <a:effectLst/>
                <a:latin typeface="+mn-lt"/>
                <a:ea typeface="+mn-ea"/>
                <a:cs typeface="+mn-cs"/>
              </a:rPr>
              <a:t>Raghavan</a:t>
            </a:r>
            <a:r>
              <a:rPr lang="en-US" sz="1200" b="0" i="0" kern="1200" dirty="0" smtClean="0">
                <a:solidFill>
                  <a:schemeClr val="tx1"/>
                </a:solidFill>
                <a:effectLst/>
                <a:latin typeface="+mn-lt"/>
                <a:ea typeface="+mn-ea"/>
                <a:cs typeface="+mn-cs"/>
              </a:rPr>
              <a:t> and H. </a:t>
            </a:r>
            <a:r>
              <a:rPr lang="en-US" sz="1200" b="0" i="0" kern="1200" dirty="0" err="1" smtClean="0">
                <a:solidFill>
                  <a:schemeClr val="tx1"/>
                </a:solidFill>
                <a:effectLst/>
                <a:latin typeface="+mn-lt"/>
                <a:ea typeface="+mn-ea"/>
                <a:cs typeface="+mn-cs"/>
              </a:rPr>
              <a:t>Schütze</a:t>
            </a:r>
            <a:r>
              <a:rPr lang="en-US" sz="1200" b="0" i="0" kern="1200" dirty="0" smtClean="0">
                <a:solidFill>
                  <a:schemeClr val="tx1"/>
                </a:solidFill>
                <a:effectLst/>
                <a:latin typeface="+mn-lt"/>
                <a:ea typeface="+mn-ea"/>
                <a:cs typeface="+mn-cs"/>
              </a:rPr>
              <a:t> (2008). Introduction to Information Retrieval. Cambridge University Press, pp. 234-265. </a:t>
            </a:r>
            <a:r>
              <a:rPr lang="en-US" sz="1200" b="1" i="1" kern="1200" dirty="0" err="1" smtClean="0">
                <a:solidFill>
                  <a:schemeClr val="tx1"/>
                </a:solidFill>
                <a:effectLst/>
                <a:latin typeface="+mn-lt"/>
                <a:ea typeface="+mn-ea"/>
                <a:cs typeface="+mn-cs"/>
              </a:rPr>
              <a:t>disponível</a:t>
            </a:r>
            <a:r>
              <a:rPr lang="en-US" sz="1200" b="1" i="1" kern="1200" dirty="0" smtClean="0">
                <a:solidFill>
                  <a:schemeClr val="tx1"/>
                </a:solidFill>
                <a:effectLst/>
                <a:latin typeface="+mn-lt"/>
                <a:ea typeface="+mn-ea"/>
                <a:cs typeface="+mn-cs"/>
              </a:rPr>
              <a:t> online </a:t>
            </a:r>
            <a:r>
              <a:rPr lang="en-US" sz="1200" b="1" i="1" kern="1200" dirty="0" err="1" smtClean="0">
                <a:solidFill>
                  <a:schemeClr val="tx1"/>
                </a:solidFill>
                <a:effectLst/>
                <a:latin typeface="+mn-lt"/>
                <a:ea typeface="+mn-ea"/>
                <a:cs typeface="+mn-cs"/>
              </a:rPr>
              <a:t>em</a:t>
            </a:r>
            <a:r>
              <a:rPr lang="en-US" sz="1200" b="0" i="0" kern="1200" dirty="0" smtClean="0">
                <a:solidFill>
                  <a:schemeClr val="tx1"/>
                </a:solidFill>
                <a:effectLst/>
                <a:latin typeface="+mn-lt"/>
                <a:ea typeface="+mn-ea"/>
                <a:cs typeface="+mn-cs"/>
              </a:rPr>
              <a:t>:</a:t>
            </a:r>
            <a:endParaRPr lang="pt-BR" sz="1200" b="0" i="0" kern="1200" dirty="0" smtClean="0">
              <a:solidFill>
                <a:schemeClr val="tx1"/>
              </a:solidFill>
              <a:effectLst/>
              <a:latin typeface="+mn-lt"/>
              <a:ea typeface="+mn-ea"/>
              <a:cs typeface="+mn-cs"/>
            </a:endParaRPr>
          </a:p>
          <a:p>
            <a:r>
              <a:rPr lang="pt-BR" dirty="0" smtClean="0">
                <a:hlinkClick r:id="rId3"/>
              </a:rPr>
              <a:t>https://nlp.stanford.edu/IR-book/html/htmledition/the-bernoulli-model-1.html</a:t>
            </a:r>
            <a:r>
              <a:rPr lang="pt-BR" sz="1200" b="0" i="0" kern="1200" dirty="0" smtClean="0">
                <a:solidFill>
                  <a:schemeClr val="tx1"/>
                </a:solidFill>
                <a:effectLst/>
                <a:latin typeface="+mn-lt"/>
                <a:ea typeface="+mn-ea"/>
                <a:cs typeface="+mn-cs"/>
              </a:rPr>
              <a:t> </a:t>
            </a:r>
          </a:p>
          <a:p>
            <a:r>
              <a:rPr lang="pt-BR" sz="1200" b="0" i="0" kern="1200" dirty="0" smtClean="0">
                <a:solidFill>
                  <a:schemeClr val="tx1"/>
                </a:solidFill>
                <a:effectLst/>
                <a:latin typeface="+mn-lt"/>
                <a:ea typeface="+mn-ea"/>
                <a:cs typeface="+mn-cs"/>
              </a:rPr>
              <a:t>[2] A. McCallum and K. Nigam (1998). </a:t>
            </a:r>
            <a:r>
              <a:rPr lang="pt-BR" sz="1200" b="0" i="0" u="none" strike="noStrike" kern="1200" dirty="0" smtClean="0">
                <a:solidFill>
                  <a:schemeClr val="tx1"/>
                </a:solidFill>
                <a:effectLst/>
                <a:latin typeface="+mn-lt"/>
                <a:ea typeface="+mn-ea"/>
                <a:cs typeface="+mn-cs"/>
                <a:hlinkClick r:id="rId4"/>
              </a:rPr>
              <a:t>A comparison of event models for Naive Bayes text classification.</a:t>
            </a:r>
            <a:r>
              <a:rPr lang="pt-BR" sz="1200" b="0" i="0" kern="1200" dirty="0" smtClean="0">
                <a:solidFill>
                  <a:schemeClr val="tx1"/>
                </a:solidFill>
                <a:effectLst/>
                <a:latin typeface="+mn-lt"/>
                <a:ea typeface="+mn-ea"/>
                <a:cs typeface="+mn-cs"/>
              </a:rPr>
              <a:t> Proc. AAAI/ICML-98 Workshop on Learning for Text Categorization, pp. 41-48.</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[3]</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V. Metsis, I. Androutsopoulos and G. Paliouras (2006). </a:t>
            </a:r>
            <a:r>
              <a:rPr lang="pt-BR" sz="1200" b="0" i="0" u="none" strike="noStrike" kern="1200" dirty="0" smtClean="0">
                <a:solidFill>
                  <a:schemeClr val="tx1"/>
                </a:solidFill>
                <a:effectLst/>
                <a:latin typeface="+mn-lt"/>
                <a:ea typeface="+mn-ea"/>
                <a:cs typeface="+mn-cs"/>
                <a:hlinkClick r:id="rId5"/>
              </a:rPr>
              <a:t>Spam filtering with Naive Bayes – Which Naive Bayes?</a:t>
            </a:r>
            <a:r>
              <a:rPr lang="pt-BR" sz="1200" b="0" i="0" kern="1200" dirty="0" smtClean="0">
                <a:solidFill>
                  <a:schemeClr val="tx1"/>
                </a:solidFill>
                <a:effectLst/>
                <a:latin typeface="+mn-lt"/>
                <a:ea typeface="+mn-ea"/>
                <a:cs typeface="+mn-cs"/>
              </a:rPr>
              <a:t> 3rd Conf. on Email and Anti-Spam (CEAS).</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smtClean="0">
              <a:solidFill>
                <a:schemeClr val="tx1"/>
              </a:solidFill>
              <a:effectLst/>
              <a:latin typeface="+mn-lt"/>
              <a:ea typeface="+mn-ea"/>
              <a:cs typeface="+mn-cs"/>
            </a:endParaRP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30</a:t>
            </a:fld>
            <a:endParaRPr lang="pt-BR"/>
          </a:p>
        </p:txBody>
      </p:sp>
    </p:spTree>
    <p:extLst>
      <p:ext uri="{BB962C8B-B14F-4D97-AF65-F5344CB8AC3E}">
        <p14:creationId xmlns:p14="http://schemas.microsoft.com/office/powerpoint/2010/main" val="62173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Motivacão:</a:t>
            </a:r>
            <a:r>
              <a:rPr lang="pt-BR" baseline="0" dirty="0" smtClean="0"/>
              <a:t> classificacão de e-mails, detecção de símbolos, classificação de modulações</a:t>
            </a:r>
            <a:r>
              <a:rPr lang="pt-BR" baseline="0" smtClean="0"/>
              <a:t>, etc.</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a:t>
            </a:fld>
            <a:endParaRPr lang="pt-BR"/>
          </a:p>
        </p:txBody>
      </p:sp>
    </p:spTree>
    <p:extLst>
      <p:ext uri="{BB962C8B-B14F-4D97-AF65-F5344CB8AC3E}">
        <p14:creationId xmlns:p14="http://schemas.microsoft.com/office/powerpoint/2010/main" val="4089332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SPAMClassificationBernoulliNB.ipynb</a:t>
            </a:r>
          </a:p>
        </p:txBody>
      </p:sp>
      <p:sp>
        <p:nvSpPr>
          <p:cNvPr id="4" name="Slide Number Placeholder 3"/>
          <p:cNvSpPr>
            <a:spLocks noGrp="1"/>
          </p:cNvSpPr>
          <p:nvPr>
            <p:ph type="sldNum" sz="quarter" idx="10"/>
          </p:nvPr>
        </p:nvSpPr>
        <p:spPr/>
        <p:txBody>
          <a:bodyPr/>
          <a:lstStyle/>
          <a:p>
            <a:fld id="{F430A2A4-8C14-4B1A-AD48-7B6401078BF7}" type="slidenum">
              <a:rPr lang="pt-BR" smtClean="0"/>
              <a:t>31</a:t>
            </a:fld>
            <a:endParaRPr lang="pt-BR"/>
          </a:p>
        </p:txBody>
      </p:sp>
    </p:spTree>
    <p:extLst>
      <p:ext uri="{BB962C8B-B14F-4D97-AF65-F5344CB8AC3E}">
        <p14:creationId xmlns:p14="http://schemas.microsoft.com/office/powerpoint/2010/main" val="3123015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32</a:t>
            </a:fld>
            <a:endParaRPr lang="pt-BR"/>
          </a:p>
        </p:txBody>
      </p:sp>
    </p:spTree>
    <p:extLst>
      <p:ext uri="{BB962C8B-B14F-4D97-AF65-F5344CB8AC3E}">
        <p14:creationId xmlns:p14="http://schemas.microsoft.com/office/powerpoint/2010/main" val="364740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sempre anuncia uma previsão completamente confiante de 0 ou 1, mesmo para exemplos muito próximos do limite. Em muitas situações, precisamos realmente de previsões mais graduadas.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33</a:t>
            </a:fld>
            <a:endParaRPr lang="pt-BR"/>
          </a:p>
        </p:txBody>
      </p:sp>
    </p:spTree>
    <p:extLst>
      <p:ext uri="{BB962C8B-B14F-4D97-AF65-F5344CB8AC3E}">
        <p14:creationId xmlns:p14="http://schemas.microsoft.com/office/powerpoint/2010/main" val="2203841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Exemplos: </a:t>
            </a:r>
          </a:p>
          <a:p>
            <a:pPr marL="228600" indent="-228600">
              <a:buAutoNum type="arabicParenR"/>
            </a:pPr>
            <a:r>
              <a:rPr lang="pt-BR" dirty="0" smtClean="0"/>
              <a:t>LinearClassifierWithRigidThreshold.ipynb</a:t>
            </a:r>
          </a:p>
          <a:p>
            <a:pPr marL="228600" indent="-228600">
              <a:buAutoNum type="arabicParenR"/>
            </a:pPr>
            <a:r>
              <a:rPr lang="pt-BR" dirty="0" smtClean="0"/>
              <a:t>LinearClassifierWithRigidThresholdNonLinearSeparation.ipynb</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35</a:t>
            </a:fld>
            <a:endParaRPr lang="pt-BR"/>
          </a:p>
        </p:txBody>
      </p:sp>
    </p:spTree>
    <p:extLst>
      <p:ext uri="{BB962C8B-B14F-4D97-AF65-F5344CB8AC3E}">
        <p14:creationId xmlns:p14="http://schemas.microsoft.com/office/powerpoint/2010/main" val="2648979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regressão logística, apesar de seu nome, é um modelo linear para classificação, em vez de regressão. A regressão logística também é conhecida na literatura como regressão logit, classificação de entropia máxima (MaxEnt) ou classificador log-linear. Nesse modelo, as probabilidades que descrevem os possíveis resultados de um único estudo são modeladas usando uma função logística.</a:t>
            </a:r>
          </a:p>
          <a:p>
            <a:endParaRPr lang="pt-BR" dirty="0" smtClean="0"/>
          </a:p>
          <a:p>
            <a:r>
              <a:rPr lang="pt-BR" dirty="0" smtClean="0"/>
              <a:t>A regressão logística é um método para classificação binária. Ela classifica </a:t>
            </a:r>
            <a:r>
              <a:rPr lang="pt-BR" baseline="0" dirty="0" smtClean="0"/>
              <a:t>os</a:t>
            </a:r>
            <a:r>
              <a:rPr lang="pt-BR" dirty="0" smtClean="0"/>
              <a:t> pontos de um conjunto de dados em duas classes ou categorias distintas.</a:t>
            </a:r>
          </a:p>
          <a:p>
            <a:endParaRPr lang="pt-BR" dirty="0" smtClean="0"/>
          </a:p>
          <a:p>
            <a:r>
              <a:rPr lang="pt-BR" dirty="0" smtClean="0"/>
              <a:t>Por simplicidade, vamos chamá-las de classe 1 e classe 2. O modelo nos dará a probabilidade de um determinado ponto (ou exemplo) pertencer à classe 2. Se a probabilidade for baixa (inferior a 50%), então o classificaremos na categoria 1. Caso contrário, ele cai na classe 2.</a:t>
            </a:r>
          </a:p>
          <a:p>
            <a:endParaRPr lang="pt-BR" dirty="0" smtClean="0"/>
          </a:p>
          <a:p>
            <a:r>
              <a:rPr lang="pt-BR" dirty="0" smtClean="0"/>
              <a:t>A regressão logística é ótima para situações em que você precisa classificar entre duas categorias/classes.</a:t>
            </a:r>
          </a:p>
          <a:p>
            <a:endParaRPr lang="pt-BR" dirty="0" smtClean="0"/>
          </a:p>
          <a:p>
            <a:r>
              <a:rPr lang="pt-BR" dirty="0" smtClean="0"/>
              <a:t>A regressão logística funciona usando uma combinação linear de</a:t>
            </a:r>
            <a:r>
              <a:rPr lang="pt-BR" baseline="0" dirty="0" smtClean="0"/>
              <a:t> atributos</a:t>
            </a:r>
            <a:r>
              <a:rPr lang="pt-BR" dirty="0" smtClean="0"/>
              <a:t>, para que várias fontes de informação possam governar a saída do modelo. Os parâmetros do modelo são os pesos dos vários atributos e representam sua importância relativa para o resultado.</a:t>
            </a:r>
          </a:p>
          <a:p>
            <a:endParaRPr lang="pt-BR" dirty="0" smtClean="0"/>
          </a:p>
          <a:p>
            <a:r>
              <a:rPr lang="pt-BR" dirty="0" smtClean="0"/>
              <a:t>Mesmo sendo uma técnica simples, a regressão logística é muito utilizada em aplicações</a:t>
            </a:r>
            <a:r>
              <a:rPr lang="pt-BR" baseline="0" dirty="0" smtClean="0"/>
              <a:t> do mundo real em áreas como medicina, propaganda, análise de crédito, saúde pública entre outras.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36</a:t>
            </a:fld>
            <a:endParaRPr lang="pt-BR"/>
          </a:p>
        </p:txBody>
      </p:sp>
    </p:spTree>
    <p:extLst>
      <p:ext uri="{BB962C8B-B14F-4D97-AF65-F5344CB8AC3E}">
        <p14:creationId xmlns:p14="http://schemas.microsoft.com/office/powerpoint/2010/main" val="2219655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objetivo do treinamento é definir o vetor de pesos </a:t>
                </a:r>
                <a14:m>
                  <m:oMath xmlns:m="http://schemas.openxmlformats.org/officeDocument/2006/math">
                    <m:r>
                      <a:rPr lang="pt-BR" b="1" i="1" smtClean="0">
                        <a:latin typeface="Cambria Math" panose="02040503050406030204" pitchFamily="18" charset="0"/>
                      </a:rPr>
                      <m:t>𝒂</m:t>
                    </m:r>
                  </m:oMath>
                </a14:m>
                <a:r>
                  <a:rPr lang="pt-BR" dirty="0" smtClean="0"/>
                  <a:t> </a:t>
                </a:r>
                <a:r>
                  <a:rPr lang="pt-BR" dirty="0"/>
                  <a:t>para que o modelo </a:t>
                </a:r>
                <a:r>
                  <a:rPr lang="pt-BR" dirty="0" smtClean="0"/>
                  <a:t>atribua valores altos de probabilidade </a:t>
                </a:r>
                <a:r>
                  <a:rPr lang="pt-BR" dirty="0"/>
                  <a:t>para exemplos </a:t>
                </a:r>
                <a:r>
                  <a:rPr lang="pt-BR" dirty="0" smtClean="0"/>
                  <a:t>positivos (i.e.,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≥0.5</m:t>
                    </m:r>
                  </m:oMath>
                </a14:m>
                <a:r>
                  <a:rPr lang="pt-BR" dirty="0" smtClean="0"/>
                  <a:t>) </a:t>
                </a:r>
                <a:r>
                  <a:rPr lang="pt-BR" dirty="0"/>
                  <a:t>e </a:t>
                </a:r>
                <a:r>
                  <a:rPr lang="pt-BR" dirty="0" smtClean="0"/>
                  <a:t>valores baixos de probabilidade </a:t>
                </a:r>
                <a:r>
                  <a:rPr lang="pt-BR" dirty="0"/>
                  <a:t>para </a:t>
                </a:r>
                <a:r>
                  <a:rPr lang="pt-BR" dirty="0" smtClean="0"/>
                  <a:t>exemplos negativos </a:t>
                </a:r>
                <a:r>
                  <a:rPr lang="pt-BR" dirty="0"/>
                  <a:t>(</a:t>
                </a:r>
                <a:r>
                  <a:rPr lang="pt-BR" dirty="0" smtClean="0"/>
                  <a:t>i.e.,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&lt;</m:t>
                    </m:r>
                    <m:r>
                      <a:rPr lang="pt-BR" i="1">
                        <a:latin typeface="Cambria Math" panose="02040503050406030204" pitchFamily="18" charset="0"/>
                        <a:ea typeface="Cambria Math" panose="02040503050406030204" pitchFamily="18" charset="0"/>
                      </a:rPr>
                      <m:t>0.5</m:t>
                    </m:r>
                  </m:oMath>
                </a14:m>
                <a:r>
                  <a:rPr lang="pt-BR" dirty="0" smtClean="0"/>
                  <a:t>).</a:t>
                </a:r>
              </a:p>
              <a:p>
                <a:endParaRPr lang="pt-BR" dirty="0" smtClean="0"/>
              </a:p>
              <a:p>
                <a:r>
                  <a:rPr lang="pt-BR" dirty="0" smtClean="0"/>
                  <a:t>Essa</a:t>
                </a:r>
                <a:r>
                  <a:rPr lang="pt-BR" baseline="0" dirty="0" smtClean="0"/>
                  <a:t> função de</a:t>
                </a:r>
                <a:r>
                  <a:rPr lang="pt-BR" dirty="0" smtClean="0"/>
                  <a:t> erro</a:t>
                </a:r>
                <a:r>
                  <a:rPr lang="pt-BR" baseline="0" dirty="0" smtClean="0"/>
                  <a:t> </a:t>
                </a:r>
                <a:r>
                  <a:rPr lang="pt-BR" dirty="0" smtClean="0"/>
                  <a:t>faz sentido porque -log(z) se torna muito grande quando z</a:t>
                </a:r>
                <a:r>
                  <a:rPr lang="pt-BR" baseline="0" dirty="0" smtClean="0"/>
                  <a:t> </a:t>
                </a:r>
                <a:r>
                  <a:rPr lang="pt-BR" dirty="0" smtClean="0"/>
                  <a:t>se aproxima de 0, então o erro será grande se o modelo estimar uma probabilidade próxima a 0 para um</a:t>
                </a:r>
                <a:r>
                  <a:rPr lang="pt-BR" baseline="0" dirty="0" smtClean="0"/>
                  <a:t> exemplo </a:t>
                </a:r>
                <a:r>
                  <a:rPr lang="pt-BR" dirty="0" smtClean="0"/>
                  <a:t>positivo e também será muito grande se o modelo estimar uma probabilidade próxima a 1 para um</a:t>
                </a:r>
                <a:r>
                  <a:rPr lang="pt-BR" baseline="0" dirty="0" smtClean="0"/>
                  <a:t> exemplo </a:t>
                </a:r>
                <a:r>
                  <a:rPr lang="pt-BR" dirty="0" smtClean="0"/>
                  <a:t>negativo. Por outro lado, -log(z) se</a:t>
                </a:r>
                <a:r>
                  <a:rPr lang="pt-BR" baseline="0" dirty="0" smtClean="0"/>
                  <a:t> torna</a:t>
                </a:r>
                <a:r>
                  <a:rPr lang="pt-BR" dirty="0" smtClean="0"/>
                  <a:t> próximo de 0 quando z se aproxima de 1, portanto, o erro será próximo de 0 se a probabilidade estimada for próxima de 0 para um</a:t>
                </a:r>
                <a:r>
                  <a:rPr lang="pt-BR" baseline="0" dirty="0" smtClean="0"/>
                  <a:t> exemplo </a:t>
                </a:r>
                <a:r>
                  <a:rPr lang="pt-BR" dirty="0" smtClean="0"/>
                  <a:t>negativo ou próxima de 1 para um</a:t>
                </a:r>
                <a:r>
                  <a:rPr lang="pt-BR" baseline="0" dirty="0" smtClean="0"/>
                  <a:t> exemplo </a:t>
                </a:r>
                <a:r>
                  <a:rPr lang="pt-BR" dirty="0" smtClean="0"/>
                  <a:t>positivo, que é exatamente o que queremos.</a:t>
                </a:r>
                <a:endParaRPr lang="pt-BR"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objetivo do treinamento é definir o vetor de pesos </a:t>
                </a:r>
                <a:r>
                  <a:rPr lang="pt-BR" b="1" i="0" smtClean="0">
                    <a:latin typeface="Cambria Math" panose="02040503050406030204" pitchFamily="18" charset="0"/>
                  </a:rPr>
                  <a:t>𝒂</a:t>
                </a:r>
                <a:r>
                  <a:rPr lang="pt-BR" dirty="0" smtClean="0"/>
                  <a:t> </a:t>
                </a:r>
                <a:r>
                  <a:rPr lang="pt-BR" dirty="0"/>
                  <a:t>para que o modelo </a:t>
                </a:r>
                <a:r>
                  <a:rPr lang="pt-BR" dirty="0" smtClean="0"/>
                  <a:t>atribua valores altos de probabilidade </a:t>
                </a:r>
                <a:r>
                  <a:rPr lang="pt-BR" dirty="0"/>
                  <a:t>para exemplos </a:t>
                </a:r>
                <a:r>
                  <a:rPr lang="pt-BR" dirty="0" smtClean="0"/>
                  <a:t>positivos (i.e., </a:t>
                </a:r>
                <a:r>
                  <a:rPr lang="pt-BR" b="0" i="0" smtClean="0">
                    <a:latin typeface="Cambria Math" panose="02040503050406030204" pitchFamily="18" charset="0"/>
                  </a:rPr>
                  <a:t>𝑦</a:t>
                </a:r>
                <a:r>
                  <a:rPr lang="pt-BR" b="0" i="0" smtClean="0">
                    <a:latin typeface="Cambria Math" panose="02040503050406030204" pitchFamily="18" charset="0"/>
                    <a:ea typeface="Cambria Math" panose="02040503050406030204" pitchFamily="18" charset="0"/>
                  </a:rPr>
                  <a:t>≥0.5</a:t>
                </a:r>
                <a:r>
                  <a:rPr lang="pt-BR" dirty="0" smtClean="0"/>
                  <a:t>) </a:t>
                </a:r>
                <a:r>
                  <a:rPr lang="pt-BR" dirty="0"/>
                  <a:t>e </a:t>
                </a:r>
                <a:r>
                  <a:rPr lang="pt-BR" dirty="0" smtClean="0"/>
                  <a:t>valores baixos de probabilidade </a:t>
                </a:r>
                <a:r>
                  <a:rPr lang="pt-BR" dirty="0"/>
                  <a:t>para </a:t>
                </a:r>
                <a:r>
                  <a:rPr lang="pt-BR" dirty="0" smtClean="0"/>
                  <a:t>exemplos negativos </a:t>
                </a:r>
                <a:r>
                  <a:rPr lang="pt-BR" dirty="0"/>
                  <a:t>(</a:t>
                </a:r>
                <a:r>
                  <a:rPr lang="pt-BR" dirty="0" smtClean="0"/>
                  <a:t>i.e., </a:t>
                </a:r>
                <a:r>
                  <a:rPr lang="pt-BR" i="0">
                    <a:latin typeface="Cambria Math" panose="02040503050406030204" pitchFamily="18" charset="0"/>
                  </a:rPr>
                  <a:t>𝑦</a:t>
                </a:r>
                <a:r>
                  <a:rPr lang="pt-BR" b="0" i="0" smtClean="0">
                    <a:latin typeface="Cambria Math" panose="02040503050406030204" pitchFamily="18" charset="0"/>
                  </a:rPr>
                  <a:t>&lt;</a:t>
                </a:r>
                <a:r>
                  <a:rPr lang="pt-BR" i="0">
                    <a:latin typeface="Cambria Math" panose="02040503050406030204" pitchFamily="18" charset="0"/>
                    <a:ea typeface="Cambria Math" panose="02040503050406030204" pitchFamily="18" charset="0"/>
                  </a:rPr>
                  <a:t>0.5</a:t>
                </a:r>
                <a:r>
                  <a:rPr lang="pt-BR" dirty="0" smtClean="0"/>
                  <a:t>).</a:t>
                </a:r>
              </a:p>
              <a:p>
                <a:endParaRPr lang="pt-BR" dirty="0" smtClean="0"/>
              </a:p>
              <a:p>
                <a:r>
                  <a:rPr lang="pt-BR" dirty="0" smtClean="0"/>
                  <a:t>Essa função de erro</a:t>
                </a:r>
                <a:r>
                  <a:rPr lang="pt-BR" baseline="0" dirty="0" smtClean="0"/>
                  <a:t> </a:t>
                </a:r>
                <a:r>
                  <a:rPr lang="pt-BR" dirty="0" smtClean="0"/>
                  <a:t>faz sentido porque -log(z) se torna muito grande quando z</a:t>
                </a:r>
                <a:r>
                  <a:rPr lang="pt-BR" baseline="0" dirty="0" smtClean="0"/>
                  <a:t> </a:t>
                </a:r>
                <a:r>
                  <a:rPr lang="pt-BR" dirty="0" smtClean="0"/>
                  <a:t>se aproxima de 0, então o erro será grande se o modelo estimar uma probabilidade próxima a 0 para um</a:t>
                </a:r>
                <a:r>
                  <a:rPr lang="pt-BR" baseline="0" dirty="0" smtClean="0"/>
                  <a:t> exemplo </a:t>
                </a:r>
                <a:r>
                  <a:rPr lang="pt-BR" dirty="0" smtClean="0"/>
                  <a:t>positivo e também será muito grande se o modelo estimar uma probabilidade próxima a 1 para um</a:t>
                </a:r>
                <a:r>
                  <a:rPr lang="pt-BR" baseline="0" dirty="0" smtClean="0"/>
                  <a:t> exemplo </a:t>
                </a:r>
                <a:r>
                  <a:rPr lang="pt-BR" dirty="0" smtClean="0"/>
                  <a:t>negativo. Por outro lado, -log(z) se</a:t>
                </a:r>
                <a:r>
                  <a:rPr lang="pt-BR" baseline="0" dirty="0" smtClean="0"/>
                  <a:t> torna</a:t>
                </a:r>
                <a:r>
                  <a:rPr lang="pt-BR" dirty="0" smtClean="0"/>
                  <a:t> próximo de 0 quando z se aproxima de 1, portanto, o erro será próximo de 0 se a probabilidade estimada for próxima de 0 para um</a:t>
                </a:r>
                <a:r>
                  <a:rPr lang="pt-BR" baseline="0" dirty="0" smtClean="0"/>
                  <a:t> exemplo </a:t>
                </a:r>
                <a:r>
                  <a:rPr lang="pt-BR" dirty="0" smtClean="0"/>
                  <a:t>negativo ou próxima de 1 para um</a:t>
                </a:r>
                <a:r>
                  <a:rPr lang="pt-BR" baseline="0" dirty="0" smtClean="0"/>
                  <a:t> exemplo </a:t>
                </a:r>
                <a:r>
                  <a:rPr lang="pt-BR" dirty="0" smtClean="0"/>
                  <a:t>positivo, que é exatamente o que queremos.</a:t>
                </a:r>
                <a:endParaRPr lang="pt-BR"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40</a:t>
            </a:fld>
            <a:endParaRPr lang="pt-BR"/>
          </a:p>
        </p:txBody>
      </p:sp>
    </p:spTree>
    <p:extLst>
      <p:ext uri="{BB962C8B-B14F-4D97-AF65-F5344CB8AC3E}">
        <p14:creationId xmlns:p14="http://schemas.microsoft.com/office/powerpoint/2010/main" val="2365209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dirty="0" smtClean="0"/>
                  <a:t>Na</a:t>
                </a:r>
                <a:r>
                  <a:rPr lang="pt-BR" baseline="0" dirty="0" smtClean="0"/>
                  <a:t> figura da esquerda</a:t>
                </a:r>
                <a:r>
                  <a:rPr lang="pt-BR" dirty="0" smtClean="0"/>
                  <a:t>, o custo é nulo somente se a saída é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1  (ou seja, se a classe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é corretamente identificada). À medida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0, o custo tende a infinito. </a:t>
                </a:r>
              </a:p>
              <a:p>
                <a:pPr marL="171450" indent="-171450">
                  <a:buFont typeface="Arial" panose="020B0604020202020204" pitchFamily="34" charset="0"/>
                  <a:buChar char="•"/>
                </a:pPr>
                <a:r>
                  <a:rPr lang="pt-BR" dirty="0" smtClean="0"/>
                  <a:t>Na</a:t>
                </a:r>
                <a:r>
                  <a:rPr lang="pt-BR" baseline="0" dirty="0" smtClean="0"/>
                  <a:t> figura da direita</a:t>
                </a:r>
                <a:r>
                  <a:rPr lang="pt-BR" dirty="0" smtClean="0"/>
                  <a:t>, o custo é nulo quando a saída é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0 (ou seja, quando a classe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smtClean="0"/>
                  <a:t> é corretamente identificada). Conforme</a:t>
                </a:r>
                <a:r>
                  <a:rPr lang="pt-BR" baseline="0" dirty="0" smtClean="0"/>
                  <a:t>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→1, o custo tende a infinito</a:t>
                </a:r>
                <a:endParaRPr lang="pt-BR"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dirty="0" smtClean="0"/>
                  <a:t>Na</a:t>
                </a:r>
                <a:r>
                  <a:rPr lang="pt-BR" baseline="0" dirty="0" smtClean="0"/>
                  <a:t> figura da esquerda</a:t>
                </a:r>
                <a:r>
                  <a:rPr lang="pt-BR" dirty="0" smtClean="0"/>
                  <a:t>, o custo é nulo somente se a saída é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 1  (ou seja, se a classe </a:t>
                </a:r>
                <a:r>
                  <a:rPr lang="pt-BR" i="0">
                    <a:latin typeface="Cambria Math" panose="02040503050406030204" pitchFamily="18" charset="0"/>
                  </a:rPr>
                  <a:t>𝐶</a:t>
                </a:r>
                <a:r>
                  <a:rPr lang="pt-BR" i="0" smtClean="0">
                    <a:latin typeface="Cambria Math" panose="02040503050406030204" pitchFamily="18" charset="0"/>
                  </a:rPr>
                  <a:t>_</a:t>
                </a:r>
                <a:r>
                  <a:rPr lang="pt-BR" i="0">
                    <a:latin typeface="Cambria Math" panose="02040503050406030204" pitchFamily="18" charset="0"/>
                  </a:rPr>
                  <a:t>2</a:t>
                </a:r>
                <a:r>
                  <a:rPr lang="pt-BR" dirty="0" smtClean="0"/>
                  <a:t> é corretamente identificada). À medida que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 0, o custo tende a infinito. </a:t>
                </a:r>
              </a:p>
              <a:p>
                <a:pPr marL="171450" indent="-171450">
                  <a:buFont typeface="Arial" panose="020B0604020202020204" pitchFamily="34" charset="0"/>
                  <a:buChar char="•"/>
                </a:pPr>
                <a:r>
                  <a:rPr lang="pt-BR" dirty="0" smtClean="0"/>
                  <a:t>Na</a:t>
                </a:r>
                <a:r>
                  <a:rPr lang="pt-BR" baseline="0" dirty="0" smtClean="0"/>
                  <a:t> figura da direita</a:t>
                </a:r>
                <a:r>
                  <a:rPr lang="pt-BR" dirty="0" smtClean="0"/>
                  <a:t>, o custo é nulo quando a saída é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 0 (ou seja, quando a classe </a:t>
                </a:r>
                <a:r>
                  <a:rPr lang="pt-BR" i="0">
                    <a:latin typeface="Cambria Math" panose="02040503050406030204" pitchFamily="18" charset="0"/>
                  </a:rPr>
                  <a:t>𝐶</a:t>
                </a:r>
                <a:r>
                  <a:rPr lang="pt-BR" i="0" smtClean="0">
                    <a:latin typeface="Cambria Math" panose="02040503050406030204" pitchFamily="18" charset="0"/>
                  </a:rPr>
                  <a:t>_</a:t>
                </a:r>
                <a:r>
                  <a:rPr lang="pt-BR" b="0" i="0" smtClean="0">
                    <a:latin typeface="Cambria Math" panose="02040503050406030204" pitchFamily="18" charset="0"/>
                  </a:rPr>
                  <a:t>1</a:t>
                </a:r>
                <a:r>
                  <a:rPr lang="pt-BR" dirty="0" smtClean="0"/>
                  <a:t> é corretamente identificada). Conforme</a:t>
                </a:r>
                <a:r>
                  <a:rPr lang="pt-BR" baseline="0" dirty="0" smtClean="0"/>
                  <a:t>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→1, o custo tende a infinito</a:t>
                </a:r>
                <a:endParaRPr lang="pt-BR"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41</a:t>
            </a:fld>
            <a:endParaRPr lang="pt-BR"/>
          </a:p>
        </p:txBody>
      </p:sp>
    </p:spTree>
    <p:extLst>
      <p:ext uri="{BB962C8B-B14F-4D97-AF65-F5344CB8AC3E}">
        <p14:creationId xmlns:p14="http://schemas.microsoft.com/office/powerpoint/2010/main" val="1582830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A função de erro para todo o conjunto de treinamento é simplesmente o erro médio para todos</a:t>
            </a:r>
            <a:r>
              <a:rPr lang="pt-BR" sz="1200" baseline="0" dirty="0" smtClean="0"/>
              <a:t> os exemplos </a:t>
            </a:r>
            <a:r>
              <a:rPr lang="pt-BR" sz="1200" dirty="0" smtClean="0"/>
              <a:t>de treinamento.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Ela pode ser escrita em uma única expressão</a:t>
            </a:r>
            <a:r>
              <a:rPr lang="pt-BR" sz="1200" baseline="0" dirty="0" smtClean="0"/>
              <a:t> como mostrado acima.</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42</a:t>
            </a:fld>
            <a:endParaRPr lang="pt-BR"/>
          </a:p>
        </p:txBody>
      </p:sp>
    </p:spTree>
    <p:extLst>
      <p:ext uri="{BB962C8B-B14F-4D97-AF65-F5344CB8AC3E}">
        <p14:creationId xmlns:p14="http://schemas.microsoft.com/office/powerpoint/2010/main" val="2307313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Referência</a:t>
            </a:r>
            <a:r>
              <a:rPr lang="pt-BR" dirty="0" smtClean="0"/>
              <a:t>:</a:t>
            </a:r>
          </a:p>
          <a:p>
            <a:r>
              <a:rPr lang="pt-BR" dirty="0" smtClean="0">
                <a:hlinkClick r:id="rId3"/>
              </a:rPr>
              <a:t>https://math.stackexchange.com/questions/477207/derivative-of-cost-function-for-logistic-regression</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43</a:t>
            </a:fld>
            <a:endParaRPr lang="pt-BR"/>
          </a:p>
        </p:txBody>
      </p:sp>
    </p:spTree>
    <p:extLst>
      <p:ext uri="{BB962C8B-B14F-4D97-AF65-F5344CB8AC3E}">
        <p14:creationId xmlns:p14="http://schemas.microsoft.com/office/powerpoint/2010/main" val="11016675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SPAMClassificationLogisticRegressionGD.ipynb</a:t>
            </a:r>
          </a:p>
        </p:txBody>
      </p:sp>
      <p:sp>
        <p:nvSpPr>
          <p:cNvPr id="4" name="Slide Number Placeholder 3"/>
          <p:cNvSpPr>
            <a:spLocks noGrp="1"/>
          </p:cNvSpPr>
          <p:nvPr>
            <p:ph type="sldNum" sz="quarter" idx="10"/>
          </p:nvPr>
        </p:nvSpPr>
        <p:spPr/>
        <p:txBody>
          <a:bodyPr/>
          <a:lstStyle/>
          <a:p>
            <a:fld id="{F430A2A4-8C14-4B1A-AD48-7B6401078BF7}" type="slidenum">
              <a:rPr lang="pt-BR" smtClean="0"/>
              <a:t>45</a:t>
            </a:fld>
            <a:endParaRPr lang="pt-BR"/>
          </a:p>
        </p:txBody>
      </p:sp>
    </p:spTree>
    <p:extLst>
      <p:ext uri="{BB962C8B-B14F-4D97-AF65-F5344CB8AC3E}">
        <p14:creationId xmlns:p14="http://schemas.microsoft.com/office/powerpoint/2010/main" val="2824791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As fronteiras de decisão são definidas por funções (lineares ou não) que separam</a:t>
            </a:r>
            <a:r>
              <a:rPr lang="pt-BR" baseline="0" dirty="0" smtClean="0"/>
              <a:t> ou discriminam as classes. Essas funções são normalmente chamadas de funções discriminantes, pois vão discriminar (ou separar) as classes.</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9</a:t>
            </a:fld>
            <a:endParaRPr lang="pt-BR"/>
          </a:p>
        </p:txBody>
      </p:sp>
    </p:spTree>
    <p:extLst>
      <p:ext uri="{BB962C8B-B14F-4D97-AF65-F5344CB8AC3E}">
        <p14:creationId xmlns:p14="http://schemas.microsoft.com/office/powerpoint/2010/main" val="27134758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SPAMClassificationLogisticRegressionSciKit.ipynb</a:t>
            </a:r>
          </a:p>
          <a:p>
            <a:endParaRPr lang="pt-BR" dirty="0" smtClean="0"/>
          </a:p>
          <a:p>
            <a:r>
              <a:rPr lang="pt-BR" b="1" i="0" dirty="0" smtClean="0"/>
              <a:t>OBS</a:t>
            </a:r>
            <a:r>
              <a:rPr lang="pt-BR" dirty="0" smtClean="0"/>
              <a:t>.: Assim como os outros modelos lineares, os modelos de Regressão Logística podem ser regularizados usando penalidades de L1 ou L2. O Scitkit-Learn adiciona uma penalidade L2 por padrão.</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47</a:t>
            </a:fld>
            <a:endParaRPr lang="pt-BR"/>
          </a:p>
        </p:txBody>
      </p:sp>
    </p:spTree>
    <p:extLst>
      <p:ext uri="{BB962C8B-B14F-4D97-AF65-F5344CB8AC3E}">
        <p14:creationId xmlns:p14="http://schemas.microsoft.com/office/powerpoint/2010/main" val="33836142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ClassificationOfFourClassesWithOvAandOvO.ipynb</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49</a:t>
            </a:fld>
            <a:endParaRPr lang="pt-BR"/>
          </a:p>
        </p:txBody>
      </p:sp>
    </p:spTree>
    <p:extLst>
      <p:ext uri="{BB962C8B-B14F-4D97-AF65-F5344CB8AC3E}">
        <p14:creationId xmlns:p14="http://schemas.microsoft.com/office/powerpoint/2010/main" val="2592042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ClassificationOfFourClassesWithOvAandOvO.ipynb</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50</a:t>
            </a:fld>
            <a:endParaRPr lang="pt-BR"/>
          </a:p>
        </p:txBody>
      </p:sp>
    </p:spTree>
    <p:extLst>
      <p:ext uri="{BB962C8B-B14F-4D97-AF65-F5344CB8AC3E}">
        <p14:creationId xmlns:p14="http://schemas.microsoft.com/office/powerpoint/2010/main" val="1251259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Softmax prevê/prediz apenas uma classe de cada vez (ou seja, ele é multiclasse, e não multi-saída), portanto, ele deve ser usado apenas com classes mutuamente exclusivas, como por exemplo diferentes tipos de plantas, dígitos, categorias</a:t>
            </a:r>
            <a:r>
              <a:rPr lang="pt-BR" baseline="0" dirty="0" smtClean="0"/>
              <a:t> de notícias, etc</a:t>
            </a:r>
            <a:r>
              <a:rPr lang="pt-BR" dirty="0" smtClean="0"/>
              <a:t>. Portanto, você não pode usá-lo para reconhecer várias pessoas em uma foto, por exemplo.</a:t>
            </a:r>
          </a:p>
          <a:p>
            <a:endParaRPr lang="pt-BR" dirty="0" smtClean="0"/>
          </a:p>
          <a:p>
            <a:r>
              <a:rPr lang="pt-BR" sz="1200" b="0" i="0" kern="1200" dirty="0" smtClean="0">
                <a:solidFill>
                  <a:schemeClr val="tx1"/>
                </a:solidFill>
                <a:effectLst/>
                <a:latin typeface="+mn-lt"/>
                <a:ea typeface="+mn-ea"/>
                <a:cs typeface="+mn-cs"/>
              </a:rPr>
              <a:t>Duas</a:t>
            </a:r>
            <a:r>
              <a:rPr lang="pt-BR" sz="1200" b="0" i="0" kern="1200" baseline="0" dirty="0" smtClean="0">
                <a:solidFill>
                  <a:schemeClr val="tx1"/>
                </a:solidFill>
                <a:effectLst/>
                <a:latin typeface="+mn-lt"/>
                <a:ea typeface="+mn-ea"/>
                <a:cs typeface="+mn-cs"/>
              </a:rPr>
              <a:t> classes </a:t>
            </a:r>
            <a:r>
              <a:rPr lang="pt-BR" sz="1200" b="0" i="0" kern="1200" dirty="0" smtClean="0">
                <a:solidFill>
                  <a:schemeClr val="tx1"/>
                </a:solidFill>
                <a:effectLst/>
                <a:latin typeface="+mn-lt"/>
                <a:ea typeface="+mn-ea"/>
                <a:cs typeface="+mn-cs"/>
              </a:rPr>
              <a:t>são </a:t>
            </a:r>
            <a:r>
              <a:rPr lang="pt-BR" sz="1200" b="1" i="0" kern="1200" dirty="0" smtClean="0">
                <a:solidFill>
                  <a:schemeClr val="tx1"/>
                </a:solidFill>
                <a:effectLst/>
                <a:latin typeface="+mn-lt"/>
                <a:ea typeface="+mn-ea"/>
                <a:cs typeface="+mn-cs"/>
              </a:rPr>
              <a:t>classes mutuamente exclusivas</a:t>
            </a:r>
            <a:r>
              <a:rPr lang="pt-BR" sz="1200" b="0" i="0" kern="1200" dirty="0" smtClean="0">
                <a:solidFill>
                  <a:schemeClr val="tx1"/>
                </a:solidFill>
                <a:effectLst/>
                <a:latin typeface="+mn-lt"/>
                <a:ea typeface="+mn-ea"/>
                <a:cs typeface="+mn-cs"/>
              </a:rPr>
              <a:t> se elas não podem ocorrer ao mesmo tempo.</a:t>
            </a:r>
            <a:endParaRPr lang="pt-BR" dirty="0" smtClean="0"/>
          </a:p>
        </p:txBody>
      </p:sp>
      <p:sp>
        <p:nvSpPr>
          <p:cNvPr id="4" name="Slide Number Placeholder 3"/>
          <p:cNvSpPr>
            <a:spLocks noGrp="1"/>
          </p:cNvSpPr>
          <p:nvPr>
            <p:ph type="sldNum" sz="quarter" idx="10"/>
          </p:nvPr>
        </p:nvSpPr>
        <p:spPr/>
        <p:txBody>
          <a:bodyPr/>
          <a:lstStyle/>
          <a:p>
            <a:fld id="{F430A2A4-8C14-4B1A-AD48-7B6401078BF7}" type="slidenum">
              <a:rPr lang="pt-BR" smtClean="0"/>
              <a:t>51</a:t>
            </a:fld>
            <a:endParaRPr lang="pt-BR"/>
          </a:p>
        </p:txBody>
      </p:sp>
    </p:spTree>
    <p:extLst>
      <p:ext uri="{BB962C8B-B14F-4D97-AF65-F5344CB8AC3E}">
        <p14:creationId xmlns:p14="http://schemas.microsoft.com/office/powerpoint/2010/main" val="24504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Softmax prevê/prediz apenas uma classe de cada vez (ou seja, ele é multiclasse, e não multi-saída), portanto, ele deve ser usado apenas com classes mutuamente exclusivas, como por exemplo diferentes tipos de plantas, dígitos, categorias</a:t>
            </a:r>
            <a:r>
              <a:rPr lang="pt-BR" baseline="0" dirty="0" smtClean="0"/>
              <a:t> de notícias, etc</a:t>
            </a:r>
            <a:r>
              <a:rPr lang="pt-BR" dirty="0" smtClean="0"/>
              <a:t>. Portanto, você não pode usá-lo para reconhecer várias pessoas em uma foto, por exemplo.</a:t>
            </a:r>
          </a:p>
          <a:p>
            <a:endParaRPr lang="pt-BR" dirty="0" smtClean="0"/>
          </a:p>
          <a:p>
            <a:r>
              <a:rPr lang="pt-BR" dirty="0" smtClean="0"/>
              <a:t>Observe que, quando existem apenas duas classes (Q = 2), a função de erro acima é equivalente à função de erro da regressão logística</a:t>
            </a:r>
            <a:r>
              <a:rPr lang="pt-BR" baseline="0" dirty="0" smtClean="0"/>
              <a:t>.</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52</a:t>
            </a:fld>
            <a:endParaRPr lang="pt-BR"/>
          </a:p>
        </p:txBody>
      </p:sp>
    </p:spTree>
    <p:extLst>
      <p:ext uri="{BB962C8B-B14F-4D97-AF65-F5344CB8AC3E}">
        <p14:creationId xmlns:p14="http://schemas.microsoft.com/office/powerpoint/2010/main" val="4050554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objetivo do treinamento do classificador softmax é ter um modelo que estima uma alta probabilidade para a classe-alvo (e consequentemente uma baixa probabilidade para as outras classes).</a:t>
            </a:r>
          </a:p>
          <a:p>
            <a:endParaRPr lang="pt-BR" dirty="0" smtClean="0"/>
          </a:p>
          <a:p>
            <a:r>
              <a:rPr lang="pt-BR" dirty="0" smtClean="0"/>
              <a:t>A</a:t>
            </a:r>
            <a:r>
              <a:rPr lang="pt-BR" baseline="0" dirty="0" smtClean="0"/>
              <a:t> classe</a:t>
            </a:r>
            <a:r>
              <a:rPr lang="pt-BR" dirty="0" smtClean="0"/>
              <a:t> LogisticRegression da biblioteca Scikit-Learn usa a estratégia um-contra-todos por padrão quando você o treina com dados pertencentrs a mais de duas classes, mas você pode definir o parâmetro </a:t>
            </a:r>
            <a:r>
              <a:rPr lang="pt-BR" b="1" dirty="0" smtClean="0"/>
              <a:t>mult_class</a:t>
            </a:r>
            <a:r>
              <a:rPr lang="pt-BR" dirty="0" smtClean="0"/>
              <a:t> como "</a:t>
            </a:r>
            <a:r>
              <a:rPr lang="pt-BR" i="1" dirty="0" smtClean="0"/>
              <a:t>multinomial</a:t>
            </a:r>
            <a:r>
              <a:rPr lang="pt-BR" dirty="0" smtClean="0"/>
              <a:t>" para alternar para regressão Softmax. Você também deve especificar um </a:t>
            </a:r>
            <a:r>
              <a:rPr lang="pt-BR" b="1" dirty="0" smtClean="0"/>
              <a:t>solver</a:t>
            </a:r>
            <a:r>
              <a:rPr lang="pt-BR" dirty="0" smtClean="0"/>
              <a:t> que suporte a regressão Softmax, como o </a:t>
            </a:r>
            <a:r>
              <a:rPr lang="pt-BR" b="1" dirty="0" smtClean="0"/>
              <a:t>solver</a:t>
            </a:r>
            <a:r>
              <a:rPr lang="pt-BR" dirty="0" smtClean="0"/>
              <a:t> "lbfgs" (consulte a documentação do Scikit-Learn para obter mais detalhes). Ele também aplica regularização L2 por padrão, a qual você pode controlar usando o parâmetro </a:t>
            </a:r>
            <a:r>
              <a:rPr lang="pt-BR" b="1" dirty="0" smtClean="0"/>
              <a:t>C</a:t>
            </a:r>
            <a:r>
              <a:rPr lang="pt-BR" dirty="0" smtClean="0"/>
              <a:t>.</a:t>
            </a:r>
          </a:p>
          <a:p>
            <a:endParaRPr lang="pt-BR" dirty="0" smtClean="0"/>
          </a:p>
          <a:p>
            <a:r>
              <a:rPr lang="pt-BR" dirty="0" smtClean="0"/>
              <a:t>Referência:</a:t>
            </a:r>
          </a:p>
          <a:p>
            <a:r>
              <a:rPr lang="pt-BR" dirty="0" smtClean="0"/>
              <a:t>[1] http://deeplearning.stanford.edu/tutorial/supervised/SoftmaxRegression/</a:t>
            </a:r>
          </a:p>
          <a:p>
            <a:r>
              <a:rPr lang="pt-BR" dirty="0" smtClean="0"/>
              <a:t>[2] http://rasbt.github.io/mlxtend/user_guide/classifier/SoftmaxRegression/</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53</a:t>
            </a:fld>
            <a:endParaRPr lang="pt-BR"/>
          </a:p>
        </p:txBody>
      </p:sp>
    </p:spTree>
    <p:extLst>
      <p:ext uri="{BB962C8B-B14F-4D97-AF65-F5344CB8AC3E}">
        <p14:creationId xmlns:p14="http://schemas.microsoft.com/office/powerpoint/2010/main" val="3059380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MultiClassDigitClassification. ipynb</a:t>
            </a:r>
          </a:p>
          <a:p>
            <a:endParaRPr lang="pt-BR" dirty="0" smtClean="0"/>
          </a:p>
          <a:p>
            <a:r>
              <a:rPr lang="pt-BR" dirty="0" smtClean="0"/>
              <a:t>A</a:t>
            </a:r>
            <a:r>
              <a:rPr lang="pt-BR" baseline="0" dirty="0" smtClean="0"/>
              <a:t> classe</a:t>
            </a:r>
            <a:r>
              <a:rPr lang="pt-BR" dirty="0" smtClean="0"/>
              <a:t> LogisticRegression do ScikitLearn usa</a:t>
            </a:r>
            <a:r>
              <a:rPr lang="pt-BR" baseline="0" dirty="0" smtClean="0"/>
              <a:t> a abordagem</a:t>
            </a:r>
            <a:r>
              <a:rPr lang="pt-BR" dirty="0" smtClean="0"/>
              <a:t> um-contra-todos por padrão quando você o treina com conjuntos com mais de duas classes, mas você pode definir o hiperparâmetro </a:t>
            </a:r>
            <a:r>
              <a:rPr lang="pt-BR" b="1" i="1" dirty="0" smtClean="0"/>
              <a:t>multi_class</a:t>
            </a:r>
            <a:r>
              <a:rPr lang="pt-BR" dirty="0" smtClean="0"/>
              <a:t> como "</a:t>
            </a:r>
            <a:r>
              <a:rPr lang="pt-BR" b="1" i="1" dirty="0" smtClean="0"/>
              <a:t>multinomial</a:t>
            </a:r>
            <a:r>
              <a:rPr lang="pt-BR" dirty="0" smtClean="0"/>
              <a:t>" para alternar para Regressão Softmax. Você também deve especificar um solver que suporte a Regressão Softmax, como por exemplo o solver "lbfgs" (consulte a documentação do Scikit-Learn para obter mais detalhes). A</a:t>
            </a:r>
            <a:r>
              <a:rPr lang="pt-BR" baseline="0" dirty="0" smtClean="0"/>
              <a:t> classe</a:t>
            </a:r>
            <a:r>
              <a:rPr lang="pt-BR" dirty="0" smtClean="0"/>
              <a:t> LogisticRegression também aplica a regularização L2 por padrão, que você pode controlar usando o hiperparâmetro </a:t>
            </a:r>
            <a:r>
              <a:rPr lang="pt-BR" b="1" i="1" dirty="0" smtClean="0"/>
              <a:t>C</a:t>
            </a:r>
            <a:r>
              <a:rPr lang="pt-BR" b="0" i="0" dirty="0" smtClean="0"/>
              <a:t>.</a:t>
            </a:r>
          </a:p>
          <a:p>
            <a:endParaRPr lang="pt-BR" b="0" i="0" dirty="0" smtClean="0"/>
          </a:p>
          <a:p>
            <a:r>
              <a:rPr lang="pt-BR" sz="1200" b="0" i="0" kern="1200" dirty="0" smtClean="0">
                <a:solidFill>
                  <a:schemeClr val="tx1"/>
                </a:solidFill>
                <a:effectLst/>
                <a:latin typeface="+mn-lt"/>
                <a:ea typeface="+mn-ea"/>
                <a:cs typeface="+mn-cs"/>
              </a:rPr>
              <a:t>Limited-memory BFGS (L-BFGS): é um método de segunda ordem, pois utiliza estimativas da matrix Hessiana,</a:t>
            </a:r>
            <a:r>
              <a:rPr lang="pt-BR" sz="1200" b="0" i="0" kern="1200" baseline="0" dirty="0" smtClean="0">
                <a:solidFill>
                  <a:schemeClr val="tx1"/>
                </a:solidFill>
                <a:effectLst/>
                <a:latin typeface="+mn-lt"/>
                <a:ea typeface="+mn-ea"/>
                <a:cs typeface="+mn-cs"/>
              </a:rPr>
              <a:t> ou seja, a derivada parcial de segunda ordem da função de erro, para encontrar os pontos de mínimo da função de erro.</a:t>
            </a:r>
            <a:endParaRPr lang="pt-BR" b="0" i="0" dirty="0"/>
          </a:p>
        </p:txBody>
      </p:sp>
      <p:sp>
        <p:nvSpPr>
          <p:cNvPr id="4" name="Slide Number Placeholder 3"/>
          <p:cNvSpPr>
            <a:spLocks noGrp="1"/>
          </p:cNvSpPr>
          <p:nvPr>
            <p:ph type="sldNum" sz="quarter" idx="10"/>
          </p:nvPr>
        </p:nvSpPr>
        <p:spPr/>
        <p:txBody>
          <a:bodyPr/>
          <a:lstStyle/>
          <a:p>
            <a:fld id="{F430A2A4-8C14-4B1A-AD48-7B6401078BF7}" type="slidenum">
              <a:rPr lang="pt-BR" smtClean="0"/>
              <a:t>54</a:t>
            </a:fld>
            <a:endParaRPr lang="pt-BR"/>
          </a:p>
        </p:txBody>
      </p:sp>
    </p:spTree>
    <p:extLst>
      <p:ext uri="{BB962C8B-B14F-4D97-AF65-F5344CB8AC3E}">
        <p14:creationId xmlns:p14="http://schemas.microsoft.com/office/powerpoint/2010/main" val="21447940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Cada linha da matriz representa os</a:t>
            </a:r>
            <a:r>
              <a:rPr lang="pt-BR" baseline="0" dirty="0" smtClean="0"/>
              <a:t> exemplos que foram classificados como pertencentes a uma dada </a:t>
            </a:r>
            <a:r>
              <a:rPr lang="pt-BR" dirty="0" smtClean="0"/>
              <a:t>classe, enquanto cada coluna representa os exemplos</a:t>
            </a:r>
            <a:r>
              <a:rPr lang="pt-BR" baseline="0" dirty="0" smtClean="0"/>
              <a:t> realmente pertencentes a </a:t>
            </a:r>
            <a:r>
              <a:rPr lang="pt-BR" dirty="0" smtClean="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nome, matriz de confusão, deriva do fato de tornar fácil verificar se o classificador está confundindo classes (ou seja, geralmente rotulando incorretamente uma como a outra).</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57</a:t>
            </a:fld>
            <a:endParaRPr lang="pt-BR"/>
          </a:p>
        </p:txBody>
      </p:sp>
    </p:spTree>
    <p:extLst>
      <p:ext uri="{BB962C8B-B14F-4D97-AF65-F5344CB8AC3E}">
        <p14:creationId xmlns:p14="http://schemas.microsoft.com/office/powerpoint/2010/main" val="31992936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a:t>
            </a:r>
            <a:r>
              <a:rPr lang="pt-BR" baseline="0" dirty="0" smtClean="0"/>
              <a:t> pontuação-F1 </a:t>
            </a:r>
            <a:r>
              <a:rPr lang="pt-BR" dirty="0" smtClean="0"/>
              <a:t>é a </a:t>
            </a:r>
            <a:r>
              <a:rPr lang="pt-BR" b="1" i="1" dirty="0" smtClean="0"/>
              <a:t>média harmônica </a:t>
            </a:r>
            <a:r>
              <a:rPr lang="pt-BR" dirty="0" smtClean="0"/>
              <a:t>entre </a:t>
            </a:r>
            <a:r>
              <a:rPr lang="pt-BR" b="1" i="1" dirty="0" smtClean="0"/>
              <a:t>precisão</a:t>
            </a:r>
            <a:r>
              <a:rPr lang="pt-BR" dirty="0" smtClean="0"/>
              <a:t> e </a:t>
            </a:r>
            <a:r>
              <a:rPr lang="pt-BR" b="1" i="1" dirty="0" smtClean="0"/>
              <a:t>recall</a:t>
            </a:r>
            <a:r>
              <a:rPr lang="pt-BR" dirty="0" smtClean="0"/>
              <a:t>. Enquanto a </a:t>
            </a:r>
            <a:r>
              <a:rPr lang="pt-BR" b="1" i="1" dirty="0" smtClean="0"/>
              <a:t>média aritmética </a:t>
            </a:r>
            <a:r>
              <a:rPr lang="pt-BR" dirty="0" smtClean="0"/>
              <a:t>trata todos os valores igualmente, a </a:t>
            </a:r>
            <a:r>
              <a:rPr lang="pt-BR" b="1" i="1" dirty="0" smtClean="0"/>
              <a:t>média harmônica </a:t>
            </a:r>
            <a:r>
              <a:rPr lang="pt-BR" dirty="0" smtClean="0"/>
              <a:t>atribui muito mais peso aos valores pequenos. Como resultado, o classificador só obterá uma pontuação-F1 alta se as medidas </a:t>
            </a:r>
            <a:r>
              <a:rPr lang="pt-BR" b="1" i="1" dirty="0" smtClean="0"/>
              <a:t>recall</a:t>
            </a:r>
            <a:r>
              <a:rPr lang="pt-BR" baseline="0" dirty="0" smtClean="0"/>
              <a:t> </a:t>
            </a:r>
            <a:r>
              <a:rPr lang="pt-BR" dirty="0" smtClean="0"/>
              <a:t>e </a:t>
            </a:r>
            <a:r>
              <a:rPr lang="pt-BR" b="1" i="1" dirty="0" smtClean="0"/>
              <a:t>precisão</a:t>
            </a:r>
            <a:r>
              <a:rPr lang="pt-BR" dirty="0" smtClean="0"/>
              <a:t> forem altas.</a:t>
            </a:r>
          </a:p>
          <a:p>
            <a:endParaRPr lang="pt-BR" dirty="0" smtClean="0"/>
          </a:p>
          <a:p>
            <a:r>
              <a:rPr lang="pt-BR" dirty="0" smtClean="0"/>
              <a:t>A pontuação-F1 favorece classificadores que têm </a:t>
            </a:r>
            <a:r>
              <a:rPr lang="pt-BR" b="1" i="1" dirty="0" smtClean="0"/>
              <a:t>precisão</a:t>
            </a:r>
            <a:r>
              <a:rPr lang="pt-BR" dirty="0" smtClean="0"/>
              <a:t> e </a:t>
            </a:r>
            <a:r>
              <a:rPr lang="pt-BR" b="1" i="1" dirty="0" smtClean="0"/>
              <a:t>recall</a:t>
            </a:r>
            <a:r>
              <a:rPr lang="pt-BR" dirty="0" smtClean="0"/>
              <a:t> semelhantes.</a:t>
            </a:r>
          </a:p>
          <a:p>
            <a:endParaRPr lang="pt-BR" dirty="0" smtClean="0"/>
          </a:p>
          <a:p>
            <a:r>
              <a:rPr lang="pt-BR" dirty="0" smtClean="0"/>
              <a:t>Aumentar a </a:t>
            </a:r>
            <a:r>
              <a:rPr lang="pt-BR" b="1" i="1" dirty="0" smtClean="0"/>
              <a:t>precisão</a:t>
            </a:r>
            <a:r>
              <a:rPr lang="pt-BR" dirty="0" smtClean="0"/>
              <a:t> reduz o</a:t>
            </a:r>
            <a:r>
              <a:rPr lang="pt-BR" baseline="0" dirty="0" smtClean="0"/>
              <a:t> </a:t>
            </a:r>
            <a:r>
              <a:rPr lang="pt-BR" b="1" i="1" baseline="0" dirty="0" smtClean="0"/>
              <a:t>recall</a:t>
            </a:r>
            <a:r>
              <a:rPr lang="pt-BR" baseline="0" dirty="0" smtClean="0"/>
              <a:t> </a:t>
            </a:r>
            <a:r>
              <a:rPr lang="pt-BR" dirty="0" smtClean="0"/>
              <a:t>e vice-versa. Isso é chamado de balanço (tradeoff) de precisão/recall.</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63</a:t>
            </a:fld>
            <a:endParaRPr lang="pt-BR"/>
          </a:p>
        </p:txBody>
      </p:sp>
    </p:spTree>
    <p:extLst>
      <p:ext uri="{BB962C8B-B14F-4D97-AF65-F5344CB8AC3E}">
        <p14:creationId xmlns:p14="http://schemas.microsoft.com/office/powerpoint/2010/main" val="3276770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Em estatística, uma característica operacional do receptor (ROC), ou curva ROC, é um gráfico que ilustra o desempenho de um classificador binário. A curva é criada plotando a taxa de verdadeiro</a:t>
            </a:r>
            <a:r>
              <a:rPr lang="pt-BR" baseline="0" dirty="0" smtClean="0"/>
              <a:t> </a:t>
            </a:r>
            <a:r>
              <a:rPr lang="pt-BR" dirty="0" smtClean="0"/>
              <a:t>positivo</a:t>
            </a:r>
            <a:r>
              <a:rPr lang="pt-BR" baseline="0" dirty="0" smtClean="0"/>
              <a:t> </a:t>
            </a:r>
            <a:r>
              <a:rPr lang="pt-BR" dirty="0" smtClean="0"/>
              <a:t>(recall) contra a taxa de falsos</a:t>
            </a:r>
            <a:r>
              <a:rPr lang="pt-BR" baseline="0" dirty="0" smtClean="0"/>
              <a:t> </a:t>
            </a:r>
            <a:r>
              <a:rPr lang="pt-BR" dirty="0" smtClean="0"/>
              <a:t>positivos (especificidade) em várias configurações de limite.</a:t>
            </a:r>
          </a:p>
          <a:p>
            <a:endParaRPr lang="pt-BR" dirty="0" smtClean="0"/>
          </a:p>
          <a:p>
            <a:r>
              <a:rPr lang="pt-BR" dirty="0" smtClean="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smtClean="0"/>
              <a:t> de </a:t>
            </a:r>
            <a:r>
              <a:rPr lang="pt-BR" dirty="0" smtClean="0"/>
              <a:t>moedas.</a:t>
            </a:r>
          </a:p>
          <a:p>
            <a:endParaRPr lang="pt-BR" dirty="0" smtClean="0"/>
          </a:p>
          <a:p>
            <a:r>
              <a:rPr lang="pt-BR" dirty="0" smtClean="0"/>
              <a:t>Referência:</a:t>
            </a:r>
          </a:p>
          <a:p>
            <a:r>
              <a:rPr lang="pt-BR" i="0" u="none" dirty="0" smtClean="0">
                <a:hlinkClick r:id="rId3"/>
              </a:rPr>
              <a:t>[1] </a:t>
            </a:r>
            <a:r>
              <a:rPr lang="pt-BR" dirty="0" smtClean="0">
                <a:hlinkClick r:id="rId3"/>
              </a:rPr>
              <a:t>https://joparga3.github.io/standford_logistic_regression/#what-is-logistic-regression</a:t>
            </a:r>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64</a:t>
            </a:fld>
            <a:endParaRPr lang="pt-BR"/>
          </a:p>
        </p:txBody>
      </p:sp>
    </p:spTree>
    <p:extLst>
      <p:ext uri="{BB962C8B-B14F-4D97-AF65-F5344CB8AC3E}">
        <p14:creationId xmlns:p14="http://schemas.microsoft.com/office/powerpoint/2010/main" val="1196825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Para um problema de classificação de duas classes, pode-se visualizar a operação de um classificador linear como a divisão de um espaço de entrada de alta dimensão com um hiperplano: todos os pontos de um lado do hiperplano são classificados como "sim", enquanto os outros são classificados como "não".</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10</a:t>
            </a:fld>
            <a:endParaRPr lang="pt-BR"/>
          </a:p>
        </p:txBody>
      </p:sp>
    </p:spTree>
    <p:extLst>
      <p:ext uri="{BB962C8B-B14F-4D97-AF65-F5344CB8AC3E}">
        <p14:creationId xmlns:p14="http://schemas.microsoft.com/office/powerpoint/2010/main" val="40588259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área sob a curva ROC é uma medida da qualidade do classificador.</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66</a:t>
            </a:fld>
            <a:endParaRPr lang="pt-BR"/>
          </a:p>
        </p:txBody>
      </p:sp>
    </p:spTree>
    <p:extLst>
      <p:ext uri="{BB962C8B-B14F-4D97-AF65-F5344CB8AC3E}">
        <p14:creationId xmlns:p14="http://schemas.microsoft.com/office/powerpoint/2010/main" val="21886124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ClassificationMetrics.ipynb</a:t>
            </a:r>
          </a:p>
        </p:txBody>
      </p:sp>
      <p:sp>
        <p:nvSpPr>
          <p:cNvPr id="4" name="Slide Number Placeholder 3"/>
          <p:cNvSpPr>
            <a:spLocks noGrp="1"/>
          </p:cNvSpPr>
          <p:nvPr>
            <p:ph type="sldNum" sz="quarter" idx="10"/>
          </p:nvPr>
        </p:nvSpPr>
        <p:spPr/>
        <p:txBody>
          <a:bodyPr/>
          <a:lstStyle/>
          <a:p>
            <a:fld id="{F430A2A4-8C14-4B1A-AD48-7B6401078BF7}" type="slidenum">
              <a:rPr lang="pt-BR" smtClean="0"/>
              <a:t>67</a:t>
            </a:fld>
            <a:endParaRPr lang="pt-BR"/>
          </a:p>
        </p:txBody>
      </p:sp>
    </p:spTree>
    <p:extLst>
      <p:ext uri="{BB962C8B-B14F-4D97-AF65-F5344CB8AC3E}">
        <p14:creationId xmlns:p14="http://schemas.microsoft.com/office/powerpoint/2010/main" val="1918916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12</a:t>
            </a:fld>
            <a:endParaRPr lang="pt-BR"/>
          </a:p>
        </p:txBody>
      </p:sp>
    </p:spTree>
    <p:extLst>
      <p:ext uri="{BB962C8B-B14F-4D97-AF65-F5344CB8AC3E}">
        <p14:creationId xmlns:p14="http://schemas.microsoft.com/office/powerpoint/2010/main" val="459308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smtClean="0"/>
                  <a:t>O termo </a:t>
                </a:r>
                <a14:m>
                  <m:oMath xmlns:m="http://schemas.openxmlformats.org/officeDocument/2006/math">
                    <m:r>
                      <a:rPr lang="pt-BR" i="1" smtClean="0">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m:t>
                        </m:r>
                        <m:r>
                          <a:rPr lang="pt-BR" b="1" i="1">
                            <a:latin typeface="Cambria Math" panose="02040503050406030204" pitchFamily="18" charset="0"/>
                          </a:rPr>
                          <m:t>𝒙</m:t>
                        </m:r>
                      </m:e>
                    </m:d>
                  </m:oMath>
                </a14:m>
                <a:r>
                  <a:rPr lang="pt-BR" dirty="0" smtClean="0"/>
                  <a:t> é chamado de </a:t>
                </a:r>
                <a:r>
                  <a:rPr lang="pt-BR" b="1" i="1" dirty="0" smtClean="0"/>
                  <a:t>probabilidade a posteriori</a:t>
                </a:r>
                <a:endParaRPr lang="pt-BR" b="1" i="1" dirty="0"/>
              </a:p>
            </p:txBody>
          </p:sp>
        </mc:Choice>
        <mc:Fallback xmlns="">
          <p:sp>
            <p:nvSpPr>
              <p:cNvPr id="3" name="Notes Placeholder 2"/>
              <p:cNvSpPr>
                <a:spLocks noGrp="1"/>
              </p:cNvSpPr>
              <p:nvPr>
                <p:ph type="body" idx="1"/>
              </p:nvPr>
            </p:nvSpPr>
            <p:spPr/>
            <p:txBody>
              <a:bodyPr/>
              <a:lstStyle/>
              <a:p>
                <a:r>
                  <a:rPr lang="pt-BR" dirty="0" smtClean="0"/>
                  <a:t>O termo </a:t>
                </a:r>
                <a:r>
                  <a:rPr lang="pt-BR" i="0" smtClean="0">
                    <a:latin typeface="Cambria Math" panose="02040503050406030204" pitchFamily="18" charset="0"/>
                  </a:rPr>
                  <a:t>𝑃</a:t>
                </a:r>
                <a:r>
                  <a:rPr lang="pt-BR" i="0">
                    <a:latin typeface="Cambria Math" panose="02040503050406030204" pitchFamily="18" charset="0"/>
                  </a:rPr>
                  <a:t>(𝐶_𝑖 |</a:t>
                </a:r>
                <a:r>
                  <a:rPr lang="pt-BR" b="1" i="0">
                    <a:latin typeface="Cambria Math" panose="02040503050406030204" pitchFamily="18" charset="0"/>
                  </a:rPr>
                  <a:t>𝒙)</a:t>
                </a:r>
                <a:r>
                  <a:rPr lang="pt-BR" dirty="0" smtClean="0"/>
                  <a:t> é chamado de </a:t>
                </a:r>
                <a:r>
                  <a:rPr lang="pt-BR" b="1" i="1" dirty="0" smtClean="0"/>
                  <a:t>probabilidade a posteriori</a:t>
                </a:r>
                <a:endParaRPr lang="pt-BR" b="1" i="1"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15</a:t>
            </a:fld>
            <a:endParaRPr lang="pt-BR"/>
          </a:p>
        </p:txBody>
      </p:sp>
    </p:spTree>
    <p:extLst>
      <p:ext uri="{BB962C8B-B14F-4D97-AF65-F5344CB8AC3E}">
        <p14:creationId xmlns:p14="http://schemas.microsoft.com/office/powerpoint/2010/main" val="1147530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17</a:t>
            </a:fld>
            <a:endParaRPr lang="pt-BR"/>
          </a:p>
        </p:txBody>
      </p:sp>
    </p:spTree>
    <p:extLst>
      <p:ext uri="{BB962C8B-B14F-4D97-AF65-F5344CB8AC3E}">
        <p14:creationId xmlns:p14="http://schemas.microsoft.com/office/powerpoint/2010/main" val="160531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Podemos concluir que se o resultado do teste do indivíduo for positivo, ele possui aproximadamente 43% (0.429) de chance de ter a doença</a:t>
            </a:r>
            <a:r>
              <a:rPr lang="pt-BR" sz="1200" b="0" i="0" kern="1200" baseline="0" dirty="0" smtClean="0">
                <a:solidFill>
                  <a:schemeClr val="tx1"/>
                </a:solidFill>
                <a:effectLst/>
                <a:latin typeface="+mn-lt"/>
                <a:ea typeface="+mn-ea"/>
                <a:cs typeface="+mn-cs"/>
              </a:rPr>
              <a:t> e que a chance dele não ter a doença mesmo tendo um teste positivo é de aproximadamente 57% (0.571).</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18</a:t>
            </a:fld>
            <a:endParaRPr lang="pt-BR"/>
          </a:p>
        </p:txBody>
      </p:sp>
    </p:spTree>
    <p:extLst>
      <p:ext uri="{BB962C8B-B14F-4D97-AF65-F5344CB8AC3E}">
        <p14:creationId xmlns:p14="http://schemas.microsoft.com/office/powerpoint/2010/main" val="1450786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nome naive (ingênuo em português) é usado porque assume que os atributos do modelo são independentes uns dos outros. Ou seja, a alteração do valor de um atributo, não influencia diretamente ou altera o valor de qualquer um dos outros atributos usados no algoritmo.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 independência</a:t>
            </a:r>
            <a:r>
              <a:rPr lang="pt-BR" sz="1200" b="0" i="0" kern="1200" baseline="0" dirty="0" smtClean="0">
                <a:solidFill>
                  <a:schemeClr val="tx1"/>
                </a:solidFill>
                <a:effectLst/>
                <a:latin typeface="+mn-lt"/>
                <a:ea typeface="+mn-ea"/>
                <a:cs typeface="+mn-cs"/>
              </a:rPr>
              <a:t> dos atributos </a:t>
            </a:r>
            <a:r>
              <a:rPr lang="pt-BR" sz="1200" b="0" i="0" kern="1200" dirty="0" smtClean="0">
                <a:solidFill>
                  <a:schemeClr val="tx1"/>
                </a:solidFill>
                <a:effectLst/>
                <a:latin typeface="+mn-lt"/>
                <a:ea typeface="+mn-ea"/>
                <a:cs typeface="+mn-cs"/>
              </a:rPr>
              <a:t>geralmente não é verdadeira em problemas do mundo real, onde os atributos podem ter relacionamentos complexos.</a:t>
            </a: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Teoria</a:t>
            </a:r>
            <a:r>
              <a:rPr lang="pt-BR" baseline="0" dirty="0" smtClean="0"/>
              <a:t> é</a:t>
            </a:r>
            <a:r>
              <a:rPr lang="pt-BR" dirty="0" smtClean="0"/>
              <a:t> baseada nos trabalhos do Reverendo Thomas Bayes (1702 a 1761).</a:t>
            </a:r>
          </a:p>
          <a:p>
            <a:endParaRPr lang="pt-BR" dirty="0" smtClean="0"/>
          </a:p>
          <a:p>
            <a:r>
              <a:rPr lang="pt-BR" dirty="0" smtClean="0"/>
              <a:t>Embora a independencia dos atributos possa parecer uma suposição</a:t>
            </a:r>
            <a:r>
              <a:rPr lang="pt-BR" baseline="0" dirty="0" smtClean="0"/>
              <a:t> </a:t>
            </a:r>
            <a:r>
              <a:rPr lang="pt-BR" dirty="0" smtClean="0"/>
              <a:t>excessivamente simplista (ingênua) em relação</a:t>
            </a:r>
            <a:r>
              <a:rPr lang="pt-BR" baseline="0" dirty="0" smtClean="0"/>
              <a:t> </a:t>
            </a:r>
            <a:r>
              <a:rPr lang="pt-BR" dirty="0" smtClean="0"/>
              <a:t>aos dados, na prática, o classificador naive Bayes é competitivo com técnicas mais sofisticadas e possui suporte teórico para sua eficácia [1].</a:t>
            </a:r>
          </a:p>
          <a:p>
            <a:endParaRPr lang="pt-BR" dirty="0" smtClean="0"/>
          </a:p>
          <a:p>
            <a:r>
              <a:rPr lang="pt-BR" dirty="0" smtClean="0"/>
              <a:t>As aplicações típicas incluem filtragem de spam [2], classificação de documentos, previsão de sentimentos [3], etc. </a:t>
            </a:r>
          </a:p>
          <a:p>
            <a:endParaRPr lang="pt-BR" dirty="0" smtClean="0"/>
          </a:p>
          <a:p>
            <a:r>
              <a:rPr lang="pt-BR" sz="1200" b="1" i="0" kern="1200" dirty="0" smtClean="0">
                <a:solidFill>
                  <a:schemeClr val="tx1"/>
                </a:solidFill>
                <a:effectLst/>
                <a:latin typeface="+mn-lt"/>
                <a:ea typeface="+mn-ea"/>
                <a:cs typeface="+mn-cs"/>
              </a:rPr>
              <a:t>Classificação de textos/Filtragem de spam/Análise de sentimento:</a:t>
            </a:r>
            <a:r>
              <a:rPr lang="pt-BR" sz="1200" b="0" i="0" kern="1200" dirty="0" smtClean="0">
                <a:solidFill>
                  <a:schemeClr val="tx1"/>
                </a:solidFill>
                <a:effectLst/>
                <a:latin typeface="+mn-lt"/>
                <a:ea typeface="+mn-ea"/>
                <a:cs typeface="+mn-cs"/>
              </a:rPr>
              <a:t> classificadores Naive Bayes utilizados principalmente em classificação de textos (devido a um melhor resultado em problemas de classes múltiplas e regra de independência) têm maior taxa de sucesso em comparação com outros algoritmos. Como resultado, é amplamente utilizado na filtragem de spam (identificar spam) e Análise de Sentimento (em análise de mídia social, para identificar sentimentos positivos e negativos dos clientes,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identificar se o usuário está feliz ou triste ao publicar determinado texto)</a:t>
            </a:r>
          </a:p>
          <a:p>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References</a:t>
            </a:r>
            <a:r>
              <a:rPr lang="pt-BR" sz="1200" b="0" i="0" kern="1200" dirty="0" smtClean="0">
                <a:solidFill>
                  <a:schemeClr val="tx1"/>
                </a:solidFill>
                <a:effectLst/>
                <a:latin typeface="+mn-lt"/>
                <a:ea typeface="+mn-ea"/>
                <a:cs typeface="+mn-cs"/>
              </a:rPr>
              <a:t>:</a:t>
            </a:r>
          </a:p>
          <a:p>
            <a:r>
              <a:rPr lang="pt-BR" sz="1200" b="0" i="0" kern="1200" dirty="0" smtClean="0">
                <a:solidFill>
                  <a:schemeClr val="tx1"/>
                </a:solidFill>
                <a:effectLst/>
                <a:latin typeface="+mn-lt"/>
                <a:ea typeface="+mn-ea"/>
                <a:cs typeface="+mn-cs"/>
              </a:rPr>
              <a:t>[1]</a:t>
            </a:r>
            <a:r>
              <a:rPr lang="pt-BR"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Zhang, H. (2004). The Optimality of Naive Bayes. </a:t>
            </a:r>
            <a:r>
              <a:rPr lang="en-US" sz="1200" b="0" i="1" kern="1200" dirty="0" smtClean="0">
                <a:solidFill>
                  <a:schemeClr val="tx1"/>
                </a:solidFill>
                <a:effectLst/>
                <a:latin typeface="+mn-lt"/>
                <a:ea typeface="+mn-ea"/>
                <a:cs typeface="+mn-cs"/>
              </a:rPr>
              <a:t>American Association for Artificial Intelligence</a:t>
            </a:r>
            <a:r>
              <a:rPr lang="en-US" sz="1200" b="0" i="0" kern="1200" dirty="0" smtClean="0">
                <a:solidFill>
                  <a:schemeClr val="tx1"/>
                </a:solidFill>
                <a:effectLst/>
                <a:latin typeface="+mn-lt"/>
                <a:ea typeface="+mn-ea"/>
                <a:cs typeface="+mn-cs"/>
              </a:rPr>
              <a:t>, 1-6.</a:t>
            </a:r>
          </a:p>
          <a:p>
            <a:r>
              <a:rPr lang="en-US" sz="1200" b="0" i="0" kern="1200" dirty="0" smtClean="0">
                <a:solidFill>
                  <a:schemeClr val="tx1"/>
                </a:solidFill>
                <a:effectLst/>
                <a:latin typeface="+mn-lt"/>
                <a:ea typeface="+mn-ea"/>
                <a:cs typeface="+mn-cs"/>
              </a:rPr>
              <a:t>[2] </a:t>
            </a:r>
            <a:r>
              <a:rPr lang="en-US" sz="1200" b="0" i="0" kern="1200" dirty="0" err="1" smtClean="0">
                <a:solidFill>
                  <a:schemeClr val="tx1"/>
                </a:solidFill>
                <a:effectLst/>
                <a:latin typeface="+mn-lt"/>
                <a:ea typeface="+mn-ea"/>
                <a:cs typeface="+mn-cs"/>
              </a:rPr>
              <a:t>Samahi</a:t>
            </a:r>
            <a:r>
              <a:rPr lang="en-US" sz="1200" b="0" i="0" kern="1200" dirty="0" smtClean="0">
                <a:solidFill>
                  <a:schemeClr val="tx1"/>
                </a:solidFill>
                <a:effectLst/>
                <a:latin typeface="+mn-lt"/>
                <a:ea typeface="+mn-ea"/>
                <a:cs typeface="+mn-cs"/>
              </a:rPr>
              <a:t>, M. (1998). A Bayesian approach to filtering junk e-mail. </a:t>
            </a:r>
            <a:r>
              <a:rPr lang="en-US" sz="1200" b="0" i="1" kern="1200" dirty="0" smtClean="0">
                <a:solidFill>
                  <a:schemeClr val="tx1"/>
                </a:solidFill>
                <a:effectLst/>
                <a:latin typeface="+mn-lt"/>
                <a:ea typeface="+mn-ea"/>
                <a:cs typeface="+mn-cs"/>
              </a:rPr>
              <a:t>AAAI'98 Workshop on Learning for Text Categorization</a:t>
            </a:r>
            <a:r>
              <a:rPr lang="en-US" sz="1200" b="0" i="0" kern="1200" dirty="0" smtClean="0">
                <a:solidFill>
                  <a:schemeClr val="tx1"/>
                </a:solidFill>
                <a:effectLst/>
                <a:latin typeface="+mn-lt"/>
                <a:ea typeface="+mn-ea"/>
                <a:cs typeface="+mn-cs"/>
              </a:rPr>
              <a:t>, 1-8.</a:t>
            </a:r>
          </a:p>
          <a:p>
            <a:r>
              <a:rPr lang="en-US" sz="1200" b="0" i="0" kern="1200" dirty="0" smtClean="0">
                <a:solidFill>
                  <a:schemeClr val="tx1"/>
                </a:solidFill>
                <a:effectLst/>
                <a:latin typeface="+mn-lt"/>
                <a:ea typeface="+mn-ea"/>
                <a:cs typeface="+mn-cs"/>
              </a:rPr>
              <a:t>[3] </a:t>
            </a:r>
            <a:r>
              <a:rPr lang="en-US" sz="1200" b="0" i="0" kern="1200" dirty="0" err="1" smtClean="0">
                <a:solidFill>
                  <a:schemeClr val="tx1"/>
                </a:solidFill>
                <a:effectLst/>
                <a:latin typeface="+mn-lt"/>
                <a:ea typeface="+mn-ea"/>
                <a:cs typeface="+mn-cs"/>
              </a:rPr>
              <a:t>Choudhary</a:t>
            </a:r>
            <a:r>
              <a:rPr lang="en-US" sz="1200" b="0" i="0" kern="1200" dirty="0" smtClean="0">
                <a:solidFill>
                  <a:schemeClr val="tx1"/>
                </a:solidFill>
                <a:effectLst/>
                <a:latin typeface="+mn-lt"/>
                <a:ea typeface="+mn-ea"/>
                <a:cs typeface="+mn-cs"/>
              </a:rPr>
              <a:t>, V. (2013). Vocal Emotion Recognition Using Naive Bayes Classifier. </a:t>
            </a:r>
            <a:r>
              <a:rPr lang="en-US" sz="1200" b="0" i="1" kern="1200" dirty="0" smtClean="0">
                <a:solidFill>
                  <a:schemeClr val="tx1"/>
                </a:solidFill>
                <a:effectLst/>
                <a:latin typeface="+mn-lt"/>
                <a:ea typeface="+mn-ea"/>
                <a:cs typeface="+mn-cs"/>
              </a:rPr>
              <a:t>Procession of International Conference on Advances in Computer Science, AETACS</a:t>
            </a:r>
            <a:r>
              <a:rPr lang="en-US" sz="1200" b="0" i="0" kern="1200" dirty="0" smtClean="0">
                <a:solidFill>
                  <a:schemeClr val="tx1"/>
                </a:solidFill>
                <a:effectLst/>
                <a:latin typeface="+mn-lt"/>
                <a:ea typeface="+mn-ea"/>
                <a:cs typeface="+mn-cs"/>
              </a:rPr>
              <a:t>, 378-382.</a:t>
            </a:r>
            <a:endParaRPr lang="pt-BR"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430A2A4-8C14-4B1A-AD48-7B6401078BF7}" type="slidenum">
              <a:rPr lang="pt-BR" smtClean="0"/>
              <a:t>19</a:t>
            </a:fld>
            <a:endParaRPr lang="pt-BR"/>
          </a:p>
        </p:txBody>
      </p:sp>
    </p:spTree>
    <p:extLst>
      <p:ext uri="{BB962C8B-B14F-4D97-AF65-F5344CB8AC3E}">
        <p14:creationId xmlns:p14="http://schemas.microsoft.com/office/powerpoint/2010/main" val="3179735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pt-B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24/01/2021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2086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24/01/2021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013950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pt-B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24/01/2021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4458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24/01/2021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3514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pt-B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1D0464-8C8A-49C0-859F-777E51766A35}" type="datetimeFigureOut">
              <a:rPr lang="pt-BR" smtClean="0"/>
              <a:t>24/01/2021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875213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Date Placeholder 4"/>
          <p:cNvSpPr>
            <a:spLocks noGrp="1"/>
          </p:cNvSpPr>
          <p:nvPr>
            <p:ph type="dt" sz="half" idx="10"/>
          </p:nvPr>
        </p:nvSpPr>
        <p:spPr/>
        <p:txBody>
          <a:bodyPr/>
          <a:lstStyle/>
          <a:p>
            <a:fld id="{221D0464-8C8A-49C0-859F-777E51766A35}" type="datetimeFigureOut">
              <a:rPr lang="pt-BR" smtClean="0"/>
              <a:t>24/01/2021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6366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pt-B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Date Placeholder 6"/>
          <p:cNvSpPr>
            <a:spLocks noGrp="1"/>
          </p:cNvSpPr>
          <p:nvPr>
            <p:ph type="dt" sz="half" idx="10"/>
          </p:nvPr>
        </p:nvSpPr>
        <p:spPr/>
        <p:txBody>
          <a:bodyPr/>
          <a:lstStyle/>
          <a:p>
            <a:fld id="{221D0464-8C8A-49C0-859F-777E51766A35}" type="datetimeFigureOut">
              <a:rPr lang="pt-BR" smtClean="0"/>
              <a:t>24/01/2021</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60396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Date Placeholder 2"/>
          <p:cNvSpPr>
            <a:spLocks noGrp="1"/>
          </p:cNvSpPr>
          <p:nvPr>
            <p:ph type="dt" sz="half" idx="10"/>
          </p:nvPr>
        </p:nvSpPr>
        <p:spPr/>
        <p:txBody>
          <a:bodyPr/>
          <a:lstStyle/>
          <a:p>
            <a:fld id="{221D0464-8C8A-49C0-859F-777E51766A35}" type="datetimeFigureOut">
              <a:rPr lang="pt-BR" smtClean="0"/>
              <a:t>24/01/2021</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0141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1D0464-8C8A-49C0-859F-777E51766A35}" type="datetimeFigureOut">
              <a:rPr lang="pt-BR" smtClean="0"/>
              <a:t>24/01/2021</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66525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pt-B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24/01/2021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76559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pt-B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24/01/2021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92106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pt-B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D0464-8C8A-49C0-859F-777E51766A35}" type="datetimeFigureOut">
              <a:rPr lang="pt-BR" smtClean="0"/>
              <a:t>24/01/2021</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2E8FC-741C-4BF1-B071-7D772D706EF9}" type="slidenum">
              <a:rPr lang="pt-BR" smtClean="0"/>
              <a:t>‹#›</a:t>
            </a:fld>
            <a:endParaRPr lang="pt-BR"/>
          </a:p>
        </p:txBody>
      </p:sp>
    </p:spTree>
    <p:extLst>
      <p:ext uri="{BB962C8B-B14F-4D97-AF65-F5344CB8AC3E}">
        <p14:creationId xmlns:p14="http://schemas.microsoft.com/office/powerpoint/2010/main" val="2060889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00.png"/><Relationship Id="rId4" Type="http://schemas.openxmlformats.org/officeDocument/2006/relationships/image" Target="../media/image290.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4.xml.rels><?xml version="1.0" encoding="UTF-8" standalone="yes"?>
<Relationships xmlns="http://schemas.openxmlformats.org/package/2006/relationships"><Relationship Id="rId3" Type="http://schemas.openxmlformats.org/officeDocument/2006/relationships/image" Target="../media/image340.png"/><Relationship Id="rId7" Type="http://schemas.openxmlformats.org/officeDocument/2006/relationships/image" Target="../media/image3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slides/_rels/slide25.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0.png"/><Relationship Id="rId7" Type="http://schemas.openxmlformats.org/officeDocument/2006/relationships/image" Target="../media/image4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10.emf"/><Relationship Id="rId5" Type="http://schemas.openxmlformats.org/officeDocument/2006/relationships/image" Target="../media/image411.png"/><Relationship Id="rId10" Type="http://schemas.openxmlformats.org/officeDocument/2006/relationships/image" Target="../media/image9.emf"/><Relationship Id="rId4" Type="http://schemas.openxmlformats.org/officeDocument/2006/relationships/image" Target="../media/image400.png"/><Relationship Id="rId9" Type="http://schemas.openxmlformats.org/officeDocument/2006/relationships/image" Target="../media/image8.emf"/></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5.emf"/></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56.emf"/></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31.png"/></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2.xml"/><Relationship Id="rId6" Type="http://schemas.openxmlformats.org/officeDocument/2006/relationships/image" Target="../media/image105.jpeg"/><Relationship Id="rId5" Type="http://schemas.openxmlformats.org/officeDocument/2006/relationships/image" Target="../media/image104.png"/><Relationship Id="rId4" Type="http://schemas.openxmlformats.org/officeDocument/2006/relationships/image" Target="../media/image103.png"/></Relationships>
</file>

<file path=ppt/slides/_rels/slide71.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30.png"/></Relationships>
</file>

<file path=ppt/slides/_rels/slide72.xml.rels><?xml version="1.0" encoding="UTF-8" standalone="yes"?>
<Relationships xmlns="http://schemas.openxmlformats.org/package/2006/relationships"><Relationship Id="rId3" Type="http://schemas.openxmlformats.org/officeDocument/2006/relationships/image" Target="../media/image660.png"/><Relationship Id="rId7" Type="http://schemas.openxmlformats.org/officeDocument/2006/relationships/image" Target="../media/image700.png"/><Relationship Id="rId2" Type="http://schemas.openxmlformats.org/officeDocument/2006/relationships/image" Target="../media/image650.png"/><Relationship Id="rId1" Type="http://schemas.openxmlformats.org/officeDocument/2006/relationships/slideLayout" Target="../slideLayouts/slideLayout2.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670.png"/></Relationships>
</file>

<file path=ppt/slides/_rels/slide73.xml.rels><?xml version="1.0" encoding="UTF-8" standalone="yes"?>
<Relationships xmlns="http://schemas.openxmlformats.org/package/2006/relationships"><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image" Target="../media/image800.png"/><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s>
</file>

<file path=ppt/slides/_rels/slide74.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90.png"/><Relationship Id="rId7" Type="http://schemas.openxmlformats.org/officeDocument/2006/relationships/image" Target="../media/image1030.png"/><Relationship Id="rId2" Type="http://schemas.openxmlformats.org/officeDocument/2006/relationships/image" Target="../media/image980.png"/><Relationship Id="rId1" Type="http://schemas.openxmlformats.org/officeDocument/2006/relationships/slideLayout" Target="../slideLayouts/slideLayout2.xml"/><Relationship Id="rId6" Type="http://schemas.openxmlformats.org/officeDocument/2006/relationships/image" Target="../media/image1020.png"/><Relationship Id="rId5" Type="http://schemas.openxmlformats.org/officeDocument/2006/relationships/image" Target="../media/image1010.png"/><Relationship Id="rId4" Type="http://schemas.openxmlformats.org/officeDocument/2006/relationships/image" Target="../media/image1000.png"/></Relationships>
</file>

<file path=ppt/slides/_rels/slide78.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0.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0.png"/><Relationship Id="rId4" Type="http://schemas.openxmlformats.org/officeDocument/2006/relationships/image" Target="../media/image1060.png"/></Relationships>
</file>

<file path=ppt/slides/_rels/slide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0.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a:t>
            </a:r>
            <a:r>
              <a:rPr lang="pt-BR" sz="5400" dirty="0"/>
              <a:t>- </a:t>
            </a:r>
            <a:r>
              <a:rPr lang="pt-BR" sz="5400" dirty="0"/>
              <a:t>Introdução ao Aprendizado de Máquina:</a:t>
            </a:r>
            <a:r>
              <a:rPr lang="pt-BR" dirty="0"/>
              <a:t/>
            </a:r>
            <a:br>
              <a:rPr lang="pt-BR" dirty="0"/>
            </a:br>
            <a:r>
              <a:rPr lang="pt-BR" b="1" i="1" dirty="0" smtClean="0"/>
              <a:t>Classificação Linear</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446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Funções discriminates lineares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8082764" cy="4788535"/>
              </a:xfrm>
            </p:spPr>
            <p:txBody>
              <a:bodyPr>
                <a:normAutofit fontScale="77500" lnSpcReduction="20000"/>
              </a:bodyPr>
              <a:lstStyle/>
              <a:p>
                <a:r>
                  <a:rPr lang="pt-BR" dirty="0" smtClean="0"/>
                  <a:t>Em geral, uma </a:t>
                </a:r>
                <a:r>
                  <a:rPr lang="pt-BR" b="1" i="1" dirty="0"/>
                  <a:t>função discriminante linear </a:t>
                </a:r>
                <a:r>
                  <a:rPr lang="pt-BR" dirty="0"/>
                  <a:t>pode ser escrita </a:t>
                </a:r>
                <a:r>
                  <a:rPr lang="pt-BR" dirty="0" smtClean="0"/>
                  <a:t>da seguinte forma</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𝐾</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r>
                        <a:rPr lang="pt-BR" b="1" i="0" smtClean="0">
                          <a:latin typeface="Cambria Math" panose="02040503050406030204" pitchFamily="18" charset="0"/>
                        </a:rPr>
                        <m:t>,</m:t>
                      </m:r>
                    </m:oMath>
                  </m:oMathPara>
                </a14:m>
                <a:endParaRPr lang="pt-BR" dirty="0" smtClean="0"/>
              </a:p>
              <a:p>
                <a:pPr marL="0" indent="0">
                  <a:buNone/>
                </a:pPr>
                <a:r>
                  <a:rPr lang="pt-BR" dirty="0"/>
                  <a:t>q</a:t>
                </a:r>
                <a:r>
                  <a:rPr lang="pt-BR" dirty="0" smtClean="0"/>
                  <a:t>ue nada mais é do uma combinação linear dos pesos, assim como nós vimos na regressão linear.</a:t>
                </a:r>
              </a:p>
              <a:p>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também pode ser visto como um </a:t>
                </a:r>
                <a:r>
                  <a:rPr lang="pt-BR" b="1" i="1" dirty="0" smtClean="0"/>
                  <a:t>hiperplano</a:t>
                </a:r>
                <a:r>
                  <a:rPr lang="pt-BR" dirty="0" smtClean="0"/>
                  <a:t> que separa as classes. Um </a:t>
                </a:r>
                <a:r>
                  <a:rPr lang="pt-BR" b="1" i="1" dirty="0" smtClean="0"/>
                  <a:t>hiperplano</a:t>
                </a:r>
                <a:r>
                  <a:rPr lang="pt-BR" dirty="0" smtClean="0"/>
                  <a:t> pode ser 1 ponto em 1D, uma reta em 2D e um plano em 3D.</a:t>
                </a:r>
              </a:p>
              <a:p>
                <a:pPr lvl="1"/>
                <a:r>
                  <a:rPr lang="pt-BR" dirty="0" smtClean="0"/>
                  <a:t>O bias,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smtClean="0"/>
                  <a:t>, dá o deslocamento com relação à origem</a:t>
                </a:r>
              </a:p>
              <a:p>
                <a:pPr lvl="1"/>
                <a:r>
                  <a:rPr lang="pt-BR" dirty="0" smtClean="0"/>
                  <a:t>E os restante dos pesos determinam a orientação do </a:t>
                </a:r>
                <a:r>
                  <a:rPr lang="pt-BR" b="1" i="1" dirty="0" smtClean="0"/>
                  <a:t>hiperplano</a:t>
                </a:r>
                <a:r>
                  <a:rPr lang="pt-BR" dirty="0" smtClean="0"/>
                  <a:t>.</a:t>
                </a:r>
              </a:p>
              <a:p>
                <a:r>
                  <a:rPr lang="pt-BR" dirty="0" smtClean="0"/>
                  <a:t>A ideia aqui é encontrar os pesos da </a:t>
                </a:r>
                <a:r>
                  <a:rPr lang="pt-BR" b="1" i="1" dirty="0" smtClean="0"/>
                  <a:t>função discriminate </a:t>
                </a:r>
                <a:r>
                  <a:rPr lang="pt-BR" dirty="0" smtClean="0"/>
                  <a:t>de tal forma que</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b="0" i="1" smtClean="0">
                              <a:latin typeface="Cambria Math" panose="02040503050406030204" pitchFamily="18" charset="0"/>
                            </a:rPr>
                            <m:t>𝑞</m:t>
                          </m:r>
                        </m:sub>
                      </m:sSub>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i="1">
                                  <a:latin typeface="Cambria Math" panose="02040503050406030204" pitchFamily="18" charset="0"/>
                                </a:rPr>
                              </m:ctrlPr>
                            </m:eqArrPr>
                            <m:e>
                              <m:r>
                                <a:rPr lang="pt-BR" b="0" i="1">
                                  <a:latin typeface="Cambria Math" panose="02040503050406030204" pitchFamily="18" charset="0"/>
                                </a:rPr>
                                <m:t>1,  </m:t>
                              </m:r>
                              <m:r>
                                <a:rPr lang="pt-BR" b="0" i="1" smtClean="0">
                                  <a:latin typeface="Cambria Math" panose="02040503050406030204" pitchFamily="18" charset="0"/>
                                </a:rPr>
                                <m:t>                        </m:t>
                              </m:r>
                              <m:r>
                                <a:rPr lang="pt-BR" b="0"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&lt;</m:t>
                              </m:r>
                              <m:r>
                                <a:rPr lang="pt-BR" b="0" i="1">
                                  <a:latin typeface="Cambria Math" panose="02040503050406030204" pitchFamily="18" charset="0"/>
                                </a:rPr>
                                <m:t>0</m:t>
                              </m:r>
                            </m:e>
                            <m:e>
                              <m:r>
                                <a:rPr lang="pt-BR" b="0" i="1">
                                  <a:latin typeface="Cambria Math" panose="02040503050406030204" pitchFamily="18" charset="0"/>
                                </a:rPr>
                                <m:t>&amp;</m:t>
                              </m:r>
                              <m:r>
                                <a:rPr lang="pt-BR" b="0" i="1" smtClean="0">
                                  <a:latin typeface="Cambria Math" panose="02040503050406030204" pitchFamily="18" charset="0"/>
                                </a:rPr>
                                <m:t>2</m:t>
                              </m:r>
                              <m:r>
                                <a:rPr lang="pt-BR" b="0" i="1">
                                  <a:latin typeface="Cambria Math" panose="02040503050406030204" pitchFamily="18" charset="0"/>
                                </a:rPr>
                                <m:t>,  </m:t>
                              </m:r>
                              <m:r>
                                <a:rPr lang="pt-BR" b="0" i="1" smtClean="0">
                                  <a:latin typeface="Cambria Math" panose="02040503050406030204" pitchFamily="18" charset="0"/>
                                </a:rPr>
                                <m:t>                        </m:t>
                              </m:r>
                              <m:r>
                                <a:rPr lang="pt-BR" b="0" i="1" smtClean="0">
                                  <a:latin typeface="Cambria Math" panose="02040503050406030204" pitchFamily="18" charset="0"/>
                                </a:rPr>
                                <m:t>𝑔</m:t>
                              </m:r>
                              <m:d>
                                <m:dPr>
                                  <m:ctrlPr>
                                    <a:rPr lang="pt-BR" i="1">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&gt;0</m:t>
                              </m:r>
                            </m:e>
                            <m:e>
                              <m:r>
                                <m:rPr>
                                  <m:sty m:val="p"/>
                                </m:rPr>
                                <a:rPr lang="pt-BR" b="0" i="0" smtClean="0">
                                  <a:latin typeface="Cambria Math" panose="02040503050406030204" pitchFamily="18" charset="0"/>
                                </a:rPr>
                                <m:t>uma</m:t>
                              </m:r>
                              <m:r>
                                <a:rPr lang="pt-BR" b="0" i="0" smtClean="0">
                                  <a:latin typeface="Cambria Math" panose="02040503050406030204" pitchFamily="18" charset="0"/>
                                </a:rPr>
                                <m:t> </m:t>
                              </m:r>
                              <m:r>
                                <m:rPr>
                                  <m:sty m:val="p"/>
                                </m:rPr>
                                <a:rPr lang="pt-BR" b="0" i="0" smtClean="0">
                                  <a:latin typeface="Cambria Math" panose="02040503050406030204" pitchFamily="18" charset="0"/>
                                </a:rPr>
                                <m:t>ou</m:t>
                              </m:r>
                              <m:r>
                                <a:rPr lang="pt-BR" b="0" i="0" smtClean="0">
                                  <a:latin typeface="Cambria Math" panose="02040503050406030204" pitchFamily="18" charset="0"/>
                                </a:rPr>
                                <m:t> </m:t>
                              </m:r>
                              <m:r>
                                <m:rPr>
                                  <m:sty m:val="p"/>
                                </m:rPr>
                                <a:rPr lang="pt-BR" b="0" i="0" smtClean="0">
                                  <a:latin typeface="Cambria Math" panose="02040503050406030204" pitchFamily="18" charset="0"/>
                                </a:rPr>
                                <m:t>outra</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0</m:t>
                              </m:r>
                            </m:e>
                          </m:eqArr>
                        </m:e>
                      </m:d>
                    </m:oMath>
                  </m:oMathPara>
                </a14:m>
                <a:endParaRPr lang="pt-BR" dirty="0" smtClean="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8082764" cy="4788535"/>
              </a:xfrm>
              <a:blipFill rotWithShape="0">
                <a:blip r:embed="rId3"/>
                <a:stretch>
                  <a:fillRect l="-981" t="-2545" r="-830"/>
                </a:stretch>
              </a:blipFill>
            </p:spPr>
            <p:txBody>
              <a:bodyPr/>
              <a:lstStyle/>
              <a:p>
                <a:r>
                  <a:rPr lang="pt-BR">
                    <a:noFill/>
                  </a:rPr>
                  <a:t> </a:t>
                </a:r>
              </a:p>
            </p:txBody>
          </p:sp>
        </mc:Fallback>
      </mc:AlternateContent>
      <p:cxnSp>
        <p:nvCxnSpPr>
          <p:cNvPr id="4" name="Straight Arrow Connector 3"/>
          <p:cNvCxnSpPr/>
          <p:nvPr/>
        </p:nvCxnSpPr>
        <p:spPr>
          <a:xfrm flipV="1">
            <a:off x="9051237" y="2580676"/>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9038537" y="4589780"/>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9318544" y="41372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Isosceles Triangle 6"/>
          <p:cNvSpPr/>
          <p:nvPr/>
        </p:nvSpPr>
        <p:spPr>
          <a:xfrm>
            <a:off x="10373253" y="29403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 name="Straight Connector 7"/>
          <p:cNvCxnSpPr/>
          <p:nvPr/>
        </p:nvCxnSpPr>
        <p:spPr>
          <a:xfrm>
            <a:off x="9050020" y="2781638"/>
            <a:ext cx="1929023" cy="17842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9245161" y="38631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9547366" y="39404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9767514" y="41286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9568651" y="42536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2"/>
          <p:cNvSpPr/>
          <p:nvPr/>
        </p:nvSpPr>
        <p:spPr>
          <a:xfrm>
            <a:off x="9403994" y="36100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9709509" y="36787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14"/>
          <p:cNvSpPr/>
          <p:nvPr/>
        </p:nvSpPr>
        <p:spPr>
          <a:xfrm>
            <a:off x="10525653" y="30927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5"/>
          <p:cNvSpPr/>
          <p:nvPr/>
        </p:nvSpPr>
        <p:spPr>
          <a:xfrm>
            <a:off x="10239903" y="3175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16"/>
          <p:cNvSpPr/>
          <p:nvPr/>
        </p:nvSpPr>
        <p:spPr>
          <a:xfrm>
            <a:off x="10458978" y="341449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7"/>
          <p:cNvSpPr/>
          <p:nvPr/>
        </p:nvSpPr>
        <p:spPr>
          <a:xfrm>
            <a:off x="9811409" y="299011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8"/>
          <p:cNvSpPr/>
          <p:nvPr/>
        </p:nvSpPr>
        <p:spPr>
          <a:xfrm>
            <a:off x="10064340" y="27752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19"/>
          <p:cNvSpPr/>
          <p:nvPr/>
        </p:nvSpPr>
        <p:spPr>
          <a:xfrm>
            <a:off x="9977497" y="324939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20"/>
          <p:cNvSpPr/>
          <p:nvPr/>
        </p:nvSpPr>
        <p:spPr>
          <a:xfrm>
            <a:off x="10678053" y="3245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2" name="Rectangle 21"/>
              <p:cNvSpPr/>
              <p:nvPr/>
            </p:nvSpPr>
            <p:spPr>
              <a:xfrm>
                <a:off x="10108413" y="414623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10108413" y="4146230"/>
                <a:ext cx="521168" cy="40011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0841990" y="3672069"/>
                <a:ext cx="5152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10841990" y="3672069"/>
                <a:ext cx="515206" cy="400110"/>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11610971" y="4424680"/>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11610971" y="4424680"/>
                <a:ext cx="787400"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657537" y="21917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8657537" y="2191779"/>
                <a:ext cx="78740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9323987" y="4664327"/>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8" name="Rectangle 27"/>
              <p:cNvSpPr>
                <a:spLocks noRot="1" noChangeAspect="1" noMove="1" noResize="1" noEditPoints="1" noAdjustHandles="1" noChangeArrowheads="1" noChangeShapeType="1" noTextEdit="1"/>
              </p:cNvSpPr>
              <p:nvPr/>
            </p:nvSpPr>
            <p:spPr>
              <a:xfrm>
                <a:off x="9323987" y="4664327"/>
                <a:ext cx="1136850" cy="369332"/>
              </a:xfrm>
              <a:prstGeom prst="rect">
                <a:avLst/>
              </a:prstGeom>
              <a:blipFill rotWithShape="0">
                <a:blip r:embed="rId8"/>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9724172" y="2275647"/>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9" name="Rectangle 28"/>
              <p:cNvSpPr>
                <a:spLocks noRot="1" noChangeAspect="1" noMove="1" noResize="1" noEditPoints="1" noAdjustHandles="1" noChangeArrowheads="1" noChangeShapeType="1" noTextEdit="1"/>
              </p:cNvSpPr>
              <p:nvPr/>
            </p:nvSpPr>
            <p:spPr>
              <a:xfrm>
                <a:off x="9724172" y="2275647"/>
                <a:ext cx="1136850" cy="369332"/>
              </a:xfrm>
              <a:prstGeom prst="rect">
                <a:avLst/>
              </a:prstGeom>
              <a:blipFill rotWithShape="0">
                <a:blip r:embed="rId9"/>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10720558" y="5107382"/>
                <a:ext cx="1273415" cy="923330"/>
              </a:xfrm>
              <a:prstGeom prst="rect">
                <a:avLst/>
              </a:prstGeom>
            </p:spPr>
            <p:txBody>
              <a:bodyPr wrap="square">
                <a:spAutoFit/>
              </a:bodyPr>
              <a:lstStyle/>
              <a:p>
                <a:pPr algn="ctr"/>
                <a:r>
                  <a:rPr lang="pt-BR" dirty="0"/>
                  <a:t>f</a:t>
                </a:r>
                <a:r>
                  <a:rPr lang="pt-BR" b="0" dirty="0" smtClean="0"/>
                  <a:t>ronteira de decisão, </a:t>
                </a:r>
              </a:p>
              <a:p>
                <a:pPr algn="ct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30" name="Rectangle 29"/>
              <p:cNvSpPr>
                <a:spLocks noRot="1" noChangeAspect="1" noMove="1" noResize="1" noEditPoints="1" noAdjustHandles="1" noChangeArrowheads="1" noChangeShapeType="1" noTextEdit="1"/>
              </p:cNvSpPr>
              <p:nvPr/>
            </p:nvSpPr>
            <p:spPr>
              <a:xfrm>
                <a:off x="10720558" y="5107382"/>
                <a:ext cx="1273415" cy="923330"/>
              </a:xfrm>
              <a:prstGeom prst="rect">
                <a:avLst/>
              </a:prstGeom>
              <a:blipFill rotWithShape="0">
                <a:blip r:embed="rId10"/>
                <a:stretch>
                  <a:fillRect l="-2871" t="-3974" r="-5742" b="-1987"/>
                </a:stretch>
              </a:blipFill>
            </p:spPr>
            <p:txBody>
              <a:bodyPr/>
              <a:lstStyle/>
              <a:p>
                <a:r>
                  <a:rPr lang="pt-BR">
                    <a:noFill/>
                  </a:rPr>
                  <a:t> </a:t>
                </a:r>
              </a:p>
            </p:txBody>
          </p:sp>
        </mc:Fallback>
      </mc:AlternateContent>
      <p:cxnSp>
        <p:nvCxnSpPr>
          <p:cNvPr id="32" name="Curved Connector 31"/>
          <p:cNvCxnSpPr>
            <a:endCxn id="30" idx="0"/>
          </p:cNvCxnSpPr>
          <p:nvPr/>
        </p:nvCxnSpPr>
        <p:spPr>
          <a:xfrm rot="16200000" flipH="1">
            <a:off x="10887633" y="4637749"/>
            <a:ext cx="561042" cy="37822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201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4453" y="164897"/>
                <a:ext cx="11353800" cy="1325563"/>
              </a:xfrm>
            </p:spPr>
            <p:txBody>
              <a:bodyPr/>
              <a:lstStyle/>
              <a:p>
                <a:r>
                  <a:rPr lang="pt-BR" dirty="0" smtClean="0"/>
                  <a:t>Exemplo: Encontrar a função discriminante, </a:t>
                </a:r>
                <a14:m>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4453" y="164897"/>
                <a:ext cx="11353800" cy="1325563"/>
              </a:xfrm>
              <a:blipFill rotWithShape="0">
                <a:blip r:embed="rId2"/>
                <a:stretch>
                  <a:fillRect l="-220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4922519"/>
                <a:ext cx="10515600" cy="1254443"/>
              </a:xfrm>
            </p:spPr>
            <p:txBody>
              <a:bodyPr/>
              <a:lstStyle/>
              <a:p>
                <a:r>
                  <a:rPr lang="pt-BR" dirty="0" smtClean="0"/>
                  <a:t>Dada a seguinte função discriminante: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endParaRPr lang="pt-BR" dirty="0" smtClean="0"/>
              </a:p>
              <a:p>
                <a:r>
                  <a:rPr lang="pt-BR" dirty="0" smtClean="0"/>
                  <a:t>Encontre os pesos e as regiões de decisão.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4922519"/>
                <a:ext cx="10515600" cy="1254443"/>
              </a:xfrm>
              <a:blipFill rotWithShape="0">
                <a:blip r:embed="rId3"/>
                <a:stretch>
                  <a:fillRect l="-1043" t="-7767"/>
                </a:stretch>
              </a:blipFill>
            </p:spPr>
            <p:txBody>
              <a:bodyPr/>
              <a:lstStyle/>
              <a:p>
                <a:r>
                  <a:rPr lang="pt-BR">
                    <a:noFill/>
                  </a:rPr>
                  <a:t> </a:t>
                </a:r>
              </a:p>
            </p:txBody>
          </p:sp>
        </mc:Fallback>
      </mc:AlternateContent>
      <p:sp>
        <p:nvSpPr>
          <p:cNvPr id="6" name="Oval 5"/>
          <p:cNvSpPr/>
          <p:nvPr/>
        </p:nvSpPr>
        <p:spPr>
          <a:xfrm>
            <a:off x="5398404" y="2900909"/>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Isosceles Triangle 6"/>
          <p:cNvSpPr/>
          <p:nvPr/>
        </p:nvSpPr>
        <p:spPr>
          <a:xfrm>
            <a:off x="6475659" y="275941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5305099" y="2554242"/>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5689347" y="2651964"/>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5535745" y="2230041"/>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6417468" y="2134232"/>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2"/>
          <p:cNvSpPr/>
          <p:nvPr/>
        </p:nvSpPr>
        <p:spPr>
          <a:xfrm>
            <a:off x="5325581" y="3170236"/>
            <a:ext cx="193774"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5970773" y="2307694"/>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14"/>
          <p:cNvSpPr/>
          <p:nvPr/>
        </p:nvSpPr>
        <p:spPr>
          <a:xfrm>
            <a:off x="6659487" y="387343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5"/>
          <p:cNvSpPr/>
          <p:nvPr/>
        </p:nvSpPr>
        <p:spPr>
          <a:xfrm>
            <a:off x="6268346" y="3547330"/>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16"/>
          <p:cNvSpPr/>
          <p:nvPr/>
        </p:nvSpPr>
        <p:spPr>
          <a:xfrm>
            <a:off x="5738153" y="3894891"/>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7"/>
          <p:cNvSpPr/>
          <p:nvPr/>
        </p:nvSpPr>
        <p:spPr>
          <a:xfrm>
            <a:off x="5865128" y="3390838"/>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8"/>
          <p:cNvSpPr/>
          <p:nvPr/>
        </p:nvSpPr>
        <p:spPr>
          <a:xfrm>
            <a:off x="6088948" y="3035955"/>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19"/>
          <p:cNvSpPr/>
          <p:nvPr/>
        </p:nvSpPr>
        <p:spPr>
          <a:xfrm>
            <a:off x="6088892" y="3760762"/>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20"/>
          <p:cNvSpPr/>
          <p:nvPr/>
        </p:nvSpPr>
        <p:spPr>
          <a:xfrm>
            <a:off x="6920054" y="224481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2" name="Rectangle 21"/>
              <p:cNvSpPr/>
              <p:nvPr/>
            </p:nvSpPr>
            <p:spPr>
              <a:xfrm>
                <a:off x="6850107" y="3195866"/>
                <a:ext cx="662657" cy="505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850107" y="3195866"/>
                <a:ext cx="662657" cy="505993"/>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720241" y="1527875"/>
                <a:ext cx="655076" cy="505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5720241" y="1527875"/>
                <a:ext cx="655076" cy="505993"/>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360168" y="4019497"/>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7360168" y="4019497"/>
                <a:ext cx="1001167" cy="46707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254594" y="3212581"/>
                <a:ext cx="1300774" cy="467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6" name="Rectangle 25"/>
              <p:cNvSpPr>
                <a:spLocks noRot="1" noChangeAspect="1" noMove="1" noResize="1" noEditPoints="1" noAdjustHandles="1" noChangeArrowheads="1" noChangeShapeType="1" noTextEdit="1"/>
              </p:cNvSpPr>
              <p:nvPr/>
            </p:nvSpPr>
            <p:spPr>
              <a:xfrm>
                <a:off x="7254594" y="3212581"/>
                <a:ext cx="1300774" cy="467070"/>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6140461" y="1526710"/>
                <a:ext cx="1300774" cy="467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6140461" y="1526710"/>
                <a:ext cx="1300774" cy="467070"/>
              </a:xfrm>
              <a:prstGeom prst="rect">
                <a:avLst/>
              </a:prstGeom>
              <a:blipFill rotWithShape="0">
                <a:blip r:embed="rId8"/>
                <a:stretch>
                  <a:fillRect/>
                </a:stretch>
              </a:blipFill>
            </p:spPr>
            <p:txBody>
              <a:bodyPr/>
              <a:lstStyle/>
              <a:p>
                <a:r>
                  <a:rPr lang="pt-BR">
                    <a:noFill/>
                  </a:rPr>
                  <a:t> </a:t>
                </a:r>
              </a:p>
            </p:txBody>
          </p:sp>
        </mc:Fallback>
      </mc:AlternateContent>
      <p:sp>
        <p:nvSpPr>
          <p:cNvPr id="36" name="Rectangle 35"/>
          <p:cNvSpPr/>
          <p:nvPr/>
        </p:nvSpPr>
        <p:spPr>
          <a:xfrm rot="5400000">
            <a:off x="5250191" y="3686716"/>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7" name="Straight Arrow Connector 36"/>
          <p:cNvCxnSpPr/>
          <p:nvPr/>
        </p:nvCxnSpPr>
        <p:spPr>
          <a:xfrm>
            <a:off x="5252394" y="4227065"/>
            <a:ext cx="241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5252394" y="1827380"/>
            <a:ext cx="0" cy="2412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4781484" y="1471556"/>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5" name="TextBox 44"/>
              <p:cNvSpPr txBox="1">
                <a:spLocks noRot="1" noChangeAspect="1" noMove="1" noResize="1" noEditPoints="1" noAdjustHandles="1" noChangeArrowheads="1" noChangeShapeType="1" noTextEdit="1"/>
              </p:cNvSpPr>
              <p:nvPr/>
            </p:nvSpPr>
            <p:spPr>
              <a:xfrm>
                <a:off x="4781484" y="1471556"/>
                <a:ext cx="1001167" cy="467070"/>
              </a:xfrm>
              <a:prstGeom prst="rect">
                <a:avLst/>
              </a:prstGeom>
              <a:blipFill rotWithShape="0">
                <a:blip r:embed="rId9"/>
                <a:stretch>
                  <a:fillRect/>
                </a:stretch>
              </a:blipFill>
            </p:spPr>
            <p:txBody>
              <a:bodyPr/>
              <a:lstStyle/>
              <a:p>
                <a:r>
                  <a:rPr lang="pt-BR">
                    <a:noFill/>
                  </a:rPr>
                  <a:t> </a:t>
                </a:r>
              </a:p>
            </p:txBody>
          </p:sp>
        </mc:Fallback>
      </mc:AlternateContent>
      <p:cxnSp>
        <p:nvCxnSpPr>
          <p:cNvPr id="47" name="Straight Connector 46"/>
          <p:cNvCxnSpPr/>
          <p:nvPr/>
        </p:nvCxnSpPr>
        <p:spPr>
          <a:xfrm flipV="1">
            <a:off x="5251694" y="2065591"/>
            <a:ext cx="1627631" cy="16218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074370" y="4180493"/>
            <a:ext cx="334672" cy="350302"/>
          </a:xfrm>
          <a:prstGeom prst="rect">
            <a:avLst/>
          </a:prstGeom>
          <a:noFill/>
        </p:spPr>
        <p:txBody>
          <a:bodyPr wrap="none" rtlCol="0">
            <a:spAutoFit/>
          </a:bodyPr>
          <a:lstStyle/>
          <a:p>
            <a:r>
              <a:rPr lang="pt-BR" sz="1200" dirty="0" smtClean="0"/>
              <a:t>0</a:t>
            </a:r>
            <a:endParaRPr lang="pt-BR" sz="1200" dirty="0"/>
          </a:p>
        </p:txBody>
      </p:sp>
      <p:sp>
        <p:nvSpPr>
          <p:cNvPr id="49" name="TextBox 48"/>
          <p:cNvSpPr txBox="1"/>
          <p:nvPr/>
        </p:nvSpPr>
        <p:spPr>
          <a:xfrm>
            <a:off x="5024915" y="3544589"/>
            <a:ext cx="334672" cy="350302"/>
          </a:xfrm>
          <a:prstGeom prst="rect">
            <a:avLst/>
          </a:prstGeom>
          <a:noFill/>
        </p:spPr>
        <p:txBody>
          <a:bodyPr wrap="none" rtlCol="0">
            <a:spAutoFit/>
          </a:bodyPr>
          <a:lstStyle/>
          <a:p>
            <a:r>
              <a:rPr lang="pt-BR" sz="1200" dirty="0" smtClean="0"/>
              <a:t>1</a:t>
            </a:r>
            <a:endParaRPr lang="pt-BR" sz="1200" dirty="0"/>
          </a:p>
        </p:txBody>
      </p:sp>
      <p:sp>
        <p:nvSpPr>
          <p:cNvPr id="50" name="TextBox 49"/>
          <p:cNvSpPr txBox="1"/>
          <p:nvPr/>
        </p:nvSpPr>
        <p:spPr>
          <a:xfrm>
            <a:off x="5024915" y="3009222"/>
            <a:ext cx="334672" cy="350302"/>
          </a:xfrm>
          <a:prstGeom prst="rect">
            <a:avLst/>
          </a:prstGeom>
          <a:noFill/>
        </p:spPr>
        <p:txBody>
          <a:bodyPr wrap="none" rtlCol="0">
            <a:spAutoFit/>
          </a:bodyPr>
          <a:lstStyle/>
          <a:p>
            <a:r>
              <a:rPr lang="pt-BR" sz="1200" dirty="0"/>
              <a:t>2</a:t>
            </a:r>
          </a:p>
        </p:txBody>
      </p:sp>
      <p:sp>
        <p:nvSpPr>
          <p:cNvPr id="51" name="TextBox 50"/>
          <p:cNvSpPr txBox="1"/>
          <p:nvPr/>
        </p:nvSpPr>
        <p:spPr>
          <a:xfrm>
            <a:off x="5024915" y="2469685"/>
            <a:ext cx="334672" cy="350302"/>
          </a:xfrm>
          <a:prstGeom prst="rect">
            <a:avLst/>
          </a:prstGeom>
          <a:noFill/>
        </p:spPr>
        <p:txBody>
          <a:bodyPr wrap="none" rtlCol="0">
            <a:spAutoFit/>
          </a:bodyPr>
          <a:lstStyle/>
          <a:p>
            <a:r>
              <a:rPr lang="pt-BR" sz="1200" dirty="0"/>
              <a:t>3</a:t>
            </a:r>
          </a:p>
        </p:txBody>
      </p:sp>
      <p:sp>
        <p:nvSpPr>
          <p:cNvPr id="52" name="TextBox 51"/>
          <p:cNvSpPr txBox="1"/>
          <p:nvPr/>
        </p:nvSpPr>
        <p:spPr>
          <a:xfrm>
            <a:off x="5025998" y="1946408"/>
            <a:ext cx="334672" cy="350302"/>
          </a:xfrm>
          <a:prstGeom prst="rect">
            <a:avLst/>
          </a:prstGeom>
          <a:noFill/>
        </p:spPr>
        <p:txBody>
          <a:bodyPr wrap="none" rtlCol="0">
            <a:spAutoFit/>
          </a:bodyPr>
          <a:lstStyle/>
          <a:p>
            <a:r>
              <a:rPr lang="pt-BR" sz="1200" dirty="0" smtClean="0"/>
              <a:t>4</a:t>
            </a:r>
            <a:endParaRPr lang="pt-BR" sz="1200" dirty="0"/>
          </a:p>
        </p:txBody>
      </p:sp>
      <p:sp>
        <p:nvSpPr>
          <p:cNvPr id="53" name="TextBox 52"/>
          <p:cNvSpPr txBox="1"/>
          <p:nvPr/>
        </p:nvSpPr>
        <p:spPr>
          <a:xfrm>
            <a:off x="5663911" y="4194402"/>
            <a:ext cx="334672" cy="350302"/>
          </a:xfrm>
          <a:prstGeom prst="rect">
            <a:avLst/>
          </a:prstGeom>
          <a:noFill/>
        </p:spPr>
        <p:txBody>
          <a:bodyPr wrap="none" rtlCol="0">
            <a:spAutoFit/>
          </a:bodyPr>
          <a:lstStyle/>
          <a:p>
            <a:r>
              <a:rPr lang="pt-BR" sz="1200" dirty="0" smtClean="0"/>
              <a:t>1</a:t>
            </a:r>
            <a:endParaRPr lang="pt-BR" sz="1200" dirty="0"/>
          </a:p>
        </p:txBody>
      </p:sp>
      <p:sp>
        <p:nvSpPr>
          <p:cNvPr id="54" name="TextBox 53"/>
          <p:cNvSpPr txBox="1"/>
          <p:nvPr/>
        </p:nvSpPr>
        <p:spPr>
          <a:xfrm>
            <a:off x="6204000" y="4193465"/>
            <a:ext cx="334672" cy="350302"/>
          </a:xfrm>
          <a:prstGeom prst="rect">
            <a:avLst/>
          </a:prstGeom>
          <a:noFill/>
        </p:spPr>
        <p:txBody>
          <a:bodyPr wrap="none" rtlCol="0">
            <a:spAutoFit/>
          </a:bodyPr>
          <a:lstStyle/>
          <a:p>
            <a:r>
              <a:rPr lang="pt-BR" sz="1200" dirty="0" smtClean="0"/>
              <a:t>2</a:t>
            </a:r>
            <a:endParaRPr lang="pt-BR" sz="1200" dirty="0"/>
          </a:p>
        </p:txBody>
      </p:sp>
      <p:sp>
        <p:nvSpPr>
          <p:cNvPr id="55" name="TextBox 54"/>
          <p:cNvSpPr txBox="1"/>
          <p:nvPr/>
        </p:nvSpPr>
        <p:spPr>
          <a:xfrm>
            <a:off x="6754934" y="4193807"/>
            <a:ext cx="334672" cy="350302"/>
          </a:xfrm>
          <a:prstGeom prst="rect">
            <a:avLst/>
          </a:prstGeom>
          <a:noFill/>
        </p:spPr>
        <p:txBody>
          <a:bodyPr wrap="none" rtlCol="0">
            <a:spAutoFit/>
          </a:bodyPr>
          <a:lstStyle/>
          <a:p>
            <a:r>
              <a:rPr lang="pt-BR" sz="1200" dirty="0"/>
              <a:t>3</a:t>
            </a:r>
          </a:p>
        </p:txBody>
      </p:sp>
      <p:sp>
        <p:nvSpPr>
          <p:cNvPr id="56" name="TextBox 55"/>
          <p:cNvSpPr txBox="1"/>
          <p:nvPr/>
        </p:nvSpPr>
        <p:spPr>
          <a:xfrm>
            <a:off x="7277932" y="4193465"/>
            <a:ext cx="334672" cy="350302"/>
          </a:xfrm>
          <a:prstGeom prst="rect">
            <a:avLst/>
          </a:prstGeom>
          <a:noFill/>
        </p:spPr>
        <p:txBody>
          <a:bodyPr wrap="none" rtlCol="0">
            <a:spAutoFit/>
          </a:bodyPr>
          <a:lstStyle/>
          <a:p>
            <a:r>
              <a:rPr lang="pt-BR" sz="1200" dirty="0" smtClean="0"/>
              <a:t>4</a:t>
            </a:r>
            <a:endParaRPr lang="pt-BR" sz="1200" dirty="0"/>
          </a:p>
        </p:txBody>
      </p:sp>
      <p:sp>
        <p:nvSpPr>
          <p:cNvPr id="46" name="Rectangle 45"/>
          <p:cNvSpPr/>
          <p:nvPr/>
        </p:nvSpPr>
        <p:spPr>
          <a:xfrm rot="5400000">
            <a:off x="5794458"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57"/>
          <p:cNvSpPr/>
          <p:nvPr/>
        </p:nvSpPr>
        <p:spPr>
          <a:xfrm rot="5400000">
            <a:off x="6337913"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58"/>
          <p:cNvSpPr/>
          <p:nvPr/>
        </p:nvSpPr>
        <p:spPr>
          <a:xfrm rot="5400000">
            <a:off x="6879325"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ctangle 59"/>
          <p:cNvSpPr/>
          <p:nvPr/>
        </p:nvSpPr>
        <p:spPr>
          <a:xfrm rot="5400000">
            <a:off x="5253990"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p:cNvSpPr/>
          <p:nvPr/>
        </p:nvSpPr>
        <p:spPr>
          <a:xfrm rot="5400000">
            <a:off x="5795508"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ctangle 61"/>
          <p:cNvSpPr/>
          <p:nvPr/>
        </p:nvSpPr>
        <p:spPr>
          <a:xfrm rot="5400000">
            <a:off x="6337913"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ctangle 62"/>
          <p:cNvSpPr/>
          <p:nvPr/>
        </p:nvSpPr>
        <p:spPr>
          <a:xfrm rot="5400000">
            <a:off x="6879325" y="314578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ctangle 63"/>
          <p:cNvSpPr/>
          <p:nvPr/>
        </p:nvSpPr>
        <p:spPr>
          <a:xfrm rot="5400000">
            <a:off x="5252850" y="2605657"/>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p:cNvSpPr/>
          <p:nvPr/>
        </p:nvSpPr>
        <p:spPr>
          <a:xfrm rot="5400000">
            <a:off x="5794739" y="260557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ctangle 65"/>
          <p:cNvSpPr/>
          <p:nvPr/>
        </p:nvSpPr>
        <p:spPr>
          <a:xfrm rot="5400000">
            <a:off x="6337913" y="260521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Rectangle 66"/>
          <p:cNvSpPr/>
          <p:nvPr/>
        </p:nvSpPr>
        <p:spPr>
          <a:xfrm rot="5400000">
            <a:off x="6876584" y="260681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ctangle 67"/>
          <p:cNvSpPr/>
          <p:nvPr/>
        </p:nvSpPr>
        <p:spPr>
          <a:xfrm rot="5400000">
            <a:off x="5255448" y="206620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ctangle 68"/>
          <p:cNvSpPr/>
          <p:nvPr/>
        </p:nvSpPr>
        <p:spPr>
          <a:xfrm rot="5400000">
            <a:off x="5797975" y="206704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ctangle 69"/>
          <p:cNvSpPr/>
          <p:nvPr/>
        </p:nvSpPr>
        <p:spPr>
          <a:xfrm rot="5400000">
            <a:off x="6336382" y="206761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ctangle 70"/>
          <p:cNvSpPr/>
          <p:nvPr/>
        </p:nvSpPr>
        <p:spPr>
          <a:xfrm rot="5400000">
            <a:off x="6877913" y="206620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Isosceles Triangle 73"/>
          <p:cNvSpPr/>
          <p:nvPr/>
        </p:nvSpPr>
        <p:spPr>
          <a:xfrm>
            <a:off x="5518764" y="347600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Isosceles Triangle 74"/>
          <p:cNvSpPr/>
          <p:nvPr/>
        </p:nvSpPr>
        <p:spPr>
          <a:xfrm>
            <a:off x="6594489" y="318105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Isosceles Triangle 75"/>
          <p:cNvSpPr/>
          <p:nvPr/>
        </p:nvSpPr>
        <p:spPr>
          <a:xfrm>
            <a:off x="6993083" y="2692118"/>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Isosceles Triangle 76"/>
          <p:cNvSpPr/>
          <p:nvPr/>
        </p:nvSpPr>
        <p:spPr>
          <a:xfrm>
            <a:off x="5376898" y="385649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Isosceles Triangle 77"/>
          <p:cNvSpPr/>
          <p:nvPr/>
        </p:nvSpPr>
        <p:spPr>
          <a:xfrm>
            <a:off x="6680555" y="238041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74569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7525"/>
            <a:ext cx="10515600" cy="777875"/>
          </a:xfrm>
        </p:spPr>
        <p:txBody>
          <a:bodyPr/>
          <a:lstStyle/>
          <a:p>
            <a:r>
              <a:rPr lang="pt-BR" dirty="0" smtClean="0"/>
              <a:t>Classifica</a:t>
            </a:r>
            <a:r>
              <a:rPr lang="pt-BR" dirty="0"/>
              <a:t>ç</a:t>
            </a:r>
            <a:r>
              <a:rPr lang="pt-BR" dirty="0" smtClean="0"/>
              <a:t>ão linear</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737360"/>
                <a:ext cx="10972800" cy="5120640"/>
              </a:xfrm>
            </p:spPr>
            <p:txBody>
              <a:bodyPr>
                <a:normAutofit fontScale="77500" lnSpcReduction="20000"/>
              </a:bodyPr>
              <a:lstStyle/>
              <a:p>
                <a:r>
                  <a:rPr lang="pt-BR" dirty="0" smtClean="0"/>
                  <a:t>Como vimos anteriormente, </a:t>
                </a:r>
                <a:r>
                  <a:rPr lang="pt-BR" dirty="0"/>
                  <a:t>o objetivo da </a:t>
                </a:r>
                <a:r>
                  <a:rPr lang="pt-BR" b="1" i="1" dirty="0"/>
                  <a:t>classificação</a:t>
                </a:r>
                <a:r>
                  <a:rPr lang="pt-BR" dirty="0"/>
                  <a:t> </a:t>
                </a:r>
                <a:r>
                  <a:rPr lang="pt-BR" dirty="0" smtClean="0"/>
                  <a:t>é </a:t>
                </a:r>
                <a:r>
                  <a:rPr lang="pt-BR" dirty="0"/>
                  <a:t>usar as </a:t>
                </a:r>
                <a:r>
                  <a:rPr lang="pt-BR" dirty="0" smtClean="0"/>
                  <a:t>características (i.e., atributos) de, por exemplo, </a:t>
                </a:r>
                <a:r>
                  <a:rPr lang="pt-BR" dirty="0"/>
                  <a:t>um objeto para identificar a qual classe (ou grupo) ele pertence.</a:t>
                </a:r>
              </a:p>
              <a:p>
                <a:r>
                  <a:rPr lang="pt-BR" dirty="0" smtClean="0"/>
                  <a:t>Um </a:t>
                </a:r>
                <a:r>
                  <a:rPr lang="pt-BR" b="1" i="1" dirty="0"/>
                  <a:t>classificador linear </a:t>
                </a:r>
                <a:r>
                  <a:rPr lang="pt-BR" dirty="0" smtClean="0"/>
                  <a:t>atinge esse objetivo tomando </a:t>
                </a:r>
                <a:r>
                  <a:rPr lang="pt-BR" dirty="0"/>
                  <a:t>uma decisão de classificação com base no valor de uma </a:t>
                </a:r>
                <a:r>
                  <a:rPr lang="pt-BR" b="1" i="1" dirty="0"/>
                  <a:t>combinação linear </a:t>
                </a:r>
                <a:r>
                  <a:rPr lang="pt-BR" dirty="0" smtClean="0"/>
                  <a:t>dos atributos, ou seja, na saída de uma </a:t>
                </a:r>
                <a:r>
                  <a:rPr lang="pt-BR" b="1" i="1" dirty="0"/>
                  <a:t>função discriminate</a:t>
                </a:r>
                <a:r>
                  <a:rPr lang="pt-BR" dirty="0"/>
                  <a:t> </a:t>
                </a:r>
                <a:r>
                  <a:rPr lang="pt-BR" b="1" i="1" dirty="0" smtClean="0"/>
                  <a:t>linear</a:t>
                </a:r>
                <a:r>
                  <a:rPr lang="pt-BR" dirty="0" smtClean="0"/>
                  <a:t>.</a:t>
                </a:r>
              </a:p>
              <a:p>
                <a:r>
                  <a:rPr lang="pt-BR" dirty="0" smtClean="0"/>
                  <a:t>A saída de um classificador linear é dada por</a:t>
                </a:r>
              </a:p>
              <a:p>
                <a:pPr marL="0" indent="0" algn="ctr">
                  <a:buNone/>
                </a:pP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nary>
                      </m:e>
                    </m:d>
                    <m:r>
                      <a:rPr lang="pt-BR" b="0" i="0"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1" i="1" smtClean="0">
                            <a:latin typeface="Cambria Math" panose="02040503050406030204" pitchFamily="18" charset="0"/>
                          </a:rPr>
                          <m:t>𝒂</m:t>
                        </m:r>
                      </m:e>
                      <m:sup>
                        <m:r>
                          <a:rPr lang="pt-BR" b="0" i="1" smtClean="0">
                            <a:latin typeface="Cambria Math" panose="02040503050406030204" pitchFamily="18" charset="0"/>
                          </a:rPr>
                          <m:t>𝑇</m:t>
                        </m:r>
                      </m:sup>
                    </m:sSup>
                    <m:r>
                      <a:rPr lang="pt-BR" b="1" i="1">
                        <a:latin typeface="Cambria Math" panose="02040503050406030204" pitchFamily="18" charset="0"/>
                      </a:rPr>
                      <m:t>𝒙</m:t>
                    </m:r>
                    <m:r>
                      <a:rPr lang="pt-BR" b="0" i="1" smtClean="0">
                        <a:latin typeface="Cambria Math" panose="02040503050406030204" pitchFamily="18" charset="0"/>
                      </a:rPr>
                      <m:t>)</m:t>
                    </m:r>
                  </m:oMath>
                </a14:m>
                <a:r>
                  <a:rPr lang="pt-BR" dirty="0" smtClean="0"/>
                  <a:t>,</a:t>
                </a:r>
              </a:p>
              <a:p>
                <a:pPr marL="0" indent="0">
                  <a:buNone/>
                </a:pPr>
                <a:r>
                  <a:rPr lang="pt-BR" dirty="0"/>
                  <a:t>o</a:t>
                </a:r>
                <a:r>
                  <a:rPr lang="pt-BR" dirty="0" smtClean="0"/>
                  <a:t>nde </a:t>
                </a:r>
                <a14:m>
                  <m:oMath xmlns:m="http://schemas.openxmlformats.org/officeDocument/2006/math">
                    <m:r>
                      <a:rPr lang="pt-BR" b="1" i="1" smtClean="0">
                        <a:latin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smtClean="0"/>
                  <a:t> e </a:t>
                </a:r>
                <a14:m>
                  <m:oMath xmlns:m="http://schemas.openxmlformats.org/officeDocument/2006/math">
                    <m:r>
                      <a:rPr lang="en-US" i="1">
                        <a:latin typeface="Cambria Math" panose="02040503050406030204" pitchFamily="18" charset="0"/>
                      </a:rPr>
                      <m:t>𝑓</m:t>
                    </m:r>
                    <m:r>
                      <a:rPr lang="en-US" b="0" i="1" smtClean="0">
                        <a:latin typeface="Cambria Math" panose="02040503050406030204" pitchFamily="18" charset="0"/>
                      </a:rPr>
                      <m:t>(.)</m:t>
                    </m:r>
                  </m:oMath>
                </a14:m>
                <a:r>
                  <a:rPr lang="pt-BR" dirty="0" smtClean="0"/>
                  <a:t> é a </a:t>
                </a:r>
                <a:r>
                  <a:rPr lang="pt-BR" b="1" i="1" dirty="0" smtClean="0"/>
                  <a:t>função de limiar de decisão</a:t>
                </a:r>
                <a:r>
                  <a:rPr lang="pt-BR" dirty="0" smtClean="0"/>
                  <a:t>, que </a:t>
                </a:r>
                <a:r>
                  <a:rPr lang="pt-BR" dirty="0"/>
                  <a:t>é uma função que converte a</a:t>
                </a:r>
                <a:r>
                  <a:rPr lang="pt-BR" dirty="0" smtClean="0"/>
                  <a:t> saída da </a:t>
                </a:r>
                <a:r>
                  <a:rPr lang="pt-BR" b="1" i="1" dirty="0" smtClean="0"/>
                  <a:t>função discriminate</a:t>
                </a:r>
                <a:r>
                  <a:rPr lang="pt-BR" dirty="0" smtClean="0"/>
                  <a:t> </a:t>
                </a:r>
                <a:r>
                  <a:rPr lang="pt-BR" b="1" i="1" dirty="0" smtClean="0"/>
                  <a:t>linear</a:t>
                </a:r>
                <a:r>
                  <a:rPr lang="pt-BR" dirty="0" smtClean="0"/>
                  <a:t>,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oMath>
                </a14:m>
                <a:r>
                  <a:rPr lang="pt-BR" dirty="0"/>
                  <a:t> </a:t>
                </a:r>
                <a:r>
                  <a:rPr lang="pt-BR" dirty="0" smtClean="0"/>
                  <a:t>(que nada mais é do que o </a:t>
                </a:r>
                <a:r>
                  <a:rPr lang="pt-BR" dirty="0"/>
                  <a:t>produto escalar dos </a:t>
                </a:r>
                <a:r>
                  <a:rPr lang="pt-BR" dirty="0" smtClean="0"/>
                  <a:t>vetores de peso e atributos), </a:t>
                </a:r>
                <a:r>
                  <a:rPr lang="pt-BR" dirty="0"/>
                  <a:t>na </a:t>
                </a:r>
                <a:r>
                  <a:rPr lang="pt-BR" dirty="0" smtClean="0"/>
                  <a:t>saída desejada, ou seja, na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𝑞</m:t>
                        </m:r>
                      </m:sub>
                    </m:sSub>
                  </m:oMath>
                </a14:m>
                <a:r>
                  <a:rPr lang="pt-BR" dirty="0" smtClean="0"/>
                  <a:t> do objeto.</a:t>
                </a:r>
              </a:p>
              <a:p>
                <a:r>
                  <a:rPr lang="pt-BR" b="1" i="1" dirty="0" smtClean="0"/>
                  <a:t>Classificadores lineares </a:t>
                </a:r>
                <a:r>
                  <a:rPr lang="pt-BR" dirty="0" smtClean="0"/>
                  <a:t>sãos </a:t>
                </a:r>
                <a:r>
                  <a:rPr lang="pt-BR" dirty="0"/>
                  <a:t>frequentemente </a:t>
                </a:r>
                <a:r>
                  <a:rPr lang="pt-BR" dirty="0" smtClean="0"/>
                  <a:t>usados </a:t>
                </a:r>
                <a:r>
                  <a:rPr lang="pt-BR" dirty="0"/>
                  <a:t>em situações em que a velocidade da classificação é um problema, pois </a:t>
                </a:r>
                <a:r>
                  <a:rPr lang="pt-BR" dirty="0" smtClean="0"/>
                  <a:t>ele geralmente </a:t>
                </a:r>
                <a:r>
                  <a:rPr lang="pt-BR" dirty="0"/>
                  <a:t>é o classificador mais </a:t>
                </a:r>
                <a:r>
                  <a:rPr lang="pt-BR" dirty="0" smtClean="0"/>
                  <a:t>rápido. Lembre-se que a classificação envolve apenas um produto escalar e um mapeamento.</a:t>
                </a:r>
              </a:p>
              <a:p>
                <a:r>
                  <a:rPr lang="pt-BR" dirty="0"/>
                  <a:t>Além disso, os </a:t>
                </a:r>
                <a:r>
                  <a:rPr lang="pt-BR" b="1" i="1" dirty="0"/>
                  <a:t>classificadores lineares </a:t>
                </a:r>
                <a:r>
                  <a:rPr lang="pt-BR" dirty="0"/>
                  <a:t>geralmente funcionam muito bem quando o número </a:t>
                </a:r>
                <a:r>
                  <a:rPr lang="pt-BR" dirty="0" smtClean="0"/>
                  <a:t>de atributos é </a:t>
                </a:r>
                <a:r>
                  <a:rPr lang="pt-BR" dirty="0"/>
                  <a:t>grande, como </a:t>
                </a:r>
                <a:r>
                  <a:rPr lang="pt-BR" dirty="0" smtClean="0"/>
                  <a:t>no caso da </a:t>
                </a:r>
                <a:r>
                  <a:rPr lang="pt-BR" dirty="0"/>
                  <a:t>classificação de </a:t>
                </a:r>
                <a:r>
                  <a:rPr lang="pt-BR" dirty="0" smtClean="0"/>
                  <a:t>documentos (milhares de palavras, por exemplo).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737360"/>
                <a:ext cx="10972800" cy="5120640"/>
              </a:xfrm>
              <a:blipFill rotWithShape="0">
                <a:blip r:embed="rId3"/>
                <a:stretch>
                  <a:fillRect l="-722" t="-2500" r="-1000"/>
                </a:stretch>
              </a:blipFill>
            </p:spPr>
            <p:txBody>
              <a:bodyPr/>
              <a:lstStyle/>
              <a:p>
                <a:r>
                  <a:rPr lang="pt-BR">
                    <a:noFill/>
                  </a:rPr>
                  <a:t> </a:t>
                </a:r>
              </a:p>
            </p:txBody>
          </p:sp>
        </mc:Fallback>
      </mc:AlternateContent>
    </p:spTree>
    <p:extLst>
      <p:ext uri="{BB962C8B-B14F-4D97-AF65-F5344CB8AC3E}">
        <p14:creationId xmlns:p14="http://schemas.microsoft.com/office/powerpoint/2010/main" val="21230150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Teoria </a:t>
            </a:r>
            <a:r>
              <a:rPr lang="pt-BR" dirty="0" smtClean="0"/>
              <a:t>Bayesiana </a:t>
            </a:r>
            <a:r>
              <a:rPr lang="pt-BR" dirty="0"/>
              <a:t>de decisão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57560" cy="4702175"/>
              </a:xfrm>
            </p:spPr>
            <p:txBody>
              <a:bodyPr>
                <a:normAutofit lnSpcReduction="10000"/>
              </a:bodyPr>
              <a:lstStyle/>
              <a:p>
                <a:r>
                  <a:rPr lang="pt-BR" dirty="0" smtClean="0"/>
                  <a:t>A teoria Bayesiana de decisão é uma </a:t>
                </a:r>
                <a:r>
                  <a:rPr lang="pt-BR" b="1" i="1" dirty="0" smtClean="0"/>
                  <a:t>abordagem estatística </a:t>
                </a:r>
                <a:r>
                  <a:rPr lang="pt-BR" dirty="0"/>
                  <a:t>para o problema de </a:t>
                </a:r>
                <a:r>
                  <a:rPr lang="pt-BR" b="1" i="1" dirty="0" smtClean="0"/>
                  <a:t>classificação</a:t>
                </a:r>
                <a:r>
                  <a:rPr lang="pt-BR" dirty="0" smtClean="0"/>
                  <a:t>.</a:t>
                </a:r>
              </a:p>
              <a:p>
                <a:r>
                  <a:rPr lang="pt-BR" dirty="0" smtClean="0"/>
                  <a:t>Ela </a:t>
                </a:r>
                <a:r>
                  <a:rPr lang="pt-BR" dirty="0"/>
                  <a:t>explora o conhecimento de probabilidades ligadas às classes e aos </a:t>
                </a:r>
                <a:r>
                  <a:rPr lang="pt-BR" dirty="0" smtClean="0"/>
                  <a:t>atributos, </a:t>
                </a:r>
                <a:r>
                  <a:rPr lang="pt-BR" dirty="0"/>
                  <a:t>bem como dos </a:t>
                </a:r>
                <a:r>
                  <a:rPr lang="pt-BR" b="1" i="1" dirty="0"/>
                  <a:t>custos</a:t>
                </a:r>
                <a:r>
                  <a:rPr lang="pt-BR" dirty="0"/>
                  <a:t> associados a cada decisão, para realizar a classificação de cada </a:t>
                </a:r>
                <a:r>
                  <a:rPr lang="pt-BR" dirty="0" smtClean="0"/>
                  <a:t>novo exemplo.</a:t>
                </a:r>
              </a:p>
              <a:p>
                <a:r>
                  <a:rPr lang="pt-BR" b="1" dirty="0" smtClean="0"/>
                  <a:t>Definições</a:t>
                </a:r>
                <a:r>
                  <a:rPr lang="pt-BR" dirty="0"/>
                  <a:t>: Considere que </a:t>
                </a:r>
                <a:r>
                  <a:rPr lang="pt-BR" dirty="0" smtClean="0"/>
                  <a:t>um exemplo (conjunto de atributos) a </a:t>
                </a:r>
                <a:r>
                  <a:rPr lang="pt-BR" dirty="0"/>
                  <a:t>ser classificado seja descrito por um vetor de atributos </a:t>
                </a:r>
                <a14:m>
                  <m:oMath xmlns:m="http://schemas.openxmlformats.org/officeDocument/2006/math">
                    <m:r>
                      <a:rPr lang="pt-BR" b="1" i="1" smtClean="0">
                        <a:latin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sup>
                    </m:sSup>
                  </m:oMath>
                </a14:m>
                <a:r>
                  <a:rPr lang="pt-BR" dirty="0" smtClean="0"/>
                  <a:t>. </a:t>
                </a:r>
                <a:r>
                  <a:rPr lang="pt-BR" dirty="0"/>
                  <a:t>Cada </a:t>
                </a:r>
                <a:r>
                  <a:rPr lang="pt-BR" dirty="0" smtClean="0"/>
                  <a:t>exemplo pertence </a:t>
                </a:r>
                <a:r>
                  <a:rPr lang="pt-BR" dirty="0"/>
                  <a:t>a uma, e somente uma, classe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oMath>
                </a14:m>
                <a:r>
                  <a:rPr lang="pt-BR" dirty="0" smtClean="0"/>
                  <a:t>, </a:t>
                </a:r>
                <a:r>
                  <a:rPr lang="pt-BR" dirty="0"/>
                  <a:t>sendo que existem ao </a:t>
                </a:r>
                <a:r>
                  <a:rPr lang="pt-BR" dirty="0" smtClean="0"/>
                  <a:t>todo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 </m:t>
                    </m:r>
                  </m:oMath>
                </a14:m>
                <a:r>
                  <a:rPr lang="pt-BR" dirty="0" smtClean="0"/>
                  <a:t>classes </a:t>
                </a:r>
                <a:r>
                  <a:rPr lang="pt-BR" dirty="0"/>
                  <a:t>possíveis</a:t>
                </a:r>
                <a:r>
                  <a:rPr lang="pt-BR" dirty="0" smtClean="0"/>
                  <a:t>.</a:t>
                </a:r>
              </a:p>
              <a:p>
                <a:pPr lvl="1"/>
                <a14:m>
                  <m:oMath xmlns:m="http://schemas.openxmlformats.org/officeDocument/2006/math">
                    <m:r>
                      <a:rPr lang="pt-BR" b="0" i="1" smtClean="0">
                        <a:latin typeface="Cambria Math" panose="02040503050406030204" pitchFamily="18" charset="0"/>
                      </a:rPr>
                      <m:t>𝑃</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denota </a:t>
                </a:r>
                <a:r>
                  <a:rPr lang="pt-BR" dirty="0"/>
                  <a:t>a probabilidade </a:t>
                </a:r>
                <a:r>
                  <a:rPr lang="pt-BR" b="1" i="1" dirty="0"/>
                  <a:t>a priori </a:t>
                </a:r>
                <a:r>
                  <a:rPr lang="pt-BR" dirty="0"/>
                  <a:t>associada à </a:t>
                </a:r>
                <a:r>
                  <a:rPr lang="pt-BR" dirty="0" smtClean="0"/>
                  <a:t>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a:t>
                </a:r>
              </a:p>
              <a:p>
                <a:pPr lvl="1"/>
                <a:r>
                  <a:rPr lang="pt-BR" dirty="0" smtClean="0"/>
                  <a:t>Em </a:t>
                </a:r>
                <a:r>
                  <a:rPr lang="pt-BR" dirty="0"/>
                  <a:t>outras palavras,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a:t>
                </a:r>
                <a:r>
                  <a:rPr lang="pt-BR" dirty="0"/>
                  <a:t>indica a probabilidade de um </a:t>
                </a:r>
                <a:r>
                  <a:rPr lang="pt-BR" dirty="0" smtClean="0"/>
                  <a:t>exemplo arbitrário </a:t>
                </a:r>
                <a:r>
                  <a:rPr lang="pt-BR" dirty="0"/>
                  <a:t>(e desconhecido) pertencer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57560" cy="4702175"/>
              </a:xfrm>
              <a:blipFill rotWithShape="0">
                <a:blip r:embed="rId2"/>
                <a:stretch>
                  <a:fillRect l="-1002" t="-2850" r="-223"/>
                </a:stretch>
              </a:blipFill>
            </p:spPr>
            <p:txBody>
              <a:bodyPr/>
              <a:lstStyle/>
              <a:p>
                <a:r>
                  <a:rPr lang="pt-BR">
                    <a:noFill/>
                  </a:rPr>
                  <a:t> </a:t>
                </a:r>
              </a:p>
            </p:txBody>
          </p:sp>
        </mc:Fallback>
      </mc:AlternateContent>
      <p:pic>
        <p:nvPicPr>
          <p:cNvPr id="4" name="Picture 4" descr="Thomas Bayes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8494" y="113767"/>
            <a:ext cx="1646989" cy="1764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1568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Teoria </a:t>
            </a:r>
            <a:r>
              <a:rPr lang="pt-BR" dirty="0" smtClean="0"/>
              <a:t>Bayesiana </a:t>
            </a:r>
            <a:r>
              <a:rPr lang="pt-BR" dirty="0"/>
              <a:t>de decisão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27048"/>
                <a:ext cx="10998200" cy="5203951"/>
              </a:xfrm>
            </p:spPr>
            <p:txBody>
              <a:bodyPr>
                <a:normAutofit fontScale="92500" lnSpcReduction="10000"/>
              </a:bodyPr>
              <a:lstStyle/>
              <a:p>
                <a:r>
                  <a:rPr lang="pt-BR" dirty="0" smtClean="0"/>
                  <a:t>Agora suponha, </a:t>
                </a:r>
                <a:r>
                  <a:rPr lang="pt-BR" dirty="0"/>
                  <a:t>que um </a:t>
                </a:r>
                <a:r>
                  <a:rPr lang="pt-BR" dirty="0" smtClean="0"/>
                  <a:t>exemplo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smtClean="0"/>
                  <a:t>seja </a:t>
                </a:r>
                <a:r>
                  <a:rPr lang="pt-BR" dirty="0"/>
                  <a:t>observado. </a:t>
                </a:r>
                <a:r>
                  <a:rPr lang="pt-BR" dirty="0" smtClean="0"/>
                  <a:t>De posse do </a:t>
                </a:r>
                <a:r>
                  <a:rPr lang="pt-BR" dirty="0"/>
                  <a:t>conhecimento das características deste </a:t>
                </a:r>
                <a:r>
                  <a:rPr lang="pt-BR" dirty="0" smtClean="0"/>
                  <a:t>exemplo, </a:t>
                </a:r>
                <a:r>
                  <a:rPr lang="pt-BR" dirty="0"/>
                  <a:t>qual deve ser a decisão quanto à classe a que ele pertence</a:t>
                </a:r>
                <a:r>
                  <a:rPr lang="pt-BR" dirty="0" smtClean="0"/>
                  <a:t>?</a:t>
                </a:r>
              </a:p>
              <a:p>
                <a:pPr lvl="1">
                  <a:buFont typeface="Courier New" panose="02070309020205020404" pitchFamily="49" charset="0"/>
                  <a:buChar char="o"/>
                </a:pPr>
                <a:r>
                  <a:rPr lang="pt-BR" dirty="0"/>
                  <a:t>Uma opção </a:t>
                </a:r>
                <a:r>
                  <a:rPr lang="pt-BR" dirty="0" smtClean="0"/>
                  <a:t>intuitiva e bastante poderosa é escolher </a:t>
                </a:r>
                <a:r>
                  <a:rPr lang="pt-BR" dirty="0"/>
                  <a:t>a classe que se mostre a mais provável tendo em vista os atributos específicos do </a:t>
                </a:r>
                <a:r>
                  <a:rPr lang="pt-BR" dirty="0" smtClean="0"/>
                  <a:t>exemplo, </a:t>
                </a:r>
                <a14:m>
                  <m:oMath xmlns:m="http://schemas.openxmlformats.org/officeDocument/2006/math">
                    <m:r>
                      <a:rPr lang="pt-BR" b="1" i="1">
                        <a:latin typeface="Cambria Math" panose="02040503050406030204" pitchFamily="18" charset="0"/>
                      </a:rPr>
                      <m:t>𝒙</m:t>
                    </m:r>
                  </m:oMath>
                </a14:m>
                <a:r>
                  <a:rPr lang="pt-BR" dirty="0" smtClean="0"/>
                  <a:t>.</a:t>
                </a:r>
              </a:p>
              <a:p>
                <a:pPr lvl="1">
                  <a:buFont typeface="Courier New" panose="02070309020205020404" pitchFamily="49" charset="0"/>
                  <a:buChar char="o"/>
                </a:pPr>
                <a:r>
                  <a:rPr lang="pt-BR" dirty="0" smtClean="0"/>
                  <a:t>Ou </a:t>
                </a:r>
                <a:r>
                  <a:rPr lang="pt-BR" dirty="0"/>
                  <a:t>seja, a decisão é tomada em favor da classe cuja probabilidade </a:t>
                </a:r>
                <a:r>
                  <a:rPr lang="pt-BR" b="1" i="1" dirty="0"/>
                  <a:t>a posteriori</a:t>
                </a:r>
                <a:r>
                  <a:rPr lang="pt-BR" dirty="0"/>
                  <a:t> </a:t>
                </a:r>
                <a:r>
                  <a:rPr lang="pt-BR" dirty="0" smtClean="0"/>
                  <a:t>(ou seja, </a:t>
                </a:r>
                <a:r>
                  <a:rPr lang="pt-BR" dirty="0"/>
                  <a:t>já levando em consideração o conhecimento do vetor de </a:t>
                </a:r>
                <a:r>
                  <a:rPr lang="pt-BR" dirty="0" smtClean="0"/>
                  <a:t>atributos) </a:t>
                </a:r>
                <a:r>
                  <a:rPr lang="pt-BR" dirty="0"/>
                  <a:t>seja máxima. </a:t>
                </a:r>
                <a:endParaRPr lang="pt-BR" dirty="0" smtClean="0"/>
              </a:p>
              <a:p>
                <a:pPr lvl="1">
                  <a:buFont typeface="Courier New" panose="02070309020205020404" pitchFamily="49" charset="0"/>
                  <a:buChar char="o"/>
                </a:pPr>
                <a:r>
                  <a:rPr lang="pt-BR" dirty="0" smtClean="0"/>
                  <a:t>A </a:t>
                </a:r>
                <a:r>
                  <a:rPr lang="pt-BR" dirty="0"/>
                  <a:t>probabilidade </a:t>
                </a:r>
                <a:r>
                  <a:rPr lang="pt-BR" b="1" i="1" dirty="0"/>
                  <a:t>a posteriori </a:t>
                </a:r>
                <a:r>
                  <a:rPr lang="pt-BR" dirty="0"/>
                  <a:t>corresponde à probabilidade </a:t>
                </a:r>
                <a:r>
                  <a:rPr lang="pt-BR" dirty="0" smtClean="0"/>
                  <a:t>condicional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1" smtClean="0">
                            <a:latin typeface="Cambria Math" panose="02040503050406030204" pitchFamily="18" charset="0"/>
                          </a:rPr>
                          <m:t>|</m:t>
                        </m:r>
                        <m:r>
                          <a:rPr lang="pt-BR" b="1" i="1">
                            <a:latin typeface="Cambria Math" panose="02040503050406030204" pitchFamily="18" charset="0"/>
                          </a:rPr>
                          <m:t>𝒙</m:t>
                        </m:r>
                      </m:e>
                    </m:d>
                  </m:oMath>
                </a14:m>
                <a:r>
                  <a:rPr lang="pt-BR" dirty="0" smtClean="0"/>
                  <a:t>.</a:t>
                </a:r>
              </a:p>
              <a:p>
                <a:pPr lvl="1">
                  <a:buFont typeface="Courier New" panose="02070309020205020404" pitchFamily="49" charset="0"/>
                  <a:buChar char="o"/>
                </a:pPr>
                <a:r>
                  <a:rPr lang="pt-BR" dirty="0" smtClean="0"/>
                  <a:t>Como calculamos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r>
                          <a:rPr lang="pt-BR" b="1" i="1">
                            <a:latin typeface="Cambria Math" panose="02040503050406030204" pitchFamily="18" charset="0"/>
                          </a:rPr>
                          <m:t>𝒙</m:t>
                        </m:r>
                      </m:e>
                    </m:d>
                  </m:oMath>
                </a14:m>
                <a:r>
                  <a:rPr lang="pt-BR" dirty="0" smtClean="0"/>
                  <a:t>?</a:t>
                </a:r>
              </a:p>
              <a:p>
                <a:r>
                  <a:rPr lang="pt-BR" b="1" dirty="0" smtClean="0"/>
                  <a:t>Teorema de Bayes</a:t>
                </a:r>
              </a:p>
              <a:p>
                <a:pPr marL="0" indent="0">
                  <a:buNone/>
                </a:pPr>
                <a14:m>
                  <m:oMathPara xmlns:m="http://schemas.openxmlformats.org/officeDocument/2006/math">
                    <m:oMathParaPr>
                      <m:jc m:val="centerGroup"/>
                    </m:oMathParaPr>
                    <m:oMath xmlns:m="http://schemas.openxmlformats.org/officeDocument/2006/math">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𝐶</m:t>
                              </m:r>
                            </m:e>
                            <m:sub>
                              <m:r>
                                <a:rPr lang="pt-BR" sz="2600" i="1">
                                  <a:latin typeface="Cambria Math" panose="02040503050406030204" pitchFamily="18" charset="0"/>
                                </a:rPr>
                                <m:t>𝑞</m:t>
                              </m:r>
                            </m:sub>
                          </m:sSub>
                          <m:r>
                            <a:rPr lang="pt-BR" sz="2600" i="1">
                              <a:latin typeface="Cambria Math" panose="02040503050406030204" pitchFamily="18" charset="0"/>
                            </a:rPr>
                            <m:t>|</m:t>
                          </m:r>
                          <m:r>
                            <a:rPr lang="pt-BR" sz="2600" b="1" i="1">
                              <a:latin typeface="Cambria Math" panose="02040503050406030204" pitchFamily="18" charset="0"/>
                            </a:rPr>
                            <m:t>𝒙</m:t>
                          </m:r>
                        </m:e>
                      </m:d>
                      <m:r>
                        <a:rPr lang="pt-BR" sz="2600" b="1" i="1" smtClean="0">
                          <a:latin typeface="Cambria Math" panose="02040503050406030204" pitchFamily="18" charset="0"/>
                        </a:rPr>
                        <m:t>=</m:t>
                      </m:r>
                      <m:f>
                        <m:fPr>
                          <m:ctrlPr>
                            <a:rPr lang="pt-BR" sz="2600" b="1" i="1" smtClean="0">
                              <a:latin typeface="Cambria Math" panose="02040503050406030204" pitchFamily="18" charset="0"/>
                            </a:rPr>
                          </m:ctrlPr>
                        </m:fPr>
                        <m:num>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b="1" i="1">
                                      <a:latin typeface="Cambria Math" panose="02040503050406030204" pitchFamily="18" charset="0"/>
                                    </a:rPr>
                                    <m:t>𝒙</m:t>
                                  </m:r>
                                  <m:r>
                                    <a:rPr lang="pt-BR" sz="2600" b="0" i="1" smtClean="0">
                                      <a:latin typeface="Cambria Math" panose="02040503050406030204" pitchFamily="18" charset="0"/>
                                    </a:rPr>
                                    <m:t>|</m:t>
                                  </m:r>
                                  <m:r>
                                    <a:rPr lang="pt-BR" sz="2600" i="1">
                                      <a:latin typeface="Cambria Math" panose="02040503050406030204" pitchFamily="18" charset="0"/>
                                    </a:rPr>
                                    <m:t>𝐶</m:t>
                                  </m:r>
                                </m:e>
                                <m:sub>
                                  <m:r>
                                    <a:rPr lang="pt-BR" sz="2600" i="1">
                                      <a:latin typeface="Cambria Math" panose="02040503050406030204" pitchFamily="18" charset="0"/>
                                    </a:rPr>
                                    <m:t>𝑞</m:t>
                                  </m:r>
                                </m:sub>
                              </m:sSub>
                            </m:e>
                          </m:d>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𝐶</m:t>
                                  </m:r>
                                </m:e>
                                <m:sub>
                                  <m:r>
                                    <a:rPr lang="pt-BR" sz="2600" i="1">
                                      <a:latin typeface="Cambria Math" panose="02040503050406030204" pitchFamily="18" charset="0"/>
                                    </a:rPr>
                                    <m:t>𝑞</m:t>
                                  </m:r>
                                </m:sub>
                              </m:sSub>
                            </m:e>
                          </m:d>
                        </m:num>
                        <m:den>
                          <m:r>
                            <a:rPr lang="pt-BR" sz="2600" i="1">
                              <a:latin typeface="Cambria Math" panose="02040503050406030204" pitchFamily="18" charset="0"/>
                            </a:rPr>
                            <m:t>𝑃</m:t>
                          </m:r>
                          <m:d>
                            <m:dPr>
                              <m:ctrlPr>
                                <a:rPr lang="pt-BR" sz="2600" i="1">
                                  <a:latin typeface="Cambria Math" panose="02040503050406030204" pitchFamily="18" charset="0"/>
                                </a:rPr>
                              </m:ctrlPr>
                            </m:dPr>
                            <m:e>
                              <m:r>
                                <a:rPr lang="pt-BR" sz="2600" b="1" i="1">
                                  <a:latin typeface="Cambria Math" panose="02040503050406030204" pitchFamily="18" charset="0"/>
                                </a:rPr>
                                <m:t>𝒙</m:t>
                              </m:r>
                            </m:e>
                          </m:d>
                        </m:den>
                      </m:f>
                    </m:oMath>
                  </m:oMathPara>
                </a14:m>
                <a:endParaRPr lang="pt-BR" sz="2600" dirty="0" smtClean="0"/>
              </a:p>
              <a:p>
                <a:pPr marL="0" indent="0">
                  <a:buNone/>
                </a:pPr>
                <a:r>
                  <a:rPr lang="pt-BR" dirty="0"/>
                  <a:t>o</a:t>
                </a:r>
                <a:r>
                  <a:rPr lang="pt-BR" dirty="0" smtClean="0"/>
                  <a:t>nde o termo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é </a:t>
                </a:r>
                <a:r>
                  <a:rPr lang="pt-BR" dirty="0"/>
                  <a:t>denominado </a:t>
                </a:r>
                <a:r>
                  <a:rPr lang="pt-BR" dirty="0" smtClean="0"/>
                  <a:t>de </a:t>
                </a:r>
                <a:r>
                  <a:rPr lang="pt-BR" b="1" i="1" dirty="0" smtClean="0"/>
                  <a:t>verossimilhança</a:t>
                </a:r>
                <a:r>
                  <a:rPr lang="pt-BR" dirty="0" smtClean="0"/>
                  <a:t> </a:t>
                </a:r>
                <a:r>
                  <a:rPr lang="pt-BR" dirty="0"/>
                  <a:t>(</a:t>
                </a:r>
                <a:r>
                  <a:rPr lang="pt-BR" b="1" i="1" dirty="0"/>
                  <a:t>likelihood</a:t>
                </a:r>
                <a:r>
                  <a:rPr lang="pt-BR" dirty="0" smtClean="0"/>
                  <a:t>) e o </a:t>
                </a:r>
                <a:r>
                  <a:rPr lang="pt-BR" dirty="0"/>
                  <a:t>termo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é normalmente chamado </a:t>
                </a:r>
                <a:r>
                  <a:rPr lang="pt-BR" dirty="0"/>
                  <a:t>de </a:t>
                </a:r>
                <a:r>
                  <a:rPr lang="pt-BR" b="1" i="1" dirty="0"/>
                  <a:t>evidência</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27048"/>
                <a:ext cx="10998200" cy="5203951"/>
              </a:xfrm>
              <a:blipFill>
                <a:blip r:embed="rId2"/>
                <a:stretch>
                  <a:fillRect l="-998" t="-2462" r="-1275"/>
                </a:stretch>
              </a:blipFill>
            </p:spPr>
            <p:txBody>
              <a:bodyPr/>
              <a:lstStyle/>
              <a:p>
                <a:r>
                  <a:rPr lang="pt-BR">
                    <a:noFill/>
                  </a:rPr>
                  <a:t> </a:t>
                </a:r>
              </a:p>
            </p:txBody>
          </p:sp>
        </mc:Fallback>
      </mc:AlternateContent>
    </p:spTree>
    <p:extLst>
      <p:ext uri="{BB962C8B-B14F-4D97-AF65-F5344CB8AC3E}">
        <p14:creationId xmlns:p14="http://schemas.microsoft.com/office/powerpoint/2010/main" val="23841634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Máxima probabilidade a posteriori (MAP</a:t>
            </a:r>
            <a:r>
              <a:rPr lang="pt-BR" dirty="0" smtClean="0"/>
              <a:t>)</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49000" cy="4681855"/>
              </a:xfrm>
            </p:spPr>
            <p:txBody>
              <a:bodyPr>
                <a:normAutofit lnSpcReduction="10000"/>
              </a:bodyPr>
              <a:lstStyle/>
              <a:p>
                <a:r>
                  <a:rPr lang="pt-BR" dirty="0" smtClean="0"/>
                  <a:t>A opção intuitiva sugerida </a:t>
                </a:r>
                <a:r>
                  <a:rPr lang="pt-BR" dirty="0"/>
                  <a:t>anteriormente é </a:t>
                </a:r>
                <a:r>
                  <a:rPr lang="pt-BR" dirty="0" smtClean="0"/>
                  <a:t>conhecida </a:t>
                </a:r>
                <a:r>
                  <a:rPr lang="pt-BR" dirty="0"/>
                  <a:t>como o </a:t>
                </a:r>
                <a:r>
                  <a:rPr lang="pt-BR" dirty="0" smtClean="0"/>
                  <a:t>critério ou decisor </a:t>
                </a:r>
                <a:r>
                  <a:rPr lang="pt-BR" dirty="0"/>
                  <a:t>da </a:t>
                </a:r>
                <a:r>
                  <a:rPr lang="pt-BR" b="1" i="1" dirty="0"/>
                  <a:t>máxima probabilidade a posteriori</a:t>
                </a:r>
                <a:r>
                  <a:rPr lang="pt-BR" dirty="0"/>
                  <a:t> (MAP, do inglês </a:t>
                </a:r>
                <a:r>
                  <a:rPr lang="pt-BR" b="1" i="1" dirty="0"/>
                  <a:t>maximum </a:t>
                </a:r>
                <a:r>
                  <a:rPr lang="pt-BR" b="1" i="1" dirty="0" smtClean="0"/>
                  <a:t>a posteriori </a:t>
                </a:r>
                <a:r>
                  <a:rPr lang="pt-BR" b="1" i="1" dirty="0"/>
                  <a:t>probability</a:t>
                </a:r>
                <a:r>
                  <a:rPr lang="pt-BR" dirty="0"/>
                  <a:t>), cuja decisão para o </a:t>
                </a:r>
                <a:r>
                  <a:rPr lang="pt-BR" dirty="0" smtClean="0"/>
                  <a:t>exemplo </a:t>
                </a:r>
                <a14:m>
                  <m:oMath xmlns:m="http://schemas.openxmlformats.org/officeDocument/2006/math">
                    <m:r>
                      <a:rPr lang="pt-BR" b="1" i="1">
                        <a:latin typeface="Cambria Math" panose="02040503050406030204" pitchFamily="18" charset="0"/>
                      </a:rPr>
                      <m:t>𝒙</m:t>
                    </m:r>
                  </m:oMath>
                </a14:m>
                <a:r>
                  <a:rPr lang="pt-BR" dirty="0" smtClean="0"/>
                  <a:t> é dada </a:t>
                </a:r>
                <a:r>
                  <a:rPr lang="pt-BR" dirty="0"/>
                  <a:t>pela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r>
                  <a:rPr lang="pt-BR" dirty="0"/>
                  <a:t>que maximiza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𝑖</m:t>
                            </m:r>
                          </m:sub>
                        </m:sSub>
                        <m:r>
                          <a:rPr lang="pt-BR" i="1">
                            <a:latin typeface="Cambria Math" panose="02040503050406030204" pitchFamily="18" charset="0"/>
                          </a:rPr>
                          <m:t>|</m:t>
                        </m:r>
                        <m:r>
                          <a:rPr lang="pt-BR" b="1" i="1">
                            <a:latin typeface="Cambria Math" panose="02040503050406030204" pitchFamily="18" charset="0"/>
                          </a:rPr>
                          <m:t>𝒙</m:t>
                        </m:r>
                      </m:e>
                    </m:d>
                  </m:oMath>
                </a14:m>
                <a:r>
                  <a:rPr lang="pt-BR" dirty="0" smtClean="0"/>
                  <a:t>, ou seja, em forma matemática:</a:t>
                </a:r>
              </a:p>
              <a:p>
                <a:pPr marL="0" indent="0" algn="ctr">
                  <a:buNone/>
                </a:pPr>
                <a14:m>
                  <m:oMath xmlns:m="http://schemas.openxmlformats.org/officeDocument/2006/math">
                    <m:r>
                      <m:rPr>
                        <m:sty m:val="p"/>
                      </m:rPr>
                      <a:rPr lang="pt-BR" b="0" i="0" smtClean="0">
                        <a:latin typeface="Cambria Math" panose="02040503050406030204" pitchFamily="18" charset="0"/>
                      </a:rPr>
                      <m:t>MAP</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0" smtClean="0">
                        <a:latin typeface="Cambria Math" panose="02040503050406030204" pitchFamily="18" charset="0"/>
                      </a:rPr>
                      <m:t>=</m:t>
                    </m:r>
                    <m:r>
                      <m:rPr>
                        <m:sty m:val="p"/>
                      </m:rPr>
                      <a:rPr lang="pt-BR" b="0" i="0" smtClean="0">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𝑖</m:t>
                                </m:r>
                              </m:sub>
                            </m:sSub>
                            <m:r>
                              <a:rPr lang="pt-BR" b="0" i="1" smtClean="0">
                                <a:latin typeface="Cambria Math" panose="02040503050406030204" pitchFamily="18" charset="0"/>
                              </a:rPr>
                              <m:t>, </m:t>
                            </m:r>
                            <m:r>
                              <a:rPr lang="pt-BR" b="0" i="1" smtClean="0">
                                <a:latin typeface="Cambria Math" panose="02040503050406030204" pitchFamily="18" charset="0"/>
                              </a:rPr>
                              <m:t>𝑖</m:t>
                            </m:r>
                            <m:r>
                              <a:rPr lang="pt-BR" b="0" i="1" smtClean="0">
                                <a:latin typeface="Cambria Math" panose="02040503050406030204" pitchFamily="18" charset="0"/>
                              </a:rPr>
                              <m:t>=1,…,</m:t>
                            </m:r>
                            <m:r>
                              <a:rPr lang="pt-BR" b="0" i="1" smtClean="0">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m:t>
                            </m:r>
                            <m:r>
                              <a:rPr lang="pt-BR" b="1" i="1">
                                <a:latin typeface="Cambria Math" panose="02040503050406030204" pitchFamily="18" charset="0"/>
                              </a:rPr>
                              <m:t>𝒙</m:t>
                            </m:r>
                          </m:e>
                        </m:d>
                      </m:e>
                    </m:func>
                  </m:oMath>
                </a14:m>
                <a:r>
                  <a:rPr lang="pt-BR" dirty="0" smtClean="0"/>
                  <a:t>.</a:t>
                </a:r>
              </a:p>
              <a:p>
                <a:r>
                  <a:rPr lang="pt-BR" dirty="0" smtClean="0"/>
                  <a:t>Observe que</a:t>
                </a:r>
                <a:r>
                  <a:rPr lang="pt-BR" dirty="0"/>
                  <a:t>, com base no teorema de Bayes, a solução </a:t>
                </a:r>
                <a:r>
                  <a:rPr lang="pt-BR" dirty="0" smtClean="0"/>
                  <a:t>para a equação acima </a:t>
                </a:r>
                <a:r>
                  <a:rPr lang="pt-BR" dirty="0"/>
                  <a:t>é </a:t>
                </a:r>
                <a:r>
                  <a:rPr lang="pt-BR" dirty="0" smtClean="0"/>
                  <a:t>equivalente </a:t>
                </a:r>
                <a:r>
                  <a:rPr lang="pt-BR" dirty="0"/>
                  <a:t>àquela que maximiza o numerador</a:t>
                </a:r>
                <a:r>
                  <a:rPr lang="pt-BR" dirty="0" smtClean="0"/>
                  <a:t>,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0" i="1" smtClean="0">
                        <a:latin typeface="Cambria Math" panose="02040503050406030204" pitchFamily="18" charset="0"/>
                      </a:rPr>
                      <m:t>𝑃</m:t>
                    </m:r>
                    <m:r>
                      <a:rPr lang="pt-BR" b="1"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b="1" i="1" smtClean="0">
                        <a:latin typeface="Cambria Math" panose="02040503050406030204" pitchFamily="18" charset="0"/>
                      </a:rPr>
                      <m:t>)</m:t>
                    </m:r>
                  </m:oMath>
                </a14:m>
                <a:r>
                  <a:rPr lang="pt-BR" dirty="0" smtClean="0"/>
                  <a:t>, </a:t>
                </a:r>
                <a:r>
                  <a:rPr lang="pt-BR" dirty="0"/>
                  <a:t>de </a:t>
                </a:r>
                <a:r>
                  <a:rPr lang="pt-BR" dirty="0" smtClean="0"/>
                  <a:t>forma que</a:t>
                </a:r>
                <a:r>
                  <a:rPr lang="pt-BR" dirty="0"/>
                  <a:t>: </a:t>
                </a:r>
                <a:endParaRPr lang="pt-BR" dirty="0" smtClean="0"/>
              </a:p>
              <a:p>
                <a:pPr marL="0" indent="0">
                  <a:buNone/>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MAP</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1" i="1" smtClean="0">
                              <a:latin typeface="Cambria Math" panose="02040503050406030204" pitchFamily="18" charset="0"/>
                            </a:rPr>
                            <m:t>,</m:t>
                          </m:r>
                        </m:e>
                      </m:func>
                    </m:oMath>
                  </m:oMathPara>
                </a14:m>
                <a:endParaRPr lang="pt-BR" b="1" dirty="0" smtClean="0"/>
              </a:p>
              <a:p>
                <a:pPr marL="0" indent="0">
                  <a:buNone/>
                </a:pPr>
                <a:r>
                  <a:rPr lang="pt-BR" dirty="0" smtClean="0"/>
                  <a:t>já que o denominador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não </a:t>
                </a:r>
                <a:r>
                  <a:rPr lang="pt-BR" dirty="0"/>
                  <a:t>depende das classes testadas, servindo apenas como fator de escala no critério.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49000" cy="4681855"/>
              </a:xfrm>
              <a:blipFill rotWithShape="0">
                <a:blip r:embed="rId3"/>
                <a:stretch>
                  <a:fillRect l="-1159" t="-2865" r="-1766" b="-2474"/>
                </a:stretch>
              </a:blipFill>
            </p:spPr>
            <p:txBody>
              <a:bodyPr/>
              <a:lstStyle/>
              <a:p>
                <a:r>
                  <a:rPr lang="pt-BR">
                    <a:noFill/>
                  </a:rPr>
                  <a:t> </a:t>
                </a:r>
              </a:p>
            </p:txBody>
          </p:sp>
        </mc:Fallback>
      </mc:AlternateContent>
      <p:sp>
        <p:nvSpPr>
          <p:cNvPr id="4" name="Rectangle 3"/>
          <p:cNvSpPr/>
          <p:nvPr/>
        </p:nvSpPr>
        <p:spPr>
          <a:xfrm>
            <a:off x="9394452" y="3182543"/>
            <a:ext cx="2669385" cy="369332"/>
          </a:xfrm>
          <a:prstGeom prst="rect">
            <a:avLst/>
          </a:prstGeom>
        </p:spPr>
        <p:txBody>
          <a:bodyPr wrap="none">
            <a:spAutoFit/>
          </a:bodyPr>
          <a:lstStyle/>
          <a:p>
            <a:r>
              <a:rPr lang="pt-BR" b="1" i="1" dirty="0"/>
              <a:t>P</a:t>
            </a:r>
            <a:r>
              <a:rPr lang="pt-BR" b="1" i="1" dirty="0" smtClean="0"/>
              <a:t>robabilidade </a:t>
            </a:r>
            <a:r>
              <a:rPr lang="pt-BR" b="1" i="1" dirty="0"/>
              <a:t>a posteriori</a:t>
            </a:r>
          </a:p>
        </p:txBody>
      </p:sp>
      <p:cxnSp>
        <p:nvCxnSpPr>
          <p:cNvPr id="6" name="Straight Arrow Connector 5"/>
          <p:cNvCxnSpPr/>
          <p:nvPr/>
        </p:nvCxnSpPr>
        <p:spPr>
          <a:xfrm flipH="1">
            <a:off x="8677656" y="3337560"/>
            <a:ext cx="716796" cy="11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5714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Máxima verossimilhança (ML)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064240" cy="4999672"/>
              </a:xfrm>
            </p:spPr>
            <p:txBody>
              <a:bodyPr>
                <a:normAutofit fontScale="92500" lnSpcReduction="10000"/>
              </a:bodyPr>
              <a:lstStyle/>
              <a:p>
                <a:r>
                  <a:rPr lang="pt-BR" dirty="0" smtClean="0"/>
                  <a:t>O </a:t>
                </a:r>
                <a:r>
                  <a:rPr lang="pt-BR" b="1" i="1" dirty="0"/>
                  <a:t>decisor de máxima verossimilhança </a:t>
                </a:r>
                <a:r>
                  <a:rPr lang="pt-BR" dirty="0"/>
                  <a:t>(ML, do inglês </a:t>
                </a:r>
                <a:r>
                  <a:rPr lang="pt-BR" b="1" i="1" dirty="0"/>
                  <a:t>maximum likelihood</a:t>
                </a:r>
                <a:r>
                  <a:rPr lang="pt-BR" dirty="0"/>
                  <a:t>) parte </a:t>
                </a:r>
                <a:r>
                  <a:rPr lang="pt-BR" dirty="0" smtClean="0"/>
                  <a:t>do </a:t>
                </a:r>
                <a:r>
                  <a:rPr lang="pt-BR" dirty="0"/>
                  <a:t>pressuposto </a:t>
                </a:r>
                <a:r>
                  <a:rPr lang="pt-BR" dirty="0" smtClean="0"/>
                  <a:t>de </a:t>
                </a:r>
                <a:r>
                  <a:rPr lang="pt-BR" dirty="0"/>
                  <a:t>que não há informação estatística consistente sobre as classes, i.e., </a:t>
                </a:r>
                <a:r>
                  <a:rPr lang="pt-BR" dirty="0" smtClean="0"/>
                  <a:t>sobre </a:t>
                </a:r>
                <a14:m>
                  <m:oMath xmlns:m="http://schemas.openxmlformats.org/officeDocument/2006/math">
                    <m:r>
                      <a:rPr lang="pt-BR" i="1">
                        <a:latin typeface="Cambria Math" panose="02040503050406030204" pitchFamily="18" charset="0"/>
                      </a:rPr>
                      <m:t>𝑃</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b="0" i="1" smtClean="0">
                        <a:latin typeface="Cambria Math" panose="02040503050406030204" pitchFamily="18" charset="0"/>
                      </a:rPr>
                      <m:t>)</m:t>
                    </m:r>
                  </m:oMath>
                </a14:m>
                <a:r>
                  <a:rPr lang="pt-BR" dirty="0" smtClean="0"/>
                  <a:t>.</a:t>
                </a:r>
              </a:p>
              <a:p>
                <a:r>
                  <a:rPr lang="pt-BR" dirty="0" smtClean="0"/>
                  <a:t>Portanto, </a:t>
                </a:r>
                <a:r>
                  <a:rPr lang="pt-BR" dirty="0"/>
                  <a:t>o critério ML toma a decisão em favor da classe que apresenta o maior valor para a </a:t>
                </a:r>
                <a:r>
                  <a:rPr lang="pt-BR" dirty="0" smtClean="0"/>
                  <a:t>probabilidade </a:t>
                </a:r>
                <a14:m>
                  <m:oMath xmlns:m="http://schemas.openxmlformats.org/officeDocument/2006/math">
                    <m:r>
                      <a:rPr lang="pt-BR" b="0" i="1" smtClean="0">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oMath>
                </a14:m>
                <a:r>
                  <a:rPr lang="pt-BR" dirty="0" smtClean="0"/>
                  <a:t>. </a:t>
                </a:r>
                <a:r>
                  <a:rPr lang="pt-BR" dirty="0"/>
                  <a:t>Neste sentido, o ML escolhe 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mais </a:t>
                </a:r>
                <a:r>
                  <a:rPr lang="pt-BR" dirty="0"/>
                  <a:t>plausível ou mais verossímil em relação ao padrão observado</a:t>
                </a:r>
                <a:r>
                  <a:rPr lang="pt-BR" dirty="0" smtClean="0"/>
                  <a:t>:</a:t>
                </a:r>
              </a:p>
              <a:p>
                <a:pPr marL="0" indent="0">
                  <a:buNone/>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ML</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e>
                      </m:func>
                    </m:oMath>
                  </m:oMathPara>
                </a14:m>
                <a:endParaRPr lang="pt-BR" dirty="0" smtClean="0"/>
              </a:p>
              <a:p>
                <a:r>
                  <a:rPr lang="pt-BR" b="1" dirty="0" smtClean="0"/>
                  <a:t>OBS</a:t>
                </a:r>
                <a:r>
                  <a:rPr lang="pt-BR" dirty="0" smtClean="0"/>
                  <a:t>.: se compararmos as </a:t>
                </a:r>
                <a:r>
                  <a:rPr lang="pt-BR" dirty="0"/>
                  <a:t>expressões associadas aos critérios MAP e </a:t>
                </a:r>
                <a:r>
                  <a:rPr lang="pt-BR" dirty="0" smtClean="0"/>
                  <a:t>ML, percebemos que </a:t>
                </a:r>
                <a:r>
                  <a:rPr lang="pt-BR" dirty="0"/>
                  <a:t>a diferença fundamental </a:t>
                </a:r>
                <a:r>
                  <a:rPr lang="pt-BR" dirty="0" smtClean="0"/>
                  <a:t>entre eles reside </a:t>
                </a:r>
                <a:r>
                  <a:rPr lang="pt-BR" dirty="0"/>
                  <a:t>no fato de o MAP explicitamente incorporar o conhecimento das </a:t>
                </a:r>
                <a:r>
                  <a:rPr lang="pt-BR" b="1" i="1" dirty="0"/>
                  <a:t>probabilidades a </a:t>
                </a:r>
                <a:r>
                  <a:rPr lang="pt-BR" b="1" i="1" dirty="0" smtClean="0"/>
                  <a:t>priori</a:t>
                </a:r>
                <a:r>
                  <a:rPr lang="pt-BR" dirty="0" smtClean="0"/>
                  <a:t>, i.e., </a:t>
                </a:r>
                <a14:m>
                  <m:oMath xmlns:m="http://schemas.openxmlformats.org/officeDocument/2006/math">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oMath>
                </a14:m>
                <a:r>
                  <a:rPr lang="pt-BR" dirty="0" smtClean="0"/>
                  <a:t>. </a:t>
                </a:r>
                <a:r>
                  <a:rPr lang="pt-BR" dirty="0"/>
                  <a:t>Curiosamente, quando temos um cenário em que as classes são </a:t>
                </a:r>
                <a:r>
                  <a:rPr lang="pt-BR" dirty="0" smtClean="0"/>
                  <a:t>equiprováveis, i.e., </a:t>
                </a:r>
                <a14:m>
                  <m:oMath xmlns:m="http://schemas.openxmlformats.org/officeDocument/2006/math">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0" i="1" smtClean="0">
                        <a:latin typeface="Cambria Math" panose="02040503050406030204" pitchFamily="18" charset="0"/>
                      </a:rPr>
                      <m:t>=1/</m:t>
                    </m:r>
                    <m:r>
                      <a:rPr lang="pt-BR" b="0" i="1" smtClean="0">
                        <a:latin typeface="Cambria Math" panose="02040503050406030204" pitchFamily="18" charset="0"/>
                      </a:rPr>
                      <m:t>𝑄</m:t>
                    </m:r>
                  </m:oMath>
                </a14:m>
                <a:r>
                  <a:rPr lang="pt-BR" dirty="0" smtClean="0"/>
                  <a:t> e independentes do índice, </a:t>
                </a:r>
                <a14:m>
                  <m:oMath xmlns:m="http://schemas.openxmlformats.org/officeDocument/2006/math">
                    <m:r>
                      <a:rPr lang="pt-BR" i="1">
                        <a:latin typeface="Cambria Math" panose="02040503050406030204" pitchFamily="18" charset="0"/>
                      </a:rPr>
                      <m:t>𝑖</m:t>
                    </m:r>
                  </m:oMath>
                </a14:m>
                <a:r>
                  <a:rPr lang="pt-BR" dirty="0" smtClean="0"/>
                  <a:t>.  Então, </a:t>
                </a:r>
                <a:r>
                  <a:rPr lang="pt-BR" dirty="0"/>
                  <a:t>maximizar a </a:t>
                </a:r>
                <a:r>
                  <a:rPr lang="pt-BR" b="1" i="1" dirty="0"/>
                  <a:t>probabilidade a posteriori </a:t>
                </a:r>
                <a:r>
                  <a:rPr lang="pt-BR" dirty="0"/>
                  <a:t>fornecerá a mesma solução que o ML.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064240" cy="4999672"/>
              </a:xfrm>
              <a:blipFill rotWithShape="0">
                <a:blip r:embed="rId2"/>
                <a:stretch>
                  <a:fillRect l="-882" t="-2436" r="-1543"/>
                </a:stretch>
              </a:blipFill>
            </p:spPr>
            <p:txBody>
              <a:bodyPr/>
              <a:lstStyle/>
              <a:p>
                <a:r>
                  <a:rPr lang="pt-BR">
                    <a:noFill/>
                  </a:rPr>
                  <a:t> </a:t>
                </a:r>
              </a:p>
            </p:txBody>
          </p:sp>
        </mc:Fallback>
      </mc:AlternateContent>
    </p:spTree>
    <p:extLst>
      <p:ext uri="{BB962C8B-B14F-4D97-AF65-F5344CB8AC3E}">
        <p14:creationId xmlns:p14="http://schemas.microsoft.com/office/powerpoint/2010/main" val="32990429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a:t>
            </a:r>
            <a:r>
              <a:rPr lang="pt-BR" dirty="0" smtClean="0"/>
              <a:t>diagnóstico de doenças</a:t>
            </a:r>
            <a:endParaRPr lang="pt-BR" dirty="0"/>
          </a:p>
        </p:txBody>
      </p:sp>
      <p:sp>
        <p:nvSpPr>
          <p:cNvPr id="3" name="Content Placeholder 2"/>
          <p:cNvSpPr>
            <a:spLocks noGrp="1"/>
          </p:cNvSpPr>
          <p:nvPr>
            <p:ph idx="1"/>
          </p:nvPr>
        </p:nvSpPr>
        <p:spPr>
          <a:xfrm>
            <a:off x="838200" y="1825625"/>
            <a:ext cx="10906760" cy="4351338"/>
          </a:xfrm>
        </p:spPr>
        <p:txBody>
          <a:bodyPr/>
          <a:lstStyle/>
          <a:p>
            <a:pPr marL="0" indent="0" algn="just">
              <a:buNone/>
            </a:pPr>
            <a:r>
              <a:rPr lang="pt-BR" dirty="0" smtClean="0"/>
              <a:t>Vamos supor que estamos </a:t>
            </a:r>
            <a:r>
              <a:rPr lang="pt-BR" dirty="0"/>
              <a:t>trabalhando no diagnóstico de uma nova doença, e que fizemos testes em 100 </a:t>
            </a:r>
            <a:r>
              <a:rPr lang="pt-BR" dirty="0" smtClean="0"/>
              <a:t>indivíduos distintos. Após </a:t>
            </a:r>
            <a:r>
              <a:rPr lang="pt-BR" dirty="0"/>
              <a:t>coletarmos </a:t>
            </a:r>
            <a:r>
              <a:rPr lang="pt-BR" dirty="0" smtClean="0"/>
              <a:t>os resultados, </a:t>
            </a:r>
            <a:r>
              <a:rPr lang="pt-BR" dirty="0"/>
              <a:t>descobrimos que 20 </a:t>
            </a:r>
            <a:r>
              <a:rPr lang="pt-BR" dirty="0" smtClean="0"/>
              <a:t>deles possuíam </a:t>
            </a:r>
            <a:r>
              <a:rPr lang="pt-BR" dirty="0"/>
              <a:t>a doença (20%) e 80 </a:t>
            </a:r>
            <a:r>
              <a:rPr lang="pt-BR" dirty="0" smtClean="0"/>
              <a:t>estavam </a:t>
            </a:r>
            <a:r>
              <a:rPr lang="pt-BR" dirty="0"/>
              <a:t>saudáveis (80%), sendo que </a:t>
            </a:r>
            <a:r>
              <a:rPr lang="pt-BR" dirty="0" smtClean="0"/>
              <a:t>dos indivíduos que </a:t>
            </a:r>
            <a:r>
              <a:rPr lang="pt-BR" dirty="0"/>
              <a:t>possuíam a doença, 90% receberam p</a:t>
            </a:r>
            <a:r>
              <a:rPr lang="pt-BR" dirty="0" smtClean="0"/>
              <a:t>ositivo </a:t>
            </a:r>
            <a:r>
              <a:rPr lang="pt-BR" dirty="0"/>
              <a:t>no teste da doença, e 30% </a:t>
            </a:r>
            <a:r>
              <a:rPr lang="pt-BR" dirty="0" smtClean="0"/>
              <a:t>deles que </a:t>
            </a:r>
            <a:r>
              <a:rPr lang="pt-BR" dirty="0"/>
              <a:t>não possuíam a doença também receberam o teste positivo.</a:t>
            </a:r>
          </a:p>
          <a:p>
            <a:pPr algn="just"/>
            <a:r>
              <a:rPr lang="pt-BR" b="1" dirty="0" smtClean="0"/>
              <a:t>Pergunta</a:t>
            </a:r>
            <a:r>
              <a:rPr lang="pt-BR" dirty="0" smtClean="0"/>
              <a:t>: </a:t>
            </a:r>
            <a:r>
              <a:rPr lang="pt-BR" dirty="0"/>
              <a:t>Se </a:t>
            </a:r>
            <a:r>
              <a:rPr lang="pt-BR" dirty="0" smtClean="0"/>
              <a:t>um novo indivíduo realizar </a:t>
            </a:r>
            <a:r>
              <a:rPr lang="pt-BR" dirty="0"/>
              <a:t>o teste e receber um resultado positivo, qual a probabilidade </a:t>
            </a:r>
            <a:r>
              <a:rPr lang="pt-BR" dirty="0" smtClean="0"/>
              <a:t>dele realmente possuir </a:t>
            </a:r>
            <a:r>
              <a:rPr lang="pt-BR" dirty="0"/>
              <a:t>a doença?</a:t>
            </a:r>
          </a:p>
        </p:txBody>
      </p:sp>
    </p:spTree>
    <p:extLst>
      <p:ext uri="{BB962C8B-B14F-4D97-AF65-F5344CB8AC3E}">
        <p14:creationId xmlns:p14="http://schemas.microsoft.com/office/powerpoint/2010/main" val="24848929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diagnóstico de </a:t>
            </a:r>
            <a:r>
              <a:rPr lang="pt-BR" dirty="0" smtClean="0"/>
              <a:t>doenças (Solução)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0777539" cy="5024437"/>
              </a:xfrm>
            </p:spPr>
            <p:txBody>
              <a:bodyPr>
                <a:normAutofit/>
              </a:bodyPr>
              <a:lstStyle/>
              <a:p>
                <a:pPr marL="0" indent="0">
                  <a:buNone/>
                </a:pPr>
                <a:r>
                  <a:rPr lang="pt-BR" sz="2400" b="1" dirty="0" smtClean="0"/>
                  <a:t>Informações que possuímos</a:t>
                </a:r>
                <a:r>
                  <a:rPr lang="pt-BR" sz="2400" dirty="0" smtClean="0"/>
                  <a:t>:</a:t>
                </a:r>
              </a:p>
              <a:p>
                <a:endParaRPr lang="pt-BR" sz="2400" dirty="0" smtClean="0"/>
              </a:p>
              <a:p>
                <a:r>
                  <a:rPr lang="pt-BR" sz="2400" dirty="0" smtClean="0"/>
                  <a:t>Pergunta em forma probabilistica: </a:t>
                </a:r>
                <a14:m>
                  <m:oMath xmlns:m="http://schemas.openxmlformats.org/officeDocument/2006/math">
                    <m:r>
                      <a:rPr lang="pt-BR" sz="2400" i="1">
                        <a:latin typeface="Cambria Math" panose="02040503050406030204" pitchFamily="18" charset="0"/>
                      </a:rPr>
                      <m:t>𝑃</m:t>
                    </m:r>
                    <m:d>
                      <m:dPr>
                        <m:endChr m:val="|"/>
                        <m:ctrlPr>
                          <a:rPr lang="pt-BR" sz="2400" i="1">
                            <a:latin typeface="Cambria Math" panose="02040503050406030204" pitchFamily="18" charset="0"/>
                          </a:rPr>
                        </m:ctrlPr>
                      </m:dPr>
                      <m:e>
                        <m:r>
                          <m:rPr>
                            <m:sty m:val="p"/>
                          </m:rPr>
                          <a:rPr lang="pt-BR" sz="2400">
                            <a:latin typeface="Cambria Math" panose="02040503050406030204" pitchFamily="18" charset="0"/>
                          </a:rPr>
                          <m:t>doen</m:t>
                        </m:r>
                        <m:r>
                          <a:rPr lang="pt-BR" sz="2400">
                            <a:latin typeface="Cambria Math" panose="02040503050406030204" pitchFamily="18" charset="0"/>
                          </a:rPr>
                          <m:t>ç</m:t>
                        </m:r>
                        <m:r>
                          <m:rPr>
                            <m:sty m:val="p"/>
                          </m:rPr>
                          <a:rPr lang="pt-BR" sz="2400">
                            <a:latin typeface="Cambria Math" panose="02040503050406030204" pitchFamily="18" charset="0"/>
                          </a:rPr>
                          <m:t>a</m:t>
                        </m:r>
                        <m:r>
                          <a:rPr lang="pt-BR" sz="2400" b="0" i="0" smtClean="0">
                            <a:latin typeface="Cambria Math" panose="02040503050406030204" pitchFamily="18" charset="0"/>
                          </a:rPr>
                          <m:t> </m:t>
                        </m:r>
                      </m:e>
                    </m:d>
                    <m:r>
                      <a:rPr lang="pt-BR" sz="2400" b="0" i="0" smtClean="0">
                        <a:latin typeface="Cambria Math" panose="02040503050406030204" pitchFamily="18" charset="0"/>
                      </a:rPr>
                      <m:t> +</m:t>
                    </m:r>
                    <m:r>
                      <a:rPr lang="pt-BR" sz="2400" i="1">
                        <a:latin typeface="Cambria Math" panose="02040503050406030204" pitchFamily="18" charset="0"/>
                      </a:rPr>
                      <m:t>)</m:t>
                    </m:r>
                  </m:oMath>
                </a14:m>
                <a:r>
                  <a:rPr lang="pt-BR" sz="2400" dirty="0" smtClean="0"/>
                  <a:t>, ou seja, probabilidade do indivíduo ter a doença dado que o resultado observado é positivo?</a:t>
                </a:r>
              </a:p>
              <a:p>
                <a:r>
                  <a:rPr lang="pt-BR" sz="2400" dirty="0" smtClean="0"/>
                  <a:t>Probabilidades:</a:t>
                </a:r>
              </a:p>
              <a:p>
                <a:pPr marL="0" indent="0">
                  <a:buNone/>
                </a:pPr>
                <a:endParaRPr lang="pt-BR" sz="2400" dirty="0" smtClean="0"/>
              </a:p>
              <a:p>
                <a:pPr marL="0" indent="0">
                  <a:buNone/>
                </a:pPr>
                <a:endParaRPr lang="pt-BR" sz="2400" dirty="0" smtClean="0"/>
              </a:p>
              <a:p>
                <a:r>
                  <a:rPr lang="pt-BR" sz="2400" dirty="0" smtClean="0"/>
                  <a:t>Usando o teorema de Bayes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0777539" cy="5024437"/>
              </a:xfrm>
              <a:blipFill rotWithShape="0">
                <a:blip r:embed="rId3"/>
                <a:stretch>
                  <a:fillRect l="-848" t="-16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225800" y="3589655"/>
              <a:ext cx="8128000" cy="111252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xmlns="" val="20000"/>
                        </a:ext>
                      </a:extLst>
                    </a:gridCol>
                    <a:gridCol w="4064000">
                      <a:extLst>
                        <a:ext uri="{9D8B030D-6E8A-4147-A177-3AD203B41FA5}">
                          <a16:colId xmlns:a16="http://schemas.microsoft.com/office/drawing/2014/main" xmlns=""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 0.9</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i="0">
                                    <a:latin typeface="Cambria Math" panose="02040503050406030204" pitchFamily="18" charset="0"/>
                                  </a:rPr>
                                  <m:t>doen</m:t>
                                </m:r>
                                <m:r>
                                  <a:rPr lang="pt-BR" i="0">
                                    <a:latin typeface="Cambria Math" panose="02040503050406030204" pitchFamily="18" charset="0"/>
                                  </a:rPr>
                                  <m:t>ç</m:t>
                                </m:r>
                                <m:r>
                                  <m:rPr>
                                    <m:sty m:val="p"/>
                                  </m:rPr>
                                  <a:rPr lang="pt-BR" i="0">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 0.</m:t>
                                </m:r>
                                <m:r>
                                  <m:rPr>
                                    <m:nor/>
                                  </m:rPr>
                                  <a:rPr lang="pt-BR" b="0" i="0" dirty="0" smtClean="0"/>
                                  <m:t>3</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m:t>
                                </m:r>
                                <m:r>
                                  <m:rPr>
                                    <m:nor/>
                                  </m:rPr>
                                  <a:rPr lang="pt-BR" b="0" i="0" dirty="0" smtClean="0"/>
                                  <m:t> 0.2</m:t>
                                </m:r>
                                <m:r>
                                  <m:rPr>
                                    <m:nor/>
                                  </m:rPr>
                                  <a:rPr lang="pt-BR" dirty="0"/>
                                  <m:t> </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m:t>
                                </m:r>
                                <m:r>
                                  <m:rPr>
                                    <m:nor/>
                                  </m:rPr>
                                  <a:rPr lang="pt-BR" b="0" i="0" dirty="0" smtClean="0"/>
                                  <m:t> 0.8</m:t>
                                </m:r>
                                <m:r>
                                  <m:rPr>
                                    <m:nor/>
                                  </m:rPr>
                                  <a:rPr lang="pt-BR" dirty="0"/>
                                  <m:t> </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a:rPr lang="pt-BR" b="0" i="0" smtClean="0">
                                  <a:latin typeface="Cambria Math" panose="02040503050406030204" pitchFamily="18" charset="0"/>
                                </a:rPr>
                                <m:t>+</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m:t>
                              </m:r>
                              <m:r>
                                <m:rPr>
                                  <m:nor/>
                                </m:rPr>
                                <a:rPr lang="pt-BR" b="0" i="0" dirty="0" smtClean="0"/>
                                <m:t> </m:t>
                              </m:r>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oMath>
                          </a14:m>
                          <a:r>
                            <a:rPr lang="pt-BR" dirty="0" smtClean="0"/>
                            <a:t> +</a:t>
                          </a:r>
                          <a14:m>
                            <m:oMath xmlns:m="http://schemas.openxmlformats.org/officeDocument/2006/math">
                              <m:r>
                                <a:rPr lang="pt-BR" b="0" i="0" smtClean="0">
                                  <a:latin typeface="Cambria Math" panose="02040503050406030204" pitchFamily="18" charset="0"/>
                                </a:rPr>
                                <m:t> </m:t>
                              </m:r>
                              <m:r>
                                <a:rPr lang="pt-BR" i="1" smtClean="0">
                                  <a:latin typeface="Cambria Math" panose="02040503050406030204" pitchFamily="18" charset="0"/>
                                </a:rPr>
                                <m:t>𝑃</m:t>
                              </m:r>
                              <m:d>
                                <m:dPr>
                                  <m:ctrlPr>
                                    <a:rPr lang="pt-BR" i="1" smtClean="0">
                                      <a:latin typeface="Cambria Math" panose="02040503050406030204" pitchFamily="18" charset="0"/>
                                    </a:rPr>
                                  </m:ctrlPr>
                                </m:dPr>
                                <m:e>
                                  <m:r>
                                    <a:rPr lang="pt-BR" i="1" smtClean="0">
                                      <a:latin typeface="Cambria Math" panose="02040503050406030204" pitchFamily="18" charset="0"/>
                                    </a:rPr>
                                    <m:t>+</m:t>
                                  </m:r>
                                </m:e>
                                <m:e>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i="0" smtClean="0">
                                      <a:latin typeface="Cambria Math" panose="02040503050406030204" pitchFamily="18" charset="0"/>
                                    </a:rPr>
                                    <m:t>doen</m:t>
                                  </m:r>
                                  <m:r>
                                    <a:rPr lang="pt-BR" i="0" smtClean="0">
                                      <a:latin typeface="Cambria Math" panose="02040503050406030204" pitchFamily="18" charset="0"/>
                                    </a:rPr>
                                    <m:t>ç</m:t>
                                  </m:r>
                                  <m:r>
                                    <m:rPr>
                                      <m:sty m:val="p"/>
                                    </m:rPr>
                                    <a:rPr lang="pt-BR" i="0" smtClean="0">
                                      <a:latin typeface="Cambria Math" panose="02040503050406030204" pitchFamily="18" charset="0"/>
                                    </a:rPr>
                                    <m:t>a</m:t>
                                  </m:r>
                                </m:e>
                              </m:d>
                              <m:r>
                                <m:rPr>
                                  <m:nor/>
                                </m:rPr>
                                <a:rPr lang="pt-BR">
                                  <a:latin typeface="Cambria Math" panose="02040503050406030204" pitchFamily="18" charset="0"/>
                                </a:rPr>
                                <m:t> </m:t>
                              </m:r>
                              <m:r>
                                <a:rPr lang="pt-BR" i="1" smtClean="0">
                                  <a:latin typeface="Cambria Math" panose="02040503050406030204" pitchFamily="18" charset="0"/>
                                </a:rPr>
                                <m:t>𝑃</m:t>
                              </m:r>
                              <m:d>
                                <m:dPr>
                                  <m:ctrlPr>
                                    <a:rPr lang="pt-BR" i="1" smtClean="0">
                                      <a:latin typeface="Cambria Math" panose="02040503050406030204" pitchFamily="18" charset="0"/>
                                    </a:rPr>
                                  </m:ctrlPr>
                                </m:dPr>
                                <m:e>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i="0" smtClean="0">
                                      <a:latin typeface="Cambria Math" panose="02040503050406030204" pitchFamily="18" charset="0"/>
                                    </a:rPr>
                                    <m:t>doen</m:t>
                                  </m:r>
                                  <m:r>
                                    <a:rPr lang="pt-BR" i="0" smtClean="0">
                                      <a:latin typeface="Cambria Math" panose="02040503050406030204" pitchFamily="18" charset="0"/>
                                    </a:rPr>
                                    <m:t>ç</m:t>
                                  </m:r>
                                  <m:r>
                                    <m:rPr>
                                      <m:sty m:val="p"/>
                                    </m:rPr>
                                    <a:rPr lang="pt-BR" i="0" smtClean="0">
                                      <a:latin typeface="Cambria Math" panose="02040503050406030204" pitchFamily="18" charset="0"/>
                                    </a:rPr>
                                    <m:t>a</m:t>
                                  </m:r>
                                </m:e>
                              </m:d>
                              <m:r>
                                <a:rPr lang="pt-BR" b="0" i="1" smtClean="0">
                                  <a:latin typeface="Cambria Math" panose="02040503050406030204" pitchFamily="18" charset="0"/>
                                </a:rPr>
                                <m:t>=</m:t>
                              </m:r>
                              <m:r>
                                <m:rPr>
                                  <m:nor/>
                                </m:rPr>
                                <a:rPr lang="pt-BR" dirty="0" smtClean="0"/>
                                <m:t>0.42</m:t>
                              </m:r>
                            </m:oMath>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mc:Choice>
        <mc:Fallback xmlns="">
          <p:graphicFrame>
            <p:nvGraphicFramePr>
              <p:cNvPr id="4" name="Table 3"/>
              <p:cNvGraphicFramePr>
                <a:graphicFrameLocks noGrp="1"/>
              </p:cNvGraphicFramePr>
              <p:nvPr>
                <p:extLst/>
              </p:nvPr>
            </p:nvGraphicFramePr>
            <p:xfrm>
              <a:off x="3225800" y="3589655"/>
              <a:ext cx="8128000" cy="111252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xmlns="" xmlns:a14="http://schemas.microsoft.com/office/drawing/2010/main" val="20000"/>
                        </a:ext>
                      </a:extLst>
                    </a:gridCol>
                    <a:gridCol w="4064000">
                      <a:extLst>
                        <a:ext uri="{9D8B030D-6E8A-4147-A177-3AD203B41FA5}">
                          <a16:colId xmlns:a16="http://schemas.microsoft.com/office/drawing/2014/main" xmlns="" xmlns:a14="http://schemas.microsoft.com/office/drawing/2010/main" val="20001"/>
                        </a:ext>
                      </a:extLst>
                    </a:gridCol>
                  </a:tblGrid>
                  <a:tr h="370840">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50" t="-1639" r="-100300" b="-226230"/>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00150" t="-1639" r="-300" b="-226230"/>
                          </a:stretch>
                        </a:blipFill>
                      </a:tcPr>
                    </a:tc>
                    <a:extLst>
                      <a:ext uri="{0D108BD9-81ED-4DB2-BD59-A6C34878D82A}">
                        <a16:rowId xmlns:a16="http://schemas.microsoft.com/office/drawing/2014/main" xmlns="" xmlns:a14="http://schemas.microsoft.com/office/drawing/2010/main" val="10000"/>
                      </a:ext>
                    </a:extLst>
                  </a:tr>
                  <a:tr h="370840">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50" t="-100000" r="-100300" b="-122581"/>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00150" t="-100000" r="-300" b="-122581"/>
                          </a:stretch>
                        </a:blipFill>
                      </a:tcPr>
                    </a:tc>
                    <a:extLst>
                      <a:ext uri="{0D108BD9-81ED-4DB2-BD59-A6C34878D82A}">
                        <a16:rowId xmlns:a16="http://schemas.microsoft.com/office/drawing/2014/main" xmlns="" xmlns:a14="http://schemas.microsoft.com/office/drawing/2010/main" val="10001"/>
                      </a:ext>
                    </a:extLst>
                  </a:tr>
                  <a:tr h="370840">
                    <a:tc gridSpan="2">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75" t="-203279" r="-150" b="-24590"/>
                          </a:stretch>
                        </a:blip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111252" y="2133601"/>
              <a:ext cx="9604374" cy="370840"/>
            </p:xfrm>
            <a:graphic>
              <a:graphicData uri="http://schemas.openxmlformats.org/drawingml/2006/table">
                <a:tbl>
                  <a:tblPr firstRow="1" bandRow="1">
                    <a:tableStyleId>{2D5ABB26-0587-4C30-8999-92F81FD0307C}</a:tableStyleId>
                  </a:tblPr>
                  <a:tblGrid>
                    <a:gridCol w="4802187">
                      <a:extLst>
                        <a:ext uri="{9D8B030D-6E8A-4147-A177-3AD203B41FA5}">
                          <a16:colId xmlns:a16="http://schemas.microsoft.com/office/drawing/2014/main" xmlns="" val="20000"/>
                        </a:ext>
                      </a:extLst>
                    </a:gridCol>
                    <a:gridCol w="4802187">
                      <a:extLst>
                        <a:ext uri="{9D8B030D-6E8A-4147-A177-3AD203B41FA5}">
                          <a16:colId xmlns:a16="http://schemas.microsoft.com/office/drawing/2014/main" xmlns="" val="20001"/>
                        </a:ext>
                      </a:extLst>
                    </a:gridCol>
                  </a:tblGrid>
                  <a:tr h="370840">
                    <a:tc>
                      <a:txBody>
                        <a:bodyPr/>
                        <a:lstStyle/>
                        <a:p>
                          <a:pPr/>
                          <a14:m>
                            <m:oMathPara xmlns:m="http://schemas.openxmlformats.org/officeDocument/2006/math">
                              <m:oMathParaPr>
                                <m:jc m:val="centerGroup"/>
                              </m:oMathParaPr>
                              <m:oMath xmlns:m="http://schemas.openxmlformats.org/officeDocument/2006/math">
                                <m:r>
                                  <m:rPr>
                                    <m:nor/>
                                  </m:rPr>
                                  <a:rPr lang="pt-BR" dirty="0" smtClean="0"/>
                                  <m:t>2 </m:t>
                                </m:r>
                                <m:r>
                                  <m:rPr>
                                    <m:nor/>
                                  </m:rPr>
                                  <a:rPr lang="pt-BR" dirty="0" smtClean="0"/>
                                  <m:t>classes</m:t>
                                </m:r>
                                <m:r>
                                  <m:rPr>
                                    <m:nor/>
                                  </m:rPr>
                                  <a:rPr lang="pt-BR" dirty="0" smtClean="0"/>
                                  <m:t>: </m:t>
                                </m:r>
                                <m:r>
                                  <m:rPr>
                                    <m:nor/>
                                  </m:rPr>
                                  <a:rPr lang="pt-BR" b="0" i="0" dirty="0" smtClean="0"/>
                                  <m:t>possui</m:t>
                                </m:r>
                                <m:r>
                                  <m:rPr>
                                    <m:nor/>
                                  </m:rPr>
                                  <a:rPr lang="pt-BR" b="0" i="0" dirty="0" smtClean="0"/>
                                  <m:t> </m:t>
                                </m:r>
                                <m:r>
                                  <m:rPr>
                                    <m:nor/>
                                  </m:rPr>
                                  <a:rPr lang="pt-BR" b="0" i="0" dirty="0" smtClean="0"/>
                                  <m:t>doen</m:t>
                                </m:r>
                                <m:r>
                                  <m:rPr>
                                    <m:nor/>
                                  </m:rPr>
                                  <a:rPr lang="pt-BR" b="0" i="0" dirty="0" smtClean="0"/>
                                  <m:t>ç</m:t>
                                </m:r>
                                <m:r>
                                  <m:rPr>
                                    <m:nor/>
                                  </m:rPr>
                                  <a:rPr lang="pt-BR" b="0" i="0" dirty="0" smtClean="0"/>
                                  <m:t>a</m:t>
                                </m:r>
                                <m:r>
                                  <m:rPr>
                                    <m:nor/>
                                  </m:rPr>
                                  <a:rPr lang="pt-BR" b="0" i="0" dirty="0" smtClean="0"/>
                                  <m:t> </m:t>
                                </m:r>
                                <m:r>
                                  <m:rPr>
                                    <m:nor/>
                                  </m:rPr>
                                  <a:rPr lang="pt-BR" dirty="0" smtClean="0"/>
                                  <m:t>e</m:t>
                                </m:r>
                                <m:r>
                                  <m:rPr>
                                    <m:nor/>
                                  </m:rPr>
                                  <a:rPr lang="pt-BR" dirty="0" smtClean="0"/>
                                  <m:t> </m:t>
                                </m:r>
                                <m:r>
                                  <m:rPr>
                                    <m:nor/>
                                  </m:rPr>
                                  <a:rPr lang="pt-BR" dirty="0" smtClean="0"/>
                                  <m:t>n</m:t>
                                </m:r>
                                <m:r>
                                  <m:rPr>
                                    <m:nor/>
                                  </m:rPr>
                                  <a:rPr lang="pt-BR" dirty="0" smtClean="0"/>
                                  <m:t>ã</m:t>
                                </m:r>
                                <m:r>
                                  <m:rPr>
                                    <m:nor/>
                                  </m:rPr>
                                  <a:rPr lang="pt-BR" dirty="0" smtClean="0"/>
                                  <m:t>o</m:t>
                                </m:r>
                                <m:r>
                                  <m:rPr>
                                    <m:nor/>
                                  </m:rPr>
                                  <a:rPr lang="pt-BR" b="0" i="0" dirty="0" smtClean="0"/>
                                  <m:t> </m:t>
                                </m:r>
                                <m:r>
                                  <m:rPr>
                                    <m:nor/>
                                  </m:rPr>
                                  <a:rPr lang="pt-BR" b="0" i="0" dirty="0" smtClean="0"/>
                                  <m:t>possui</m:t>
                                </m:r>
                                <m:r>
                                  <m:rPr>
                                    <m:nor/>
                                  </m:rPr>
                                  <a:rPr lang="pt-BR" b="0" i="0" dirty="0" smtClean="0"/>
                                  <m:t> </m:t>
                                </m:r>
                                <m:r>
                                  <m:rPr>
                                    <m:nor/>
                                  </m:rPr>
                                  <a:rPr lang="pt-BR" b="0" i="0" dirty="0" smtClean="0"/>
                                  <m:t>doen</m:t>
                                </m:r>
                                <m:r>
                                  <m:rPr>
                                    <m:nor/>
                                  </m:rPr>
                                  <a:rPr lang="pt-BR" b="0" i="0" dirty="0" smtClean="0"/>
                                  <m:t>ç</m:t>
                                </m:r>
                                <m:r>
                                  <m:rPr>
                                    <m:nor/>
                                  </m:rPr>
                                  <a:rPr lang="pt-BR" b="0" i="0" dirty="0" smtClean="0"/>
                                  <m:t>a</m:t>
                                </m:r>
                              </m:oMath>
                            </m:oMathPara>
                          </a14:m>
                          <a:endParaRPr lang="pt-BR"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pt-BR" dirty="0" smtClean="0"/>
                                  <m:t>1 </m:t>
                                </m:r>
                                <m:r>
                                  <m:rPr>
                                    <m:nor/>
                                  </m:rPr>
                                  <a:rPr lang="pt-BR" dirty="0" smtClean="0"/>
                                  <m:t>atributo</m:t>
                                </m:r>
                                <m:r>
                                  <m:rPr>
                                    <m:nor/>
                                  </m:rPr>
                                  <a:rPr lang="pt-BR" dirty="0" smtClean="0"/>
                                  <m:t>: </m:t>
                                </m:r>
                                <m:r>
                                  <m:rPr>
                                    <m:nor/>
                                  </m:rPr>
                                  <a:rPr lang="pt-BR" dirty="0" smtClean="0"/>
                                  <m:t>resultado</m:t>
                                </m:r>
                                <m:r>
                                  <m:rPr>
                                    <m:nor/>
                                  </m:rPr>
                                  <a:rPr lang="pt-BR" dirty="0" smtClean="0"/>
                                  <m:t> </m:t>
                                </m:r>
                                <m:r>
                                  <m:rPr>
                                    <m:nor/>
                                  </m:rPr>
                                  <a:rPr lang="pt-BR" dirty="0" smtClean="0"/>
                                  <m:t>do</m:t>
                                </m:r>
                                <m:r>
                                  <m:rPr>
                                    <m:nor/>
                                  </m:rPr>
                                  <a:rPr lang="pt-BR" dirty="0" smtClean="0"/>
                                  <m:t> </m:t>
                                </m:r>
                                <m:r>
                                  <m:rPr>
                                    <m:nor/>
                                  </m:rPr>
                                  <a:rPr lang="pt-BR" dirty="0" smtClean="0"/>
                                  <m:t>teste</m:t>
                                </m:r>
                                <m:r>
                                  <m:rPr>
                                    <m:nor/>
                                  </m:rPr>
                                  <a:rPr lang="pt-BR" dirty="0" smtClean="0"/>
                                  <m:t>: + </m:t>
                                </m:r>
                                <m:r>
                                  <m:rPr>
                                    <m:nor/>
                                  </m:rPr>
                                  <a:rPr lang="pt-BR" dirty="0" smtClean="0"/>
                                  <m:t>ou</m:t>
                                </m:r>
                                <m:r>
                                  <m:rPr>
                                    <m:nor/>
                                  </m:rPr>
                                  <a:rPr lang="pt-BR" dirty="0" smtClean="0"/>
                                  <m:t> –</m:t>
                                </m:r>
                              </m:oMath>
                            </m:oMathPara>
                          </a14:m>
                          <a:endParaRPr lang="pt-BR"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mc:Choice>
        <mc:Fallback xmlns="">
          <p:graphicFrame>
            <p:nvGraphicFramePr>
              <p:cNvPr id="5" name="Table 4"/>
              <p:cNvGraphicFramePr>
                <a:graphicFrameLocks noGrp="1"/>
              </p:cNvGraphicFramePr>
              <p:nvPr>
                <p:extLst/>
              </p:nvPr>
            </p:nvGraphicFramePr>
            <p:xfrm>
              <a:off x="1111252" y="2133601"/>
              <a:ext cx="9604374" cy="370840"/>
            </p:xfrm>
            <a:graphic>
              <a:graphicData uri="http://schemas.openxmlformats.org/drawingml/2006/table">
                <a:tbl>
                  <a:tblPr firstRow="1" bandRow="1">
                    <a:tableStyleId>{2D5ABB26-0587-4C30-8999-92F81FD0307C}</a:tableStyleId>
                  </a:tblPr>
                  <a:tblGrid>
                    <a:gridCol w="4802187">
                      <a:extLst>
                        <a:ext uri="{9D8B030D-6E8A-4147-A177-3AD203B41FA5}">
                          <a16:colId xmlns:a16="http://schemas.microsoft.com/office/drawing/2014/main" xmlns="" xmlns:a14="http://schemas.microsoft.com/office/drawing/2010/main" val="20000"/>
                        </a:ext>
                      </a:extLst>
                    </a:gridCol>
                    <a:gridCol w="4802187">
                      <a:extLst>
                        <a:ext uri="{9D8B030D-6E8A-4147-A177-3AD203B41FA5}">
                          <a16:colId xmlns:a16="http://schemas.microsoft.com/office/drawing/2014/main" xmlns="" xmlns:a14="http://schemas.microsoft.com/office/drawing/2010/main" val="20001"/>
                        </a:ext>
                      </a:extLst>
                    </a:gridCol>
                  </a:tblGrid>
                  <a:tr h="370840">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127" t="-3279" r="-100254" b="-8197"/>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100127" t="-3279" r="-254" b="-8197"/>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1111252" y="5264625"/>
              <a:ext cx="6523988" cy="1328738"/>
            </p:xfrm>
            <a:graphic>
              <a:graphicData uri="http://schemas.openxmlformats.org/drawingml/2006/table">
                <a:tbl>
                  <a:tblPr firstRow="1" bandRow="1">
                    <a:tableStyleId>{2D5ABB26-0587-4C30-8999-92F81FD0307C}</a:tableStyleId>
                  </a:tblPr>
                  <a:tblGrid>
                    <a:gridCol w="6523988">
                      <a:extLst>
                        <a:ext uri="{9D8B030D-6E8A-4147-A177-3AD203B41FA5}">
                          <a16:colId xmlns:a16="http://schemas.microsoft.com/office/drawing/2014/main" xmlns="" val="20000"/>
                        </a:ext>
                      </a:extLst>
                    </a:gridCol>
                  </a:tblGrid>
                  <a:tr h="66611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𝑃</m:t>
                                </m:r>
                                <m:d>
                                  <m:dPr>
                                    <m:ctrlPr>
                                      <a:rPr lang="pt-BR" i="1">
                                        <a:latin typeface="Cambria Math" panose="02040503050406030204" pitchFamily="18" charset="0"/>
                                      </a:rPr>
                                    </m:ctrlPr>
                                  </m:dPr>
                                  <m:e>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e>
                                  <m:e>
                                    <m:r>
                                      <a:rPr lang="pt-BR">
                                        <a:latin typeface="Cambria Math" panose="02040503050406030204" pitchFamily="18" charset="0"/>
                                      </a:rPr>
                                      <m:t>+</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𝑃</m:t>
                                    </m:r>
                                    <m:r>
                                      <a:rPr lang="pt-BR" i="1">
                                        <a:latin typeface="Cambria Math" panose="02040503050406030204" pitchFamily="18" charset="0"/>
                                      </a:rPr>
                                      <m:t>(</m:t>
                                    </m:r>
                                    <m:r>
                                      <a:rPr lang="pt-BR">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a:rPr lang="pt-BR" i="1">
                                        <a:latin typeface="Cambria Math" panose="02040503050406030204" pitchFamily="18" charset="0"/>
                                      </a:rPr>
                                      <m:t>𝑃</m:t>
                                    </m:r>
                                    <m:r>
                                      <a:rPr lang="pt-BR" i="1">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num>
                                  <m:den>
                                    <m:r>
                                      <a:rPr lang="pt-BR" i="1">
                                        <a:latin typeface="Cambria Math" panose="02040503050406030204" pitchFamily="18" charset="0"/>
                                      </a:rPr>
                                      <m:t>𝑃</m:t>
                                    </m:r>
                                    <m:r>
                                      <a:rPr lang="pt-BR" i="1">
                                        <a:latin typeface="Cambria Math" panose="02040503050406030204" pitchFamily="18" charset="0"/>
                                      </a:rPr>
                                      <m:t>(</m:t>
                                    </m:r>
                                    <m:r>
                                      <a:rPr lang="pt-BR">
                                        <a:latin typeface="Cambria Math" panose="02040503050406030204" pitchFamily="18" charset="0"/>
                                      </a:rPr>
                                      <m:t>+</m:t>
                                    </m:r>
                                    <m:r>
                                      <a:rPr lang="pt-BR" i="1">
                                        <a:latin typeface="Cambria Math" panose="02040503050406030204" pitchFamily="18" charset="0"/>
                                      </a:rPr>
                                      <m:t>)</m:t>
                                    </m:r>
                                  </m:den>
                                </m:f>
                                <m:r>
                                  <a:rPr lang="pt-BR">
                                    <a:latin typeface="Cambria Math" panose="02040503050406030204" pitchFamily="18" charset="0"/>
                                  </a:rPr>
                                  <m:t>=0</m:t>
                                </m:r>
                                <m:r>
                                  <a:rPr lang="pt-BR" b="0" i="0" smtClean="0">
                                    <a:latin typeface="Cambria Math" panose="02040503050406030204" pitchFamily="18" charset="0"/>
                                  </a:rPr>
                                  <m:t>.429</m:t>
                                </m:r>
                              </m:oMath>
                            </m:oMathPara>
                          </a14:m>
                          <a:endParaRPr lang="pt-BR" dirty="0" smtClean="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pt-BR" sz="1800" i="1" smtClean="0">
                                    <a:latin typeface="Cambria Math" panose="02040503050406030204" pitchFamily="18" charset="0"/>
                                  </a:rPr>
                                  <m:t>𝑃</m:t>
                                </m:r>
                                <m:d>
                                  <m:dPr>
                                    <m:ctrlPr>
                                      <a:rPr lang="pt-BR" sz="1800" i="1">
                                        <a:latin typeface="Cambria Math" panose="02040503050406030204" pitchFamily="18" charset="0"/>
                                      </a:rPr>
                                    </m:ctrlPr>
                                  </m:dPr>
                                  <m:e>
                                    <m:r>
                                      <m:rPr>
                                        <m:sty m:val="p"/>
                                      </m:rPr>
                                      <a:rPr lang="pt-BR" sz="1800" b="0" i="0" smtClean="0">
                                        <a:latin typeface="Cambria Math" panose="02040503050406030204" pitchFamily="18" charset="0"/>
                                      </a:rPr>
                                      <m:t>sem</m:t>
                                    </m:r>
                                    <m:r>
                                      <a:rPr lang="pt-BR" sz="1800" b="0" i="0" smtClean="0">
                                        <a:latin typeface="Cambria Math" panose="02040503050406030204" pitchFamily="18" charset="0"/>
                                      </a:rPr>
                                      <m:t>_</m:t>
                                    </m:r>
                                    <m:r>
                                      <m:rPr>
                                        <m:sty m:val="p"/>
                                      </m:rPr>
                                      <a:rPr lang="pt-BR" sz="1800">
                                        <a:latin typeface="Cambria Math" panose="02040503050406030204" pitchFamily="18" charset="0"/>
                                      </a:rPr>
                                      <m:t>doen</m:t>
                                    </m:r>
                                    <m:r>
                                      <a:rPr lang="pt-BR" sz="1800">
                                        <a:latin typeface="Cambria Math" panose="02040503050406030204" pitchFamily="18" charset="0"/>
                                      </a:rPr>
                                      <m:t>ç</m:t>
                                    </m:r>
                                    <m:r>
                                      <m:rPr>
                                        <m:sty m:val="p"/>
                                      </m:rPr>
                                      <a:rPr lang="pt-BR" sz="1800">
                                        <a:latin typeface="Cambria Math" panose="02040503050406030204" pitchFamily="18" charset="0"/>
                                      </a:rPr>
                                      <m:t>a</m:t>
                                    </m:r>
                                  </m:e>
                                  <m:e>
                                    <m:r>
                                      <a:rPr lang="pt-BR" sz="1800">
                                        <a:latin typeface="Cambria Math" panose="02040503050406030204" pitchFamily="18" charset="0"/>
                                      </a:rPr>
                                      <m:t>+</m:t>
                                    </m:r>
                                  </m:e>
                                </m:d>
                                <m:r>
                                  <a:rPr lang="pt-BR" sz="1800" i="1">
                                    <a:latin typeface="Cambria Math" panose="02040503050406030204" pitchFamily="18" charset="0"/>
                                  </a:rPr>
                                  <m:t>=</m:t>
                                </m:r>
                                <m:f>
                                  <m:fPr>
                                    <m:ctrlPr>
                                      <a:rPr lang="pt-BR" sz="1800" i="1" smtClean="0">
                                        <a:latin typeface="Cambria Math" panose="02040503050406030204" pitchFamily="18" charset="0"/>
                                      </a:rPr>
                                    </m:ctrlPr>
                                  </m:fPr>
                                  <m:num>
                                    <m:r>
                                      <a:rPr lang="pt-BR" sz="1800" i="1">
                                        <a:latin typeface="Cambria Math" panose="02040503050406030204" pitchFamily="18" charset="0"/>
                                      </a:rPr>
                                      <m:t>𝑃</m:t>
                                    </m:r>
                                    <m:r>
                                      <a:rPr lang="pt-BR" sz="1800" i="1">
                                        <a:latin typeface="Cambria Math" panose="02040503050406030204" pitchFamily="18" charset="0"/>
                                      </a:rPr>
                                      <m:t>(</m:t>
                                    </m:r>
                                    <m:r>
                                      <a:rPr lang="pt-BR" sz="1800">
                                        <a:latin typeface="Cambria Math" panose="02040503050406030204" pitchFamily="18" charset="0"/>
                                      </a:rPr>
                                      <m:t>+|</m:t>
                                    </m:r>
                                    <m:r>
                                      <m:rPr>
                                        <m:sty m:val="p"/>
                                      </m:rPr>
                                      <a:rPr lang="pt-BR" sz="1800">
                                        <a:latin typeface="Cambria Math" panose="02040503050406030204" pitchFamily="18" charset="0"/>
                                      </a:rPr>
                                      <m:t>sem</m:t>
                                    </m:r>
                                    <m:r>
                                      <a:rPr lang="pt-BR" sz="1800">
                                        <a:latin typeface="Cambria Math" panose="02040503050406030204" pitchFamily="18" charset="0"/>
                                      </a:rPr>
                                      <m:t>_</m:t>
                                    </m:r>
                                    <m:r>
                                      <m:rPr>
                                        <m:sty m:val="p"/>
                                      </m:rPr>
                                      <a:rPr lang="pt-BR" sz="1800">
                                        <a:latin typeface="Cambria Math" panose="02040503050406030204" pitchFamily="18" charset="0"/>
                                      </a:rPr>
                                      <m:t>doen</m:t>
                                    </m:r>
                                    <m:r>
                                      <a:rPr lang="pt-BR" sz="1800">
                                        <a:latin typeface="Cambria Math" panose="02040503050406030204" pitchFamily="18" charset="0"/>
                                      </a:rPr>
                                      <m:t>ç</m:t>
                                    </m:r>
                                    <m:r>
                                      <m:rPr>
                                        <m:sty m:val="p"/>
                                      </m:rPr>
                                      <a:rPr lang="pt-BR" sz="1800">
                                        <a:latin typeface="Cambria Math" panose="02040503050406030204" pitchFamily="18" charset="0"/>
                                      </a:rPr>
                                      <m:t>a</m:t>
                                    </m:r>
                                    <m:r>
                                      <a:rPr lang="pt-BR" sz="1800" i="1">
                                        <a:latin typeface="Cambria Math" panose="02040503050406030204" pitchFamily="18" charset="0"/>
                                      </a:rPr>
                                      <m:t>)</m:t>
                                    </m:r>
                                    <m:r>
                                      <a:rPr lang="pt-BR" sz="1800" i="1">
                                        <a:latin typeface="Cambria Math" panose="02040503050406030204" pitchFamily="18" charset="0"/>
                                      </a:rPr>
                                      <m:t>𝑃</m:t>
                                    </m:r>
                                    <m:r>
                                      <a:rPr lang="pt-BR" sz="1800" i="1">
                                        <a:latin typeface="Cambria Math" panose="02040503050406030204" pitchFamily="18" charset="0"/>
                                      </a:rPr>
                                      <m:t>(</m:t>
                                    </m:r>
                                    <m:r>
                                      <m:rPr>
                                        <m:sty m:val="p"/>
                                      </m:rPr>
                                      <a:rPr lang="pt-BR" sz="1800">
                                        <a:latin typeface="Cambria Math" panose="02040503050406030204" pitchFamily="18" charset="0"/>
                                      </a:rPr>
                                      <m:t>sem</m:t>
                                    </m:r>
                                    <m:r>
                                      <a:rPr lang="pt-BR" sz="1800">
                                        <a:latin typeface="Cambria Math" panose="02040503050406030204" pitchFamily="18" charset="0"/>
                                      </a:rPr>
                                      <m:t>_</m:t>
                                    </m:r>
                                    <m:r>
                                      <m:rPr>
                                        <m:sty m:val="p"/>
                                      </m:rPr>
                                      <a:rPr lang="pt-BR" sz="1800">
                                        <a:latin typeface="Cambria Math" panose="02040503050406030204" pitchFamily="18" charset="0"/>
                                      </a:rPr>
                                      <m:t>doen</m:t>
                                    </m:r>
                                    <m:r>
                                      <a:rPr lang="pt-BR" sz="1800">
                                        <a:latin typeface="Cambria Math" panose="02040503050406030204" pitchFamily="18" charset="0"/>
                                      </a:rPr>
                                      <m:t>ç</m:t>
                                    </m:r>
                                    <m:r>
                                      <m:rPr>
                                        <m:sty m:val="p"/>
                                      </m:rPr>
                                      <a:rPr lang="pt-BR" sz="1800">
                                        <a:latin typeface="Cambria Math" panose="02040503050406030204" pitchFamily="18" charset="0"/>
                                      </a:rPr>
                                      <m:t>a</m:t>
                                    </m:r>
                                    <m:r>
                                      <a:rPr lang="pt-BR" sz="1800" i="1">
                                        <a:latin typeface="Cambria Math" panose="02040503050406030204" pitchFamily="18" charset="0"/>
                                      </a:rPr>
                                      <m:t>)</m:t>
                                    </m:r>
                                  </m:num>
                                  <m:den>
                                    <m:r>
                                      <a:rPr lang="pt-BR" sz="1800" i="1">
                                        <a:latin typeface="Cambria Math" panose="02040503050406030204" pitchFamily="18" charset="0"/>
                                      </a:rPr>
                                      <m:t>𝑃</m:t>
                                    </m:r>
                                    <m:r>
                                      <a:rPr lang="pt-BR" sz="1800" i="1">
                                        <a:latin typeface="Cambria Math" panose="02040503050406030204" pitchFamily="18" charset="0"/>
                                      </a:rPr>
                                      <m:t>(</m:t>
                                    </m:r>
                                    <m:r>
                                      <a:rPr lang="pt-BR" sz="1800">
                                        <a:latin typeface="Cambria Math" panose="02040503050406030204" pitchFamily="18" charset="0"/>
                                      </a:rPr>
                                      <m:t>+</m:t>
                                    </m:r>
                                    <m:r>
                                      <a:rPr lang="pt-BR" sz="1800" i="1">
                                        <a:latin typeface="Cambria Math" panose="02040503050406030204" pitchFamily="18" charset="0"/>
                                      </a:rPr>
                                      <m:t>)</m:t>
                                    </m:r>
                                  </m:den>
                                </m:f>
                                <m:r>
                                  <a:rPr lang="pt-BR" sz="1800">
                                    <a:latin typeface="Cambria Math" panose="02040503050406030204" pitchFamily="18" charset="0"/>
                                  </a:rPr>
                                  <m:t>=0.</m:t>
                                </m:r>
                                <m:r>
                                  <a:rPr lang="pt-BR" sz="1800" b="0" i="0" smtClean="0">
                                    <a:latin typeface="Cambria Math" panose="02040503050406030204" pitchFamily="18" charset="0"/>
                                  </a:rPr>
                                  <m:t>571</m:t>
                                </m:r>
                              </m:oMath>
                            </m:oMathPara>
                          </a14:m>
                          <a:endParaRPr lang="pt-BR" sz="1800" dirty="0" smtClean="0"/>
                        </a:p>
                      </a:txBody>
                      <a:tcPr/>
                    </a:tc>
                    <a:extLst>
                      <a:ext uri="{0D108BD9-81ED-4DB2-BD59-A6C34878D82A}">
                        <a16:rowId xmlns:a16="http://schemas.microsoft.com/office/drawing/2014/main" xmlns="" val="10001"/>
                      </a:ext>
                    </a:extLst>
                  </a:tr>
                </a:tbl>
              </a:graphicData>
            </a:graphic>
          </p:graphicFrame>
        </mc:Choice>
        <mc:Fallback xmlns="">
          <p:graphicFrame>
            <p:nvGraphicFramePr>
              <p:cNvPr id="8" name="Table 7"/>
              <p:cNvGraphicFramePr>
                <a:graphicFrameLocks noGrp="1"/>
              </p:cNvGraphicFramePr>
              <p:nvPr>
                <p:extLst/>
              </p:nvPr>
            </p:nvGraphicFramePr>
            <p:xfrm>
              <a:off x="1111252" y="5264625"/>
              <a:ext cx="6523988" cy="1328738"/>
            </p:xfrm>
            <a:graphic>
              <a:graphicData uri="http://schemas.openxmlformats.org/drawingml/2006/table">
                <a:tbl>
                  <a:tblPr firstRow="1" bandRow="1">
                    <a:tableStyleId>{2D5ABB26-0587-4C30-8999-92F81FD0307C}</a:tableStyleId>
                  </a:tblPr>
                  <a:tblGrid>
                    <a:gridCol w="6523988">
                      <a:extLst>
                        <a:ext uri="{9D8B030D-6E8A-4147-A177-3AD203B41FA5}">
                          <a16:colId xmlns:a16="http://schemas.microsoft.com/office/drawing/2014/main" xmlns="" xmlns:a14="http://schemas.microsoft.com/office/drawing/2010/main" val="20000"/>
                        </a:ext>
                      </a:extLst>
                    </a:gridCol>
                  </a:tblGrid>
                  <a:tr h="666115">
                    <a:tc>
                      <a:txBody>
                        <a:bodyPr/>
                        <a:lstStyle/>
                        <a:p>
                          <a:endParaRPr lang="pt-BR"/>
                        </a:p>
                      </a:txBody>
                      <a:tcPr>
                        <a:blipFill rotWithShape="0">
                          <a:blip r:embed="rId6"/>
                          <a:stretch>
                            <a:fillRect b="-99091"/>
                          </a:stretch>
                        </a:blipFill>
                      </a:tcPr>
                    </a:tc>
                    <a:extLst>
                      <a:ext uri="{0D108BD9-81ED-4DB2-BD59-A6C34878D82A}">
                        <a16:rowId xmlns:a16="http://schemas.microsoft.com/office/drawing/2014/main" xmlns="" xmlns:a14="http://schemas.microsoft.com/office/drawing/2010/main" val="10000"/>
                      </a:ext>
                    </a:extLst>
                  </a:tr>
                  <a:tr h="662623">
                    <a:tc>
                      <a:txBody>
                        <a:bodyPr/>
                        <a:lstStyle/>
                        <a:p>
                          <a:endParaRPr lang="pt-BR"/>
                        </a:p>
                      </a:txBody>
                      <a:tcPr>
                        <a:blipFill rotWithShape="0">
                          <a:blip r:embed="rId6"/>
                          <a:stretch>
                            <a:fillRect t="-100917"/>
                          </a:stretch>
                        </a:blipFill>
                      </a:tcPr>
                    </a:tc>
                    <a:extLst>
                      <a:ext uri="{0D108BD9-81ED-4DB2-BD59-A6C34878D82A}">
                        <a16:rowId xmlns:a16="http://schemas.microsoft.com/office/drawing/2014/main" xmlns="" xmlns:a14="http://schemas.microsoft.com/office/drawing/2010/main" val="10001"/>
                      </a:ext>
                    </a:extLst>
                  </a:tr>
                </a:tbl>
              </a:graphicData>
            </a:graphic>
          </p:graphicFrame>
        </mc:Fallback>
      </mc:AlternateContent>
      <p:sp>
        <p:nvSpPr>
          <p:cNvPr id="6" name="Rectangle 5"/>
          <p:cNvSpPr/>
          <p:nvPr/>
        </p:nvSpPr>
        <p:spPr>
          <a:xfrm>
            <a:off x="7061599" y="4972237"/>
            <a:ext cx="4614767" cy="1077218"/>
          </a:xfrm>
          <a:prstGeom prst="rect">
            <a:avLst/>
          </a:prstGeom>
        </p:spPr>
        <p:txBody>
          <a:bodyPr wrap="square">
            <a:spAutoFit/>
          </a:bodyPr>
          <a:lstStyle/>
          <a:p>
            <a:r>
              <a:rPr lang="pt-BR" sz="1600" dirty="0" smtClean="0"/>
              <a:t>A probabilidade </a:t>
            </a:r>
            <a:r>
              <a:rPr lang="pt-BR" sz="1600" dirty="0"/>
              <a:t>dele não ter a doença mesmo tendo </a:t>
            </a:r>
            <a:r>
              <a:rPr lang="pt-BR" sz="1600" dirty="0" smtClean="0"/>
              <a:t>seu </a:t>
            </a:r>
            <a:r>
              <a:rPr lang="pt-BR" sz="1600" dirty="0"/>
              <a:t>teste positivo é de aproximadamente 57</a:t>
            </a:r>
            <a:r>
              <a:rPr lang="pt-BR" sz="1600" dirty="0" smtClean="0"/>
              <a:t>%, ou seja, a probabilidade de </a:t>
            </a:r>
            <a:r>
              <a:rPr lang="pt-BR" sz="1600" b="1" i="1" dirty="0" smtClean="0"/>
              <a:t>falsos positivos </a:t>
            </a:r>
            <a:r>
              <a:rPr lang="pt-BR" sz="1600" dirty="0" smtClean="0"/>
              <a:t>é alta. Portanto, este não é um teste confiável.</a:t>
            </a:r>
            <a:endParaRPr lang="pt-BR" sz="1600" dirty="0"/>
          </a:p>
        </p:txBody>
      </p:sp>
    </p:spTree>
    <p:extLst>
      <p:ext uri="{BB962C8B-B14F-4D97-AF65-F5344CB8AC3E}">
        <p14:creationId xmlns:p14="http://schemas.microsoft.com/office/powerpoint/2010/main" val="24018073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Classificador naïve Bayes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50600" cy="4737735"/>
              </a:xfrm>
            </p:spPr>
            <p:txBody>
              <a:bodyPr>
                <a:normAutofit fontScale="85000" lnSpcReduction="20000"/>
              </a:bodyPr>
              <a:lstStyle/>
              <a:p>
                <a:r>
                  <a:rPr lang="pt-BR" dirty="0" smtClean="0"/>
                  <a:t>São </a:t>
                </a:r>
                <a:r>
                  <a:rPr lang="pt-BR" dirty="0"/>
                  <a:t>classificadores </a:t>
                </a:r>
                <a:r>
                  <a:rPr lang="pt-BR" dirty="0" smtClean="0"/>
                  <a:t>que assumem que os </a:t>
                </a:r>
                <a:r>
                  <a:rPr lang="pt-BR" b="1" i="1" dirty="0" smtClean="0"/>
                  <a:t>atributos</a:t>
                </a:r>
                <a:r>
                  <a:rPr lang="pt-BR" dirty="0" smtClean="0"/>
                  <a:t> são </a:t>
                </a:r>
                <a:r>
                  <a:rPr lang="pt-BR" b="1" i="1" dirty="0" smtClean="0"/>
                  <a:t>estatisticamente </a:t>
                </a:r>
                <a:r>
                  <a:rPr lang="pt-BR" b="1" i="1" dirty="0"/>
                  <a:t>independentes</a:t>
                </a:r>
                <a:r>
                  <a:rPr lang="pt-BR" dirty="0"/>
                  <a:t> </a:t>
                </a:r>
                <a:r>
                  <a:rPr lang="pt-BR" dirty="0" smtClean="0"/>
                  <a:t>uns dos outros. </a:t>
                </a:r>
              </a:p>
              <a:p>
                <a:r>
                  <a:rPr lang="pt-BR" dirty="0"/>
                  <a:t>Ou seja, a alteração do valor de um atributo, não influencia diretamente ou altera o valor de qualquer um dos outros </a:t>
                </a:r>
                <a:r>
                  <a:rPr lang="pt-BR" dirty="0" smtClean="0"/>
                  <a:t>atributos. </a:t>
                </a:r>
              </a:p>
              <a:p>
                <a:r>
                  <a:rPr lang="pt-BR" dirty="0" smtClean="0"/>
                  <a:t>Assim a probabilidade da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dado o vetor de atributos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smtClean="0"/>
                  <a:t>pode ser reescrita como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r>
                            <a:rPr lang="pt-BR" b="1" i="1">
                              <a:latin typeface="Cambria Math" panose="02040503050406030204" pitchFamily="18" charset="0"/>
                            </a:rPr>
                            <m:t>𝒙</m:t>
                          </m:r>
                          <m:r>
                            <a:rPr lang="pt-BR" b="1"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r>
                                          <a:rPr lang="pt-BR"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mr>
                                  </m:m>
                                </m:e>
                              </m:d>
                            </m:e>
                            <m:sup>
                              <m:r>
                                <a:rPr lang="pt-BR" i="1">
                                  <a:latin typeface="Cambria Math" panose="02040503050406030204" pitchFamily="18" charset="0"/>
                                </a:rPr>
                                <m:t>𝑇</m:t>
                              </m:r>
                            </m:sup>
                          </m:sSup>
                        </m:e>
                      </m:d>
                      <m:r>
                        <a:rPr lang="pt-BR" b="1" i="1">
                          <a:latin typeface="Cambria Math" panose="02040503050406030204" pitchFamily="18" charset="0"/>
                        </a:rPr>
                        <m:t>=</m:t>
                      </m:r>
                      <m:f>
                        <m:fPr>
                          <m:ctrlPr>
                            <a:rPr lang="pt-BR" b="1" i="1">
                              <a:latin typeface="Cambria Math" panose="02040503050406030204" pitchFamily="18" charset="0"/>
                            </a:rPr>
                          </m:ctrlPr>
                        </m:fPr>
                        <m:num>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num>
                        <m:den>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d>
                        </m:den>
                      </m:f>
                      <m:r>
                        <a:rPr lang="pt-BR" b="1" i="1" smtClean="0">
                          <a:latin typeface="Cambria Math" panose="02040503050406030204" pitchFamily="18" charset="0"/>
                        </a:rPr>
                        <m:t>=</m:t>
                      </m:r>
                      <m:f>
                        <m:fPr>
                          <m:ctrlPr>
                            <a:rPr lang="pt-BR" b="1" i="1">
                              <a:latin typeface="Cambria Math" panose="02040503050406030204" pitchFamily="18" charset="0"/>
                            </a:rPr>
                          </m:ctrlPr>
                        </m:fPr>
                        <m:num>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num>
                        <m:den>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b="1" i="1">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den>
                      </m:f>
                    </m:oMath>
                  </m:oMathPara>
                </a14:m>
                <a:endParaRPr lang="pt-BR" dirty="0" smtClean="0"/>
              </a:p>
              <a:p>
                <a:r>
                  <a:rPr lang="pt-BR" dirty="0" smtClean="0"/>
                  <a:t>Com a independência dos atributos, os </a:t>
                </a:r>
                <a:r>
                  <a:rPr lang="pt-BR" dirty="0" err="1" smtClean="0"/>
                  <a:t>decisores</a:t>
                </a:r>
                <a:r>
                  <a:rPr lang="pt-BR" dirty="0" smtClean="0"/>
                  <a:t> MAP e ML são dados por</a:t>
                </a:r>
              </a:p>
              <a:p>
                <a:pPr marL="0" indent="0">
                  <a:buNone/>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MAP</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0" i="1" smtClean="0">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1" i="1">
                              <a:latin typeface="Cambria Math" panose="02040503050406030204" pitchFamily="18" charset="0"/>
                            </a:rPr>
                            <m:t>,</m:t>
                          </m:r>
                        </m:e>
                      </m:func>
                    </m:oMath>
                  </m:oMathPara>
                </a14:m>
                <a:endParaRPr lang="pt-BR" dirty="0" smtClean="0"/>
              </a:p>
              <a:p>
                <a:pPr marL="0" indent="0" algn="ctr">
                  <a:buNone/>
                </a:pPr>
                <a14:m>
                  <m:oMath xmlns:m="http://schemas.openxmlformats.org/officeDocument/2006/math">
                    <m:r>
                      <m:rPr>
                        <m:sty m:val="p"/>
                      </m:rPr>
                      <a:rPr lang="pt-BR">
                        <a:latin typeface="Cambria Math" panose="02040503050406030204" pitchFamily="18" charset="0"/>
                      </a:rPr>
                      <m:t>ML</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smtClean="0">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i="1">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e>
                    </m:func>
                  </m:oMath>
                </a14:m>
                <a:r>
                  <a:rPr lang="pt-BR" dirty="0" smtClean="0"/>
                  <a:t>.</a:t>
                </a:r>
              </a:p>
              <a:p>
                <a:r>
                  <a:rPr lang="pt-BR" dirty="0" smtClean="0"/>
                  <a:t>Aplicações típicas do classificador </a:t>
                </a:r>
                <a:r>
                  <a:rPr lang="pt-BR" dirty="0"/>
                  <a:t>naïve </a:t>
                </a:r>
                <a:r>
                  <a:rPr lang="pt-BR" dirty="0" smtClean="0"/>
                  <a:t>Bayes </a:t>
                </a:r>
                <a:r>
                  <a:rPr lang="pt-BR" dirty="0"/>
                  <a:t>incluem filtragem de spam, classificação de </a:t>
                </a:r>
                <a:r>
                  <a:rPr lang="pt-BR" dirty="0" smtClean="0"/>
                  <a:t>documentos e </a:t>
                </a:r>
                <a:r>
                  <a:rPr lang="pt-BR" dirty="0"/>
                  <a:t>previsão de </a:t>
                </a:r>
                <a:r>
                  <a:rPr lang="pt-BR" dirty="0" smtClean="0"/>
                  <a:t>sentimentos</a:t>
                </a:r>
                <a:r>
                  <a:rPr lang="pt-BR" dirty="0"/>
                  <a:t>.</a:t>
                </a:r>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50600" cy="4737735"/>
              </a:xfrm>
              <a:blipFill rotWithShape="0">
                <a:blip r:embed="rId3"/>
                <a:stretch>
                  <a:fillRect l="-765" t="-2956" r="-875" b="-900"/>
                </a:stretch>
              </a:blipFill>
            </p:spPr>
            <p:txBody>
              <a:bodyPr/>
              <a:lstStyle/>
              <a:p>
                <a:r>
                  <a:rPr lang="pt-BR">
                    <a:noFill/>
                  </a:rPr>
                  <a:t> </a:t>
                </a:r>
              </a:p>
            </p:txBody>
          </p:sp>
        </mc:Fallback>
      </mc:AlternateContent>
    </p:spTree>
    <p:extLst>
      <p:ext uri="{BB962C8B-B14F-4D97-AF65-F5344CB8AC3E}">
        <p14:creationId xmlns:p14="http://schemas.microsoft.com/office/powerpoint/2010/main" val="28429332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Tópicos abordados</a:t>
            </a:r>
            <a:endParaRPr lang="pt-BR" dirty="0"/>
          </a:p>
        </p:txBody>
      </p:sp>
      <p:sp>
        <p:nvSpPr>
          <p:cNvPr id="3" name="Content Placeholder 2"/>
          <p:cNvSpPr>
            <a:spLocks noGrp="1"/>
          </p:cNvSpPr>
          <p:nvPr>
            <p:ph idx="1"/>
          </p:nvPr>
        </p:nvSpPr>
        <p:spPr/>
        <p:txBody>
          <a:bodyPr/>
          <a:lstStyle/>
          <a:p>
            <a:r>
              <a:rPr lang="pt-BR" dirty="0" smtClean="0"/>
              <a:t>Abordagens para classificação linear:</a:t>
            </a:r>
          </a:p>
          <a:p>
            <a:pPr lvl="1"/>
            <a:r>
              <a:rPr lang="pt-BR" dirty="0" smtClean="0"/>
              <a:t>Classificação Bayesiana</a:t>
            </a:r>
          </a:p>
          <a:p>
            <a:pPr lvl="1"/>
            <a:r>
              <a:rPr lang="pt-BR" dirty="0" smtClean="0"/>
              <a:t>Regressão logística</a:t>
            </a:r>
          </a:p>
          <a:p>
            <a:r>
              <a:rPr lang="pt-BR" dirty="0"/>
              <a:t>Métricas </a:t>
            </a:r>
            <a:r>
              <a:rPr lang="pt-BR" dirty="0" smtClean="0"/>
              <a:t>para avaliação de classificadores.</a:t>
            </a:r>
          </a:p>
        </p:txBody>
      </p:sp>
    </p:spTree>
    <p:extLst>
      <p:ext uri="{BB962C8B-B14F-4D97-AF65-F5344CB8AC3E}">
        <p14:creationId xmlns:p14="http://schemas.microsoft.com/office/powerpoint/2010/main" val="23251590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113"/>
            <a:ext cx="10515600" cy="1325563"/>
          </a:xfrm>
        </p:spPr>
        <p:txBody>
          <a:bodyPr/>
          <a:lstStyle/>
          <a:p>
            <a:r>
              <a:rPr lang="pt-BR" dirty="0" smtClean="0"/>
              <a:t>Classificador </a:t>
            </a:r>
            <a:r>
              <a:rPr lang="pt-BR" dirty="0"/>
              <a:t>naïve Bayes</a:t>
            </a:r>
          </a:p>
        </p:txBody>
      </p:sp>
      <p:sp>
        <p:nvSpPr>
          <p:cNvPr id="3" name="Content Placeholder 2"/>
          <p:cNvSpPr>
            <a:spLocks noGrp="1"/>
          </p:cNvSpPr>
          <p:nvPr>
            <p:ph idx="1"/>
          </p:nvPr>
        </p:nvSpPr>
        <p:spPr>
          <a:xfrm>
            <a:off x="838200" y="1555846"/>
            <a:ext cx="11021568" cy="4987194"/>
          </a:xfrm>
        </p:spPr>
        <p:txBody>
          <a:bodyPr>
            <a:normAutofit fontScale="85000" lnSpcReduction="20000"/>
          </a:bodyPr>
          <a:lstStyle/>
          <a:p>
            <a:pPr marL="0" indent="0">
              <a:buNone/>
            </a:pPr>
            <a:r>
              <a:rPr lang="pt-BR" b="1" dirty="0" smtClean="0"/>
              <a:t>Vantagens</a:t>
            </a:r>
          </a:p>
          <a:p>
            <a:r>
              <a:rPr lang="pt-BR" dirty="0" smtClean="0"/>
              <a:t>Fácil </a:t>
            </a:r>
            <a:r>
              <a:rPr lang="pt-BR" dirty="0"/>
              <a:t>de </a:t>
            </a:r>
            <a:r>
              <a:rPr lang="pt-BR" dirty="0" smtClean="0"/>
              <a:t>ser implementado e </a:t>
            </a:r>
            <a:r>
              <a:rPr lang="pt-BR" dirty="0"/>
              <a:t>altamente </a:t>
            </a:r>
            <a:r>
              <a:rPr lang="pt-BR" dirty="0" smtClean="0"/>
              <a:t>escalável.</a:t>
            </a:r>
          </a:p>
          <a:p>
            <a:r>
              <a:rPr lang="pt-BR" dirty="0" smtClean="0"/>
              <a:t>Funciona bem mesmo com poucos dados.</a:t>
            </a:r>
          </a:p>
          <a:p>
            <a:r>
              <a:rPr lang="pt-BR" dirty="0"/>
              <a:t>R</a:t>
            </a:r>
            <a:r>
              <a:rPr lang="pt-BR" dirty="0" smtClean="0"/>
              <a:t>ápido para realizar as classificações, e portanto, pode ser utilizado em aplicações de tempo-real.</a:t>
            </a:r>
          </a:p>
          <a:p>
            <a:r>
              <a:rPr lang="pt-BR" dirty="0"/>
              <a:t>Além de simples, </a:t>
            </a:r>
            <a:r>
              <a:rPr lang="pt-BR" dirty="0" smtClean="0"/>
              <a:t>ele é </a:t>
            </a:r>
            <a:r>
              <a:rPr lang="pt-BR" dirty="0"/>
              <a:t>conhecido por </a:t>
            </a:r>
            <a:r>
              <a:rPr lang="pt-BR" dirty="0" smtClean="0"/>
              <a:t>apresentar performance melhor do que </a:t>
            </a:r>
            <a:r>
              <a:rPr lang="pt-BR" dirty="0"/>
              <a:t>métodos de classificação altamente </a:t>
            </a:r>
            <a:r>
              <a:rPr lang="pt-BR" dirty="0" smtClean="0"/>
              <a:t>sofisticados em algumas aplicações.</a:t>
            </a:r>
          </a:p>
          <a:p>
            <a:pPr marL="0" indent="0">
              <a:buNone/>
            </a:pPr>
            <a:r>
              <a:rPr lang="pt-BR" b="1" dirty="0" smtClean="0"/>
              <a:t>Desvantagens</a:t>
            </a:r>
            <a:endParaRPr lang="pt-BR" dirty="0" smtClean="0"/>
          </a:p>
          <a:p>
            <a:r>
              <a:rPr lang="en-US" dirty="0" smtClean="0"/>
              <a:t>Assume </a:t>
            </a:r>
            <a:r>
              <a:rPr lang="en-US" dirty="0" err="1" smtClean="0"/>
              <a:t>que</a:t>
            </a:r>
            <a:r>
              <a:rPr lang="en-US" dirty="0" smtClean="0"/>
              <a:t> </a:t>
            </a:r>
            <a:r>
              <a:rPr lang="en-US" dirty="0" err="1" smtClean="0"/>
              <a:t>todos</a:t>
            </a:r>
            <a:r>
              <a:rPr lang="en-US" dirty="0" smtClean="0"/>
              <a:t> </a:t>
            </a:r>
            <a:r>
              <a:rPr lang="en-US" dirty="0" err="1" smtClean="0"/>
              <a:t>os</a:t>
            </a:r>
            <a:r>
              <a:rPr lang="en-US" dirty="0" smtClean="0"/>
              <a:t> </a:t>
            </a:r>
            <a:r>
              <a:rPr lang="en-US" dirty="0" err="1" smtClean="0"/>
              <a:t>atributos</a:t>
            </a:r>
            <a:r>
              <a:rPr lang="en-US" dirty="0" smtClean="0"/>
              <a:t> </a:t>
            </a:r>
            <a:r>
              <a:rPr lang="en-US" dirty="0" err="1" smtClean="0"/>
              <a:t>são</a:t>
            </a:r>
            <a:r>
              <a:rPr lang="en-US" dirty="0" smtClean="0"/>
              <a:t> </a:t>
            </a:r>
            <a:r>
              <a:rPr lang="en-US" dirty="0" err="1" smtClean="0"/>
              <a:t>independentes</a:t>
            </a:r>
            <a:r>
              <a:rPr lang="en-US" dirty="0" smtClean="0"/>
              <a:t>, o </a:t>
            </a:r>
            <a:r>
              <a:rPr lang="en-US" dirty="0" err="1" smtClean="0"/>
              <a:t>que</a:t>
            </a:r>
            <a:r>
              <a:rPr lang="en-US" dirty="0" smtClean="0"/>
              <a:t> </a:t>
            </a:r>
            <a:r>
              <a:rPr lang="en-US" dirty="0" err="1" smtClean="0"/>
              <a:t>muitas</a:t>
            </a:r>
            <a:r>
              <a:rPr lang="en-US" dirty="0" smtClean="0"/>
              <a:t> </a:t>
            </a:r>
            <a:r>
              <a:rPr lang="en-US" dirty="0" err="1" smtClean="0"/>
              <a:t>vezes</a:t>
            </a:r>
            <a:r>
              <a:rPr lang="en-US" dirty="0" smtClean="0"/>
              <a:t> </a:t>
            </a:r>
            <a:r>
              <a:rPr lang="en-US" dirty="0" err="1" smtClean="0"/>
              <a:t>não</a:t>
            </a:r>
            <a:r>
              <a:rPr lang="en-US" dirty="0" smtClean="0"/>
              <a:t> é </a:t>
            </a:r>
            <a:r>
              <a:rPr lang="en-US" dirty="0" err="1" smtClean="0"/>
              <a:t>verdade</a:t>
            </a:r>
            <a:r>
              <a:rPr lang="en-US" dirty="0" smtClean="0"/>
              <a:t> </a:t>
            </a:r>
            <a:r>
              <a:rPr lang="en-US" dirty="0" err="1" smtClean="0"/>
              <a:t>na</a:t>
            </a:r>
            <a:r>
              <a:rPr lang="en-US" dirty="0" smtClean="0"/>
              <a:t> </a:t>
            </a:r>
            <a:r>
              <a:rPr lang="en-US" dirty="0" err="1" smtClean="0"/>
              <a:t>prática</a:t>
            </a:r>
            <a:r>
              <a:rPr lang="en-US" dirty="0" smtClean="0"/>
              <a:t>.</a:t>
            </a:r>
          </a:p>
          <a:p>
            <a:r>
              <a:rPr lang="en-US" dirty="0" err="1" smtClean="0"/>
              <a:t>Não</a:t>
            </a:r>
            <a:r>
              <a:rPr lang="en-US" dirty="0" smtClean="0"/>
              <a:t> </a:t>
            </a:r>
            <a:r>
              <a:rPr lang="en-US" dirty="0" err="1" smtClean="0"/>
              <a:t>consegue</a:t>
            </a:r>
            <a:r>
              <a:rPr lang="en-US" dirty="0" smtClean="0"/>
              <a:t> </a:t>
            </a:r>
            <a:r>
              <a:rPr lang="en-US" dirty="0" err="1" smtClean="0"/>
              <a:t>classificar</a:t>
            </a:r>
            <a:r>
              <a:rPr lang="en-US" dirty="0" smtClean="0"/>
              <a:t> </a:t>
            </a:r>
            <a:r>
              <a:rPr lang="en-US" dirty="0" err="1" smtClean="0"/>
              <a:t>caso</a:t>
            </a:r>
            <a:r>
              <a:rPr lang="en-US" dirty="0" smtClean="0"/>
              <a:t> </a:t>
            </a:r>
            <a:r>
              <a:rPr lang="en-US" dirty="0" err="1" smtClean="0"/>
              <a:t>uma</a:t>
            </a:r>
            <a:r>
              <a:rPr lang="en-US" dirty="0" smtClean="0"/>
              <a:t> das </a:t>
            </a:r>
            <a:r>
              <a:rPr lang="en-US" dirty="0" err="1" smtClean="0"/>
              <a:t>probabilidades</a:t>
            </a:r>
            <a:r>
              <a:rPr lang="en-US" dirty="0" smtClean="0"/>
              <a:t> </a:t>
            </a:r>
            <a:r>
              <a:rPr lang="en-US" dirty="0" err="1" smtClean="0"/>
              <a:t>condicionais</a:t>
            </a:r>
            <a:r>
              <a:rPr lang="en-US" dirty="0"/>
              <a:t> </a:t>
            </a:r>
            <a:r>
              <a:rPr lang="en-US" dirty="0" err="1" smtClean="0"/>
              <a:t>seja</a:t>
            </a:r>
            <a:r>
              <a:rPr lang="en-US" dirty="0" smtClean="0"/>
              <a:t> </a:t>
            </a:r>
            <a:r>
              <a:rPr lang="en-US" dirty="0" err="1" smtClean="0"/>
              <a:t>igual</a:t>
            </a:r>
            <a:r>
              <a:rPr lang="en-US" dirty="0" smtClean="0"/>
              <a:t> a zero, mas </a:t>
            </a:r>
            <a:r>
              <a:rPr lang="en-US" dirty="0" err="1" smtClean="0"/>
              <a:t>existem</a:t>
            </a:r>
            <a:r>
              <a:rPr lang="en-US" dirty="0" smtClean="0"/>
              <a:t> </a:t>
            </a:r>
            <a:r>
              <a:rPr lang="en-US" dirty="0" err="1" smtClean="0"/>
              <a:t>formas</a:t>
            </a:r>
            <a:r>
              <a:rPr lang="en-US" dirty="0" smtClean="0"/>
              <a:t> de se </a:t>
            </a:r>
            <a:r>
              <a:rPr lang="en-US" dirty="0" err="1" smtClean="0"/>
              <a:t>driblar</a:t>
            </a:r>
            <a:r>
              <a:rPr lang="en-US" dirty="0" smtClean="0"/>
              <a:t> </a:t>
            </a:r>
            <a:r>
              <a:rPr lang="en-US" dirty="0" err="1" smtClean="0"/>
              <a:t>esse</a:t>
            </a:r>
            <a:r>
              <a:rPr lang="en-US" dirty="0" smtClean="0"/>
              <a:t> </a:t>
            </a:r>
            <a:r>
              <a:rPr lang="en-US" dirty="0" err="1" smtClean="0"/>
              <a:t>problema</a:t>
            </a:r>
            <a:r>
              <a:rPr lang="en-US" dirty="0" smtClean="0"/>
              <a:t> (e.g., </a:t>
            </a:r>
            <a:r>
              <a:rPr lang="en-US" dirty="0" err="1" smtClean="0"/>
              <a:t>técnica</a:t>
            </a:r>
            <a:r>
              <a:rPr lang="en-US" dirty="0" smtClean="0"/>
              <a:t> da </a:t>
            </a:r>
            <a:r>
              <a:rPr lang="en-US" dirty="0" err="1" smtClean="0"/>
              <a:t>suaviza</a:t>
            </a:r>
            <a:r>
              <a:rPr lang="pt-BR" dirty="0"/>
              <a:t>ç</a:t>
            </a:r>
            <a:r>
              <a:rPr lang="en-US" dirty="0" err="1" smtClean="0"/>
              <a:t>ão</a:t>
            </a:r>
            <a:r>
              <a:rPr lang="en-US" dirty="0" smtClean="0"/>
              <a:t> de Laplace).</a:t>
            </a:r>
          </a:p>
          <a:p>
            <a:r>
              <a:rPr lang="en-US" dirty="0" smtClean="0"/>
              <a:t>É </a:t>
            </a:r>
            <a:r>
              <a:rPr lang="en-US" dirty="0" err="1" smtClean="0"/>
              <a:t>necessário</a:t>
            </a:r>
            <a:r>
              <a:rPr lang="en-US" dirty="0" smtClean="0"/>
              <a:t> se </a:t>
            </a:r>
            <a:r>
              <a:rPr lang="en-US" dirty="0" err="1" smtClean="0"/>
              <a:t>conhecer</a:t>
            </a:r>
            <a:r>
              <a:rPr lang="en-US" dirty="0" smtClean="0"/>
              <a:t> </a:t>
            </a:r>
            <a:r>
              <a:rPr lang="en-US" dirty="0" err="1" smtClean="0"/>
              <a:t>ou</a:t>
            </a:r>
            <a:r>
              <a:rPr lang="en-US" dirty="0" smtClean="0"/>
              <a:t> se assumer (</a:t>
            </a:r>
            <a:r>
              <a:rPr lang="en-US" dirty="0" err="1" smtClean="0"/>
              <a:t>veremos</a:t>
            </a:r>
            <a:r>
              <a:rPr lang="en-US" dirty="0" smtClean="0"/>
              <a:t> a </a:t>
            </a:r>
            <a:r>
              <a:rPr lang="en-US" dirty="0" err="1" smtClean="0"/>
              <a:t>seguir</a:t>
            </a:r>
            <a:r>
              <a:rPr lang="en-US" dirty="0" smtClean="0"/>
              <a:t>) as </a:t>
            </a:r>
            <a:r>
              <a:rPr lang="en-US" dirty="0" err="1" smtClean="0"/>
              <a:t>probabilidades</a:t>
            </a:r>
            <a:r>
              <a:rPr lang="en-US" dirty="0"/>
              <a:t> </a:t>
            </a:r>
            <a:r>
              <a:rPr lang="en-US" dirty="0" err="1" smtClean="0"/>
              <a:t>condicionais</a:t>
            </a:r>
            <a:r>
              <a:rPr lang="en-US" dirty="0" smtClean="0"/>
              <a:t> dos </a:t>
            </a:r>
            <a:r>
              <a:rPr lang="en-US" dirty="0" err="1" smtClean="0"/>
              <a:t>atributos</a:t>
            </a:r>
            <a:r>
              <a:rPr lang="en-US" dirty="0" smtClean="0"/>
              <a:t>.</a:t>
            </a:r>
            <a:endParaRPr lang="pt-BR" dirty="0"/>
          </a:p>
        </p:txBody>
      </p:sp>
    </p:spTree>
    <p:extLst>
      <p:ext uri="{BB962C8B-B14F-4D97-AF65-F5344CB8AC3E}">
        <p14:creationId xmlns:p14="http://schemas.microsoft.com/office/powerpoint/2010/main" val="9142852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classificadores </a:t>
            </a:r>
            <a:r>
              <a:rPr lang="pt-BR" dirty="0" err="1"/>
              <a:t>naïve</a:t>
            </a:r>
            <a:r>
              <a:rPr lang="pt-BR" dirty="0"/>
              <a:t> </a:t>
            </a:r>
            <a:r>
              <a:rPr lang="pt-BR" dirty="0" err="1"/>
              <a:t>Bayes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pt-BR" dirty="0" smtClean="0"/>
                  <a:t>Na prática, as probabilidades condicionais dos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en-US" i="1">
                            <a:latin typeface="Cambria Math" panose="02040503050406030204" pitchFamily="18" charset="0"/>
                          </a:rPr>
                          <m:t>𝑘</m:t>
                        </m:r>
                      </m:sub>
                    </m:sSub>
                  </m:oMath>
                </a14:m>
                <a:r>
                  <a:rPr lang="pt-BR" dirty="0" smtClean="0"/>
                  <a:t> de uma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en-US" b="0" i="1" smtClean="0">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oMath>
                </a14:m>
                <a:r>
                  <a:rPr lang="pt-BR" dirty="0" smtClean="0"/>
                  <a:t>, </a:t>
                </a:r>
                <a:r>
                  <a:rPr lang="pt-BR" dirty="0"/>
                  <a:t>são geralmente modeladas usando-se o mesmo tipo de distribuição de probabilidade, como </a:t>
                </a:r>
                <a:r>
                  <a:rPr lang="pt-BR" dirty="0" smtClean="0"/>
                  <a:t>as distribuições Gaussiana, Multinominal e de Bernoulli.</a:t>
                </a:r>
              </a:p>
              <a:p>
                <a:r>
                  <a:rPr lang="pt-BR" dirty="0" smtClean="0"/>
                  <a:t>Portanto, tem-se 3 tipos diferentes de classificadores dependendo da suposição feita para a probabilidade condicional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en-US"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a:t>
                </a:r>
              </a:p>
              <a:p>
                <a:pPr lvl="1">
                  <a:buFont typeface="Courier New" panose="02070309020205020404" pitchFamily="49" charset="0"/>
                  <a:buChar char="o"/>
                </a:pPr>
                <a:r>
                  <a:rPr lang="pt-BR" dirty="0"/>
                  <a:t>Classificador </a:t>
                </a:r>
                <a:r>
                  <a:rPr lang="pt-BR" dirty="0" err="1"/>
                  <a:t>naïve</a:t>
                </a:r>
                <a:r>
                  <a:rPr lang="pt-BR" dirty="0"/>
                  <a:t> </a:t>
                </a:r>
                <a:r>
                  <a:rPr lang="pt-BR" dirty="0" err="1"/>
                  <a:t>Bayes</a:t>
                </a:r>
                <a:r>
                  <a:rPr lang="pt-BR" dirty="0"/>
                  <a:t> </a:t>
                </a:r>
                <a:r>
                  <a:rPr lang="pt-BR" dirty="0" smtClean="0"/>
                  <a:t>Gaussiano</a:t>
                </a:r>
              </a:p>
              <a:p>
                <a:pPr lvl="1">
                  <a:buFont typeface="Courier New" panose="02070309020205020404" pitchFamily="49" charset="0"/>
                  <a:buChar char="o"/>
                </a:pPr>
                <a:r>
                  <a:rPr lang="pt-BR" dirty="0"/>
                  <a:t>Classificador </a:t>
                </a:r>
                <a:r>
                  <a:rPr lang="pt-BR" dirty="0" err="1"/>
                  <a:t>naïve</a:t>
                </a:r>
                <a:r>
                  <a:rPr lang="pt-BR" dirty="0"/>
                  <a:t> </a:t>
                </a:r>
                <a:r>
                  <a:rPr lang="pt-BR" dirty="0" err="1"/>
                  <a:t>Bayes</a:t>
                </a:r>
                <a:r>
                  <a:rPr lang="pt-BR" dirty="0"/>
                  <a:t> </a:t>
                </a:r>
                <a:r>
                  <a:rPr lang="pt-BR" dirty="0" err="1" smtClean="0"/>
                  <a:t>Multinomial</a:t>
                </a:r>
                <a:endParaRPr lang="pt-BR" dirty="0" smtClean="0"/>
              </a:p>
              <a:p>
                <a:pPr lvl="1">
                  <a:buFont typeface="Courier New" panose="02070309020205020404" pitchFamily="49" charset="0"/>
                  <a:buChar char="o"/>
                </a:pPr>
                <a:r>
                  <a:rPr lang="pt-BR" dirty="0"/>
                  <a:t>Classificador </a:t>
                </a:r>
                <a:r>
                  <a:rPr lang="pt-BR" dirty="0" err="1"/>
                  <a:t>naïve</a:t>
                </a:r>
                <a:r>
                  <a:rPr lang="pt-BR" dirty="0"/>
                  <a:t> </a:t>
                </a:r>
                <a:r>
                  <a:rPr lang="pt-BR" dirty="0" err="1"/>
                  <a:t>Bayes</a:t>
                </a:r>
                <a:r>
                  <a:rPr lang="pt-BR" dirty="0"/>
                  <a:t> </a:t>
                </a:r>
                <a:r>
                  <a:rPr lang="pt-BR" dirty="0" smtClean="0"/>
                  <a:t>Bernoulli</a:t>
                </a:r>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r="-754"/>
                </a:stretch>
              </a:blipFill>
            </p:spPr>
            <p:txBody>
              <a:bodyPr/>
              <a:lstStyle/>
              <a:p>
                <a:r>
                  <a:rPr lang="pt-BR">
                    <a:noFill/>
                  </a:rPr>
                  <a:t> </a:t>
                </a:r>
              </a:p>
            </p:txBody>
          </p:sp>
        </mc:Fallback>
      </mc:AlternateContent>
    </p:spTree>
    <p:extLst>
      <p:ext uri="{BB962C8B-B14F-4D97-AF65-F5344CB8AC3E}">
        <p14:creationId xmlns:p14="http://schemas.microsoft.com/office/powerpoint/2010/main" val="3994496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74057"/>
            <a:ext cx="10515600" cy="713048"/>
          </a:xfrm>
        </p:spPr>
        <p:txBody>
          <a:bodyPr/>
          <a:lstStyle/>
          <a:p>
            <a:r>
              <a:rPr lang="pt-BR" dirty="0"/>
              <a:t>Classificador naïve </a:t>
            </a:r>
            <a:r>
              <a:rPr lang="pt-BR" dirty="0" smtClean="0"/>
              <a:t>Bayes Gaussiano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214651"/>
                <a:ext cx="10921409" cy="5643349"/>
              </a:xfrm>
            </p:spPr>
            <p:txBody>
              <a:bodyPr>
                <a:normAutofit fontScale="85000" lnSpcReduction="20000"/>
              </a:bodyPr>
              <a:lstStyle/>
              <a:p>
                <a:r>
                  <a:rPr lang="pt-BR" dirty="0"/>
                  <a:t>Até agora, vimos os cálculos quando os </a:t>
                </a:r>
                <a:r>
                  <a:rPr lang="pt-BR" b="1" i="1" dirty="0"/>
                  <a:t>atributos</a:t>
                </a:r>
                <a:r>
                  <a:rPr lang="pt-BR" dirty="0"/>
                  <a:t> </a:t>
                </a:r>
                <a:r>
                  <a:rPr lang="pt-BR" dirty="0" smtClean="0"/>
                  <a:t>são </a:t>
                </a:r>
                <a:r>
                  <a:rPr lang="pt-BR" b="1" i="1" dirty="0"/>
                  <a:t>categóricos</a:t>
                </a:r>
                <a:r>
                  <a:rPr lang="pt-BR" dirty="0"/>
                  <a:t>. Mas como calcular as probabilidades quando </a:t>
                </a:r>
                <a:r>
                  <a:rPr lang="pt-BR" dirty="0" smtClean="0"/>
                  <a:t>os atributos são variáveis contínuas?</a:t>
                </a:r>
              </a:p>
              <a:p>
                <a:r>
                  <a:rPr lang="pt-BR" dirty="0" smtClean="0"/>
                  <a:t>Quando lidamos com </a:t>
                </a:r>
                <a:r>
                  <a:rPr lang="pt-BR" b="1" i="1" dirty="0" smtClean="0"/>
                  <a:t>atributos</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oMath>
                </a14:m>
                <a:r>
                  <a:rPr lang="pt-BR" dirty="0" smtClean="0"/>
                  <a:t>, que apresentam </a:t>
                </a:r>
                <a:r>
                  <a:rPr lang="pt-BR" b="1" i="1" dirty="0" smtClean="0"/>
                  <a:t>valores</a:t>
                </a:r>
                <a:r>
                  <a:rPr lang="pt-BR" dirty="0" smtClean="0"/>
                  <a:t> </a:t>
                </a:r>
                <a:r>
                  <a:rPr lang="pt-BR" b="1" i="1" dirty="0" smtClean="0"/>
                  <a:t>contínuos</a:t>
                </a:r>
                <a:r>
                  <a:rPr lang="pt-BR" dirty="0" smtClean="0"/>
                  <a:t>, uma </a:t>
                </a:r>
                <a:r>
                  <a:rPr lang="pt-BR" dirty="0"/>
                  <a:t>suposição típica é que os </a:t>
                </a:r>
                <a:r>
                  <a:rPr lang="pt-BR" dirty="0" smtClean="0"/>
                  <a:t>valores dos atributos sejam </a:t>
                </a:r>
                <a:r>
                  <a:rPr lang="pt-BR" dirty="0"/>
                  <a:t>distribuídos de acordo com uma </a:t>
                </a:r>
                <a:r>
                  <a:rPr lang="pt-BR" b="1" i="1" dirty="0"/>
                  <a:t>distribuição normal </a:t>
                </a:r>
                <a:r>
                  <a:rPr lang="pt-BR" dirty="0"/>
                  <a:t>(ou </a:t>
                </a:r>
                <a:r>
                  <a:rPr lang="pt-BR" b="1" dirty="0"/>
                  <a:t>G</a:t>
                </a:r>
                <a:r>
                  <a:rPr lang="pt-BR" b="1" dirty="0" smtClean="0"/>
                  <a:t>aussiana</a:t>
                </a:r>
                <a:r>
                  <a:rPr lang="pt-BR" dirty="0" smtClean="0"/>
                  <a:t>).</a:t>
                </a:r>
              </a:p>
              <a:p>
                <a:r>
                  <a:rPr lang="pt-BR" dirty="0" smtClean="0"/>
                  <a:t>Para se encontrar os parâmetros do classificador faz-se o seguinte:</a:t>
                </a:r>
              </a:p>
              <a:p>
                <a:pPr lvl="1"/>
                <a:r>
                  <a:rPr lang="pt-BR" dirty="0" smtClean="0"/>
                  <a:t>Primeiro</a:t>
                </a:r>
                <a:r>
                  <a:rPr lang="pt-BR" dirty="0"/>
                  <a:t>, </a:t>
                </a:r>
                <a:r>
                  <a:rPr lang="pt-BR" dirty="0" smtClean="0"/>
                  <a:t>segmenta-se os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smtClean="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oMath>
                </a14:m>
                <a:r>
                  <a:rPr lang="pt-BR" dirty="0" smtClean="0"/>
                  <a:t>, de acordo com a classe a que pertencem;</a:t>
                </a:r>
              </a:p>
              <a:p>
                <a:pPr lvl="1"/>
                <a:r>
                  <a:rPr lang="pt-BR" dirty="0" smtClean="0"/>
                  <a:t>Em seguida, calcula-se a média,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𝜇</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sub>
                    </m:sSub>
                  </m:oMath>
                </a14:m>
                <a:r>
                  <a:rPr lang="pt-BR" dirty="0" smtClean="0"/>
                  <a:t>, </a:t>
                </a:r>
                <a:r>
                  <a:rPr lang="pt-BR" dirty="0"/>
                  <a:t>e a </a:t>
                </a:r>
                <a:r>
                  <a:rPr lang="pt-BR" dirty="0" smtClean="0"/>
                  <a:t>variância,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sub>
                      <m:sup>
                        <m:r>
                          <a:rPr lang="pt-BR" i="1">
                            <a:latin typeface="Cambria Math" panose="02040503050406030204" pitchFamily="18" charset="0"/>
                          </a:rPr>
                          <m:t>2</m:t>
                        </m:r>
                      </m:sup>
                    </m:sSubSup>
                  </m:oMath>
                </a14:m>
                <a:r>
                  <a:rPr lang="pt-BR" dirty="0" smtClean="0"/>
                  <a:t>, de cada atributo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oMath>
                </a14:m>
                <a:r>
                  <a:rPr lang="pt-BR" dirty="0" smtClean="0"/>
                  <a:t> em relação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 que pertence.</a:t>
                </a:r>
              </a:p>
              <a:p>
                <a:r>
                  <a:rPr lang="pt-BR" dirty="0" smtClean="0"/>
                  <a:t>Assim, a probabilidade condicional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pode ser calculada inserindo-se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dirty="0" smtClean="0"/>
                  <a:t> na equação da distribuição Normal parametrizada com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𝜇</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Sub>
                  </m:oMath>
                </a14:m>
                <a:r>
                  <a:rPr lang="pt-BR" dirty="0" smtClean="0"/>
                  <a:t> e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up>
                        <m:r>
                          <a:rPr lang="pt-BR" i="1">
                            <a:latin typeface="Cambria Math" panose="02040503050406030204" pitchFamily="18" charset="0"/>
                          </a:rPr>
                          <m:t>2</m:t>
                        </m:r>
                      </m:sup>
                    </m:sSubSup>
                  </m:oMath>
                </a14:m>
                <a:r>
                  <a:rPr lang="pt-BR" dirty="0" smtClean="0"/>
                  <a:t>.</a:t>
                </a:r>
              </a:p>
              <a:p>
                <a:pPr marL="0" indent="0" algn="ctr">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Sub>
                        <m:rad>
                          <m:radPr>
                            <m:degHide m:val="on"/>
                            <m:ctrlPr>
                              <a:rPr lang="pt-BR" i="1">
                                <a:latin typeface="Cambria Math" panose="02040503050406030204" pitchFamily="18" charset="0"/>
                              </a:rPr>
                            </m:ctrlPr>
                          </m:radPr>
                          <m:deg/>
                          <m:e>
                            <m:r>
                              <a:rPr lang="pt-BR" i="1">
                                <a:latin typeface="Cambria Math" panose="02040503050406030204" pitchFamily="18" charset="0"/>
                              </a:rPr>
                              <m:t>2</m:t>
                            </m:r>
                            <m:r>
                              <a:rPr lang="pt-BR" i="1">
                                <a:latin typeface="Cambria Math" panose="02040503050406030204" pitchFamily="18" charset="0"/>
                                <a:ea typeface="Cambria Math" panose="02040503050406030204" pitchFamily="18" charset="0"/>
                              </a:rPr>
                              <m:t>𝜋</m:t>
                            </m:r>
                          </m:e>
                        </m:rad>
                      </m:den>
                    </m:f>
                    <m:sSup>
                      <m:sSupPr>
                        <m:ctrlPr>
                          <a:rPr lang="pt-BR" i="1">
                            <a:latin typeface="Cambria Math" panose="02040503050406030204" pitchFamily="18" charset="0"/>
                          </a:rPr>
                        </m:ctrlPr>
                      </m:sSupPr>
                      <m:e>
                        <m:r>
                          <a:rPr lang="pt-BR" i="1">
                            <a:latin typeface="Cambria Math" panose="02040503050406030204" pitchFamily="18" charset="0"/>
                          </a:rPr>
                          <m:t>𝑒</m:t>
                        </m:r>
                      </m:e>
                      <m:sup>
                        <m:f>
                          <m:fPr>
                            <m:type m:val="skw"/>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𝜇</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Sub>
                                <m:r>
                                  <a:rPr lang="pt-BR" i="1">
                                    <a:latin typeface="Cambria Math" panose="02040503050406030204" pitchFamily="18" charset="0"/>
                                  </a:rPr>
                                  <m:t>)</m:t>
                                </m:r>
                              </m:e>
                              <m:sup>
                                <m:r>
                                  <a:rPr lang="pt-BR" i="1">
                                    <a:latin typeface="Cambria Math" panose="02040503050406030204" pitchFamily="18" charset="0"/>
                                  </a:rPr>
                                  <m:t>2</m:t>
                                </m:r>
                              </m:sup>
                            </m:sSup>
                          </m:num>
                          <m:den>
                            <m:r>
                              <a:rPr lang="pt-BR" b="0" i="1" smtClean="0">
                                <a:latin typeface="Cambria Math" panose="02040503050406030204" pitchFamily="18" charset="0"/>
                              </a:rPr>
                              <m:t>2</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up>
                                <m:r>
                                  <a:rPr lang="pt-BR" i="1">
                                    <a:latin typeface="Cambria Math" panose="02040503050406030204" pitchFamily="18" charset="0"/>
                                  </a:rPr>
                                  <m:t>2</m:t>
                                </m:r>
                              </m:sup>
                            </m:sSubSup>
                          </m:den>
                        </m:f>
                      </m:sup>
                    </m:sSup>
                  </m:oMath>
                </a14:m>
                <a:r>
                  <a:rPr lang="pt-BR" dirty="0" smtClean="0"/>
                  <a:t>.</a:t>
                </a:r>
              </a:p>
              <a:p>
                <a:r>
                  <a:rPr lang="pt-BR" b="1" dirty="0" smtClean="0"/>
                  <a:t>OBS</a:t>
                </a:r>
                <a:r>
                  <a:rPr lang="pt-BR" dirty="0" smtClean="0"/>
                  <a:t>.: Essa </a:t>
                </a:r>
                <a:r>
                  <a:rPr lang="pt-BR" dirty="0"/>
                  <a:t>é outra suposição forte, pois muitos atributos não seguem uma distribuição normal. Embora isso seja verdade, supondo uma distribuição normal torna </a:t>
                </a:r>
                <a:r>
                  <a:rPr lang="pt-BR" dirty="0" smtClean="0"/>
                  <a:t>os cálculos </a:t>
                </a:r>
                <a:r>
                  <a:rPr lang="pt-BR" dirty="0"/>
                  <a:t>muito mais </a:t>
                </a:r>
                <a:r>
                  <a:rPr lang="pt-BR" dirty="0" smtClean="0"/>
                  <a:t>fáceis</a:t>
                </a:r>
                <a:r>
                  <a:rPr lang="pt-BR" dirty="0"/>
                  <a:t>.</a:t>
                </a:r>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214651"/>
                <a:ext cx="10921409" cy="5643349"/>
              </a:xfrm>
              <a:blipFill rotWithShape="0">
                <a:blip r:embed="rId3"/>
                <a:stretch>
                  <a:fillRect l="-725" t="-2484" r="-1339"/>
                </a:stretch>
              </a:blipFill>
            </p:spPr>
            <p:txBody>
              <a:bodyPr/>
              <a:lstStyle/>
              <a:p>
                <a:r>
                  <a:rPr lang="pt-BR">
                    <a:noFill/>
                  </a:rPr>
                  <a:t> </a:t>
                </a:r>
              </a:p>
            </p:txBody>
          </p:sp>
        </mc:Fallback>
      </mc:AlternateContent>
    </p:spTree>
    <p:extLst>
      <p:ext uri="{BB962C8B-B14F-4D97-AF65-F5344CB8AC3E}">
        <p14:creationId xmlns:p14="http://schemas.microsoft.com/office/powerpoint/2010/main" val="17377184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6170" cy="1325563"/>
          </a:xfrm>
        </p:spPr>
        <p:txBody>
          <a:bodyPr/>
          <a:lstStyle/>
          <a:p>
            <a:r>
              <a:rPr lang="pt-BR" dirty="0"/>
              <a:t>Exemplo: Probabilidade da prática de esportes</a:t>
            </a:r>
          </a:p>
        </p:txBody>
      </p:sp>
      <mc:AlternateContent xmlns:mc="http://schemas.openxmlformats.org/markup-compatibility/2006" xmlns:a14="http://schemas.microsoft.com/office/drawing/2010/main">
        <mc:Choice Requires="a14">
          <p:sp>
            <p:nvSpPr>
              <p:cNvPr id="5" name="Rectangle 4"/>
              <p:cNvSpPr/>
              <p:nvPr/>
            </p:nvSpPr>
            <p:spPr>
              <a:xfrm>
                <a:off x="838199" y="1478038"/>
                <a:ext cx="11103591" cy="1015663"/>
              </a:xfrm>
              <a:prstGeom prst="rect">
                <a:avLst/>
              </a:prstGeom>
            </p:spPr>
            <p:txBody>
              <a:bodyPr wrap="square">
                <a:spAutoFit/>
              </a:bodyPr>
              <a:lstStyle/>
              <a:p>
                <a:r>
                  <a:rPr lang="pt-BR" sz="2000" dirty="0" smtClean="0"/>
                  <a:t>Nesse exemplo vamos usar o classficador Naive </a:t>
                </a:r>
                <a:r>
                  <a:rPr lang="pt-BR" sz="2000" dirty="0"/>
                  <a:t>Bayes </a:t>
                </a:r>
                <a:r>
                  <a:rPr lang="pt-BR" sz="2000" dirty="0" smtClean="0"/>
                  <a:t>Gaussiano para calcular a probabilidade dos </a:t>
                </a:r>
                <a:r>
                  <a:rPr lang="pt-BR" sz="2000" dirty="0"/>
                  <a:t>jogadores </a:t>
                </a:r>
                <a:r>
                  <a:rPr lang="pt-BR" sz="2000" dirty="0" smtClean="0"/>
                  <a:t>jogarem </a:t>
                </a:r>
                <a:r>
                  <a:rPr lang="pt-BR" sz="2000" dirty="0"/>
                  <a:t>ou não, com base nas condições </a:t>
                </a:r>
                <a:r>
                  <a:rPr lang="pt-BR" sz="2000" dirty="0" smtClean="0"/>
                  <a:t>climáticas. Baseado nos dados abaixo, qual a probabilidade dos jogadores jogarem se temperatura = 25</a:t>
                </a:r>
                <a14:m>
                  <m:oMath xmlns:m="http://schemas.openxmlformats.org/officeDocument/2006/math">
                    <m:r>
                      <a:rPr lang="pt-BR" sz="2000" b="0" i="0" smtClean="0">
                        <a:latin typeface="Cambria Math" panose="02040503050406030204" pitchFamily="18" charset="0"/>
                        <a:ea typeface="Cambria Math" panose="02040503050406030204" pitchFamily="18" charset="0"/>
                      </a:rPr>
                      <m:t> </m:t>
                    </m:r>
                    <m:r>
                      <a:rPr lang="pt-BR" sz="2000" b="1" i="1">
                        <a:latin typeface="Cambria Math" panose="02040503050406030204" pitchFamily="18" charset="0"/>
                        <a:ea typeface="Cambria Math" panose="02040503050406030204" pitchFamily="18" charset="0"/>
                      </a:rPr>
                      <m:t>°</m:t>
                    </m:r>
                  </m:oMath>
                </a14:m>
                <a:r>
                  <a:rPr lang="pt-BR" sz="2000" dirty="0" smtClean="0"/>
                  <a:t>C e humidade = 62%?</a:t>
                </a:r>
                <a:endParaRPr lang="pt-BR" sz="2000" dirty="0"/>
              </a:p>
            </p:txBody>
          </p:sp>
        </mc:Choice>
        <mc:Fallback xmlns="">
          <p:sp>
            <p:nvSpPr>
              <p:cNvPr id="5" name="Rectangle 4"/>
              <p:cNvSpPr>
                <a:spLocks noRot="1" noChangeAspect="1" noMove="1" noResize="1" noEditPoints="1" noAdjustHandles="1" noChangeArrowheads="1" noChangeShapeType="1" noTextEdit="1"/>
              </p:cNvSpPr>
              <p:nvPr/>
            </p:nvSpPr>
            <p:spPr>
              <a:xfrm>
                <a:off x="838199" y="1478038"/>
                <a:ext cx="11103591" cy="1015663"/>
              </a:xfrm>
              <a:prstGeom prst="rect">
                <a:avLst/>
              </a:prstGeom>
              <a:blipFill>
                <a:blip r:embed="rId3"/>
                <a:stretch>
                  <a:fillRect l="-549" t="-2994" b="-95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4273875988"/>
                  </p:ext>
                </p:extLst>
              </p:nvPr>
            </p:nvGraphicFramePr>
            <p:xfrm>
              <a:off x="4073447" y="2493701"/>
              <a:ext cx="4306277" cy="4179327"/>
            </p:xfrm>
            <a:graphic>
              <a:graphicData uri="http://schemas.openxmlformats.org/drawingml/2006/table">
                <a:tbl>
                  <a:tblPr/>
                  <a:tblGrid>
                    <a:gridCol w="1536967">
                      <a:extLst>
                        <a:ext uri="{9D8B030D-6E8A-4147-A177-3AD203B41FA5}">
                          <a16:colId xmlns:a16="http://schemas.microsoft.com/office/drawing/2014/main" xmlns="" val="20000"/>
                        </a:ext>
                      </a:extLst>
                    </a:gridCol>
                    <a:gridCol w="1384655">
                      <a:extLst>
                        <a:ext uri="{9D8B030D-6E8A-4147-A177-3AD203B41FA5}">
                          <a16:colId xmlns:a16="http://schemas.microsoft.com/office/drawing/2014/main" xmlns="" val="20001"/>
                        </a:ext>
                      </a:extLst>
                    </a:gridCol>
                    <a:gridCol w="1384655">
                      <a:extLst>
                        <a:ext uri="{9D8B030D-6E8A-4147-A177-3AD203B41FA5}">
                          <a16:colId xmlns:a16="http://schemas.microsoft.com/office/drawing/2014/main" xmlns="" val="20002"/>
                        </a:ext>
                      </a:extLst>
                    </a:gridCol>
                  </a:tblGrid>
                  <a:tr h="297687">
                    <a:tc>
                      <a:txBody>
                        <a:bodyPr/>
                        <a:lstStyle/>
                        <a:p>
                          <a:pPr algn="ctr" rtl="0" fontAlgn="b"/>
                          <a:r>
                            <a:rPr lang="pt-BR" sz="1600" b="1" dirty="0">
                              <a:effectLst/>
                            </a:rPr>
                            <a:t>Temperatura </a:t>
                          </a:r>
                          <a:r>
                            <a:rPr lang="pt-BR" sz="1600" b="1" dirty="0" smtClean="0">
                              <a:effectLst/>
                            </a:rPr>
                            <a:t>[</a:t>
                          </a:r>
                          <a14:m>
                            <m:oMath xmlns:m="http://schemas.openxmlformats.org/officeDocument/2006/math">
                              <m:r>
                                <a:rPr lang="pt-BR" sz="1600" b="1" i="1" smtClean="0">
                                  <a:effectLst/>
                                  <a:latin typeface="Cambria Math" panose="02040503050406030204" pitchFamily="18" charset="0"/>
                                  <a:ea typeface="Cambria Math" panose="02040503050406030204" pitchFamily="18" charset="0"/>
                                </a:rPr>
                                <m:t>°</m:t>
                              </m:r>
                            </m:oMath>
                          </a14:m>
                          <a:r>
                            <a:rPr lang="pt-BR" sz="1600" b="1" dirty="0" smtClean="0">
                              <a:effectLst/>
                            </a:rPr>
                            <a:t>C</a:t>
                          </a:r>
                          <a:r>
                            <a:rPr lang="pt-BR" sz="1600" b="1" dirty="0">
                              <a:effectLst/>
                            </a:rPr>
                            <a:t>]</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Humidade [%]</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Jogar?</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0"/>
                      </a:ext>
                    </a:extLst>
                  </a:tr>
                  <a:tr h="255291">
                    <a:tc>
                      <a:txBody>
                        <a:bodyPr/>
                        <a:lstStyle/>
                        <a:p>
                          <a:pPr algn="ctr" rtl="0" fontAlgn="b"/>
                          <a:r>
                            <a:rPr lang="pt-BR" sz="1600">
                              <a:effectLst/>
                            </a:rPr>
                            <a:t>29.44</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85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1"/>
                      </a:ext>
                    </a:extLst>
                  </a:tr>
                  <a:tr h="255291">
                    <a:tc>
                      <a:txBody>
                        <a:bodyPr/>
                        <a:lstStyle/>
                        <a:p>
                          <a:pPr algn="ctr" rtl="0" fontAlgn="b"/>
                          <a:r>
                            <a:rPr lang="pt-BR" sz="1600">
                              <a:effectLst/>
                            </a:rPr>
                            <a:t>26.67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2"/>
                      </a:ext>
                    </a:extLst>
                  </a:tr>
                  <a:tr h="255291">
                    <a:tc>
                      <a:txBody>
                        <a:bodyPr/>
                        <a:lstStyle/>
                        <a:p>
                          <a:pPr algn="ctr" rtl="0" fontAlgn="b"/>
                          <a:r>
                            <a:rPr lang="pt-BR" sz="1600">
                              <a:effectLst/>
                            </a:rPr>
                            <a:t>28.33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3"/>
                      </a:ext>
                    </a:extLst>
                  </a:tr>
                  <a:tr h="255291">
                    <a:tc>
                      <a:txBody>
                        <a:bodyPr/>
                        <a:lstStyle/>
                        <a:p>
                          <a:pPr algn="ctr" rtl="0" fontAlgn="b"/>
                          <a:r>
                            <a:rPr lang="pt-BR" sz="1600">
                              <a:effectLst/>
                            </a:rPr>
                            <a:t>21.11</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4"/>
                      </a:ext>
                    </a:extLst>
                  </a:tr>
                  <a:tr h="255291">
                    <a:tc>
                      <a:txBody>
                        <a:bodyPr/>
                        <a:lstStyle/>
                        <a:p>
                          <a:pPr algn="ctr" rtl="0" fontAlgn="b"/>
                          <a:r>
                            <a:rPr lang="pt-BR" sz="1600" dirty="0">
                              <a:effectLst/>
                            </a:rPr>
                            <a:t>20.00</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5"/>
                      </a:ext>
                    </a:extLst>
                  </a:tr>
                  <a:tr h="255291">
                    <a:tc>
                      <a:txBody>
                        <a:bodyPr/>
                        <a:lstStyle/>
                        <a:p>
                          <a:pPr algn="ctr" rtl="0" fontAlgn="b"/>
                          <a:r>
                            <a:rPr lang="pt-BR" sz="1600">
                              <a:effectLst/>
                            </a:rPr>
                            <a:t>18.33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6"/>
                      </a:ext>
                    </a:extLst>
                  </a:tr>
                  <a:tr h="255291">
                    <a:tc>
                      <a:txBody>
                        <a:bodyPr/>
                        <a:lstStyle/>
                        <a:p>
                          <a:pPr algn="ctr" rtl="0" fontAlgn="b"/>
                          <a:r>
                            <a:rPr lang="pt-BR" sz="1600">
                              <a:effectLst/>
                            </a:rPr>
                            <a:t>17.78</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65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7"/>
                      </a:ext>
                    </a:extLst>
                  </a:tr>
                  <a:tr h="255291">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8"/>
                      </a:ext>
                    </a:extLst>
                  </a:tr>
                  <a:tr h="255291">
                    <a:tc>
                      <a:txBody>
                        <a:bodyPr/>
                        <a:lstStyle/>
                        <a:p>
                          <a:pPr algn="ctr" rtl="0" fontAlgn="b"/>
                          <a:r>
                            <a:rPr lang="pt-BR" sz="1600">
                              <a:effectLst/>
                            </a:rPr>
                            <a:t>20.56</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9"/>
                      </a:ext>
                    </a:extLst>
                  </a:tr>
                  <a:tr h="255291">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10"/>
                      </a:ext>
                    </a:extLst>
                  </a:tr>
                  <a:tr h="255291">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11"/>
                      </a:ext>
                    </a:extLst>
                  </a:tr>
                  <a:tr h="255291">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12"/>
                      </a:ext>
                    </a:extLst>
                  </a:tr>
                  <a:tr h="255291">
                    <a:tc>
                      <a:txBody>
                        <a:bodyPr/>
                        <a:lstStyle/>
                        <a:p>
                          <a:pPr algn="ctr" rtl="0" fontAlgn="b"/>
                          <a:r>
                            <a:rPr lang="pt-BR" sz="1600">
                              <a:effectLst/>
                            </a:rPr>
                            <a:t>27.22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13"/>
                      </a:ext>
                    </a:extLst>
                  </a:tr>
                  <a:tr h="255291">
                    <a:tc>
                      <a:txBody>
                        <a:bodyPr/>
                        <a:lstStyle/>
                        <a:p>
                          <a:pPr algn="ctr" rtl="0" fontAlgn="b"/>
                          <a:r>
                            <a:rPr lang="pt-BR" sz="1600">
                              <a:effectLst/>
                            </a:rPr>
                            <a:t>21.67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a:effectLst/>
                            </a:rPr>
                            <a:t>91</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4273875988"/>
                  </p:ext>
                </p:extLst>
              </p:nvPr>
            </p:nvGraphicFramePr>
            <p:xfrm>
              <a:off x="4073447" y="2493701"/>
              <a:ext cx="4306277" cy="4179327"/>
            </p:xfrm>
            <a:graphic>
              <a:graphicData uri="http://schemas.openxmlformats.org/drawingml/2006/table">
                <a:tbl>
                  <a:tblPr/>
                  <a:tblGrid>
                    <a:gridCol w="1536967"/>
                    <a:gridCol w="1384655"/>
                    <a:gridCol w="1384655"/>
                  </a:tblGrid>
                  <a:tr h="297687">
                    <a:tc>
                      <a:txBody>
                        <a:bodyPr/>
                        <a:lstStyle/>
                        <a:p>
                          <a:endParaRPr lang="pt-B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4"/>
                          <a:stretch>
                            <a:fillRect l="-397" t="-6122" r="-181349" b="-1336735"/>
                          </a:stretch>
                        </a:blipFill>
                      </a:tcPr>
                    </a:tc>
                    <a:tc>
                      <a:txBody>
                        <a:bodyPr/>
                        <a:lstStyle/>
                        <a:p>
                          <a:pPr algn="ctr" rtl="0" fontAlgn="b"/>
                          <a:r>
                            <a:rPr lang="pt-BR" sz="1600" b="1" dirty="0">
                              <a:effectLst/>
                            </a:rPr>
                            <a:t>Humidade [%]</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Jogar?</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29.44</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85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26.67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21.11</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dirty="0">
                              <a:effectLst/>
                            </a:rPr>
                            <a:t>20.00</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18.33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17.78</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65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20.56</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27.22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21.67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a:effectLst/>
                            </a:rPr>
                            <a:t>91</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42411888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784489" cy="1325563"/>
          </a:xfrm>
        </p:spPr>
        <p:txBody>
          <a:bodyPr/>
          <a:lstStyle/>
          <a:p>
            <a:r>
              <a:rPr lang="pt-BR" dirty="0" smtClean="0"/>
              <a:t>Exemplo: Probabilidade da prática de esportes</a:t>
            </a:r>
            <a:endParaRPr lang="pt-BR" dirty="0"/>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1469410" y="2257822"/>
              <a:ext cx="3023548" cy="1562100"/>
            </p:xfrm>
            <a:graphic>
              <a:graphicData uri="http://schemas.openxmlformats.org/drawingml/2006/table">
                <a:tbl>
                  <a:tblPr/>
                  <a:tblGrid>
                    <a:gridCol w="2251229">
                      <a:extLst>
                        <a:ext uri="{9D8B030D-6E8A-4147-A177-3AD203B41FA5}">
                          <a16:colId xmlns:a16="http://schemas.microsoft.com/office/drawing/2014/main" xmlns="" val="20000"/>
                        </a:ext>
                      </a:extLst>
                    </a:gridCol>
                    <a:gridCol w="772319">
                      <a:extLst>
                        <a:ext uri="{9D8B030D-6E8A-4147-A177-3AD203B41FA5}">
                          <a16:colId xmlns:a16="http://schemas.microsoft.com/office/drawing/2014/main" xmlns="" val="20001"/>
                        </a:ext>
                      </a:extLst>
                    </a:gridCol>
                  </a:tblGrid>
                  <a:tr h="200025">
                    <a:tc gridSpan="2">
                      <a:txBody>
                        <a:bodyPr/>
                        <a:lstStyle/>
                        <a:p>
                          <a:pPr algn="ctr" rtl="0" fontAlgn="b"/>
                          <a:r>
                            <a:rPr lang="pt-BR" b="1" dirty="0">
                              <a:effectLst/>
                            </a:rPr>
                            <a:t>Temperatura </a:t>
                          </a:r>
                          <a:r>
                            <a:rPr lang="pt-BR" b="1" dirty="0" smtClean="0">
                              <a:effectLst/>
                            </a:rPr>
                            <a:t>[</a:t>
                          </a:r>
                          <a14:m>
                            <m:oMath xmlns:m="http://schemas.openxmlformats.org/officeDocument/2006/math">
                              <m:r>
                                <a:rPr lang="pt-BR" sz="1800" b="1" i="1" smtClean="0">
                                  <a:effectLst/>
                                  <a:latin typeface="Cambria Math" panose="02040503050406030204" pitchFamily="18" charset="0"/>
                                  <a:ea typeface="Cambria Math" panose="02040503050406030204" pitchFamily="18" charset="0"/>
                                </a:rPr>
                                <m:t>°</m:t>
                              </m:r>
                            </m:oMath>
                          </a14:m>
                          <a:r>
                            <a:rPr lang="pt-BR" b="1" dirty="0" smtClean="0">
                              <a:effectLst/>
                            </a:rPr>
                            <a:t>C</a:t>
                          </a:r>
                          <a:r>
                            <a:rPr lang="pt-BR" b="1" dirty="0">
                              <a:effectLst/>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extLst>
                      <a:ext uri="{0D108BD9-81ED-4DB2-BD59-A6C34878D82A}">
                        <a16:rowId xmlns:a16="http://schemas.microsoft.com/office/drawing/2014/main" xmlns="" val="10000"/>
                      </a:ext>
                    </a:extLst>
                  </a:tr>
                  <a:tr h="200025">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a:solidFill>
                                <a:schemeClr val="tx1"/>
                              </a:solidFill>
                              <a:effectLst/>
                              <a:latin typeface="+mn-lt"/>
                              <a:ea typeface="+mn-ea"/>
                              <a:cs typeface="+mn-cs"/>
                            </a:rPr>
                            <a:t>22.78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1"/>
                      </a:ext>
                    </a:extLst>
                  </a:tr>
                  <a:tr h="200025">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3.42</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2"/>
                      </a:ext>
                    </a:extLst>
                  </a:tr>
                  <a:tr h="200025">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a:solidFill>
                                <a:schemeClr val="tx1"/>
                              </a:solidFill>
                              <a:effectLst/>
                              <a:latin typeface="+mn-lt"/>
                              <a:ea typeface="+mn-ea"/>
                              <a:cs typeface="+mn-cs"/>
                            </a:rPr>
                            <a:t>23.67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3"/>
                      </a:ext>
                    </a:extLst>
                  </a:tr>
                  <a:tr h="200025">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4.39</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mc:Choice>
        <mc:Fallback xmlns="">
          <p:graphicFrame>
            <p:nvGraphicFramePr>
              <p:cNvPr id="8" name="Table 7"/>
              <p:cNvGraphicFramePr>
                <a:graphicFrameLocks noGrp="1"/>
              </p:cNvGraphicFramePr>
              <p:nvPr>
                <p:extLst/>
              </p:nvPr>
            </p:nvGraphicFramePr>
            <p:xfrm>
              <a:off x="1469410" y="2257822"/>
              <a:ext cx="3023548" cy="1562100"/>
            </p:xfrm>
            <a:graphic>
              <a:graphicData uri="http://schemas.openxmlformats.org/drawingml/2006/table">
                <a:tbl>
                  <a:tblPr/>
                  <a:tblGrid>
                    <a:gridCol w="2251229">
                      <a:extLst>
                        <a:ext uri="{9D8B030D-6E8A-4147-A177-3AD203B41FA5}">
                          <a16:colId xmlns:a16="http://schemas.microsoft.com/office/drawing/2014/main" xmlns="" xmlns:a14="http://schemas.microsoft.com/office/drawing/2010/main" val="20000"/>
                        </a:ext>
                      </a:extLst>
                    </a:gridCol>
                    <a:gridCol w="772319">
                      <a:extLst>
                        <a:ext uri="{9D8B030D-6E8A-4147-A177-3AD203B41FA5}">
                          <a16:colId xmlns:a16="http://schemas.microsoft.com/office/drawing/2014/main" xmlns="" xmlns:a14="http://schemas.microsoft.com/office/drawing/2010/main" val="20001"/>
                        </a:ext>
                      </a:extLst>
                    </a:gridCol>
                  </a:tblGrid>
                  <a:tr h="312420">
                    <a:tc gridSpan="2">
                      <a:txBody>
                        <a:bodyPr/>
                        <a:lstStyle/>
                        <a:p>
                          <a:endParaRPr lang="pt-B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201" t="-17647" r="-201" b="-443137"/>
                          </a:stretch>
                        </a:blipFill>
                      </a:tcPr>
                    </a:tc>
                    <a:tc hMerge="1">
                      <a:txBody>
                        <a:bodyPr/>
                        <a:lstStyle/>
                        <a:p>
                          <a:endParaRPr lang="pt-BR"/>
                        </a:p>
                      </a:txBody>
                      <a:tcPr/>
                    </a:tc>
                    <a:extLst>
                      <a:ext uri="{0D108BD9-81ED-4DB2-BD59-A6C34878D82A}">
                        <a16:rowId xmlns:a16="http://schemas.microsoft.com/office/drawing/2014/main" xmlns="" xmlns:a14="http://schemas.microsoft.com/office/drawing/2010/main" val="10000"/>
                      </a:ext>
                    </a:extLst>
                  </a:tr>
                  <a:tr h="312420">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a:solidFill>
                                <a:schemeClr val="tx1"/>
                              </a:solidFill>
                              <a:effectLst/>
                              <a:latin typeface="+mn-lt"/>
                              <a:ea typeface="+mn-ea"/>
                              <a:cs typeface="+mn-cs"/>
                            </a:rPr>
                            <a:t>22.78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r h="312420">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3.42</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2"/>
                      </a:ext>
                    </a:extLst>
                  </a:tr>
                  <a:tr h="312420">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a:solidFill>
                                <a:schemeClr val="tx1"/>
                              </a:solidFill>
                              <a:effectLst/>
                              <a:latin typeface="+mn-lt"/>
                              <a:ea typeface="+mn-ea"/>
                              <a:cs typeface="+mn-cs"/>
                            </a:rPr>
                            <a:t>23.67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3"/>
                      </a:ext>
                    </a:extLst>
                  </a:tr>
                  <a:tr h="312420">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4.39</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4"/>
                      </a:ext>
                    </a:extLst>
                  </a:tr>
                </a:tbl>
              </a:graphicData>
            </a:graphic>
          </p:graphicFrame>
        </mc:Fallback>
      </mc:AlternateContent>
      <p:graphicFrame>
        <p:nvGraphicFramePr>
          <p:cNvPr id="9" name="Table 8"/>
          <p:cNvGraphicFramePr>
            <a:graphicFrameLocks noGrp="1"/>
          </p:cNvGraphicFramePr>
          <p:nvPr>
            <p:extLst/>
          </p:nvPr>
        </p:nvGraphicFramePr>
        <p:xfrm>
          <a:off x="5105400" y="2257822"/>
          <a:ext cx="3034352" cy="1562100"/>
        </p:xfrm>
        <a:graphic>
          <a:graphicData uri="http://schemas.openxmlformats.org/drawingml/2006/table">
            <a:tbl>
              <a:tblPr/>
              <a:tblGrid>
                <a:gridCol w="2259273">
                  <a:extLst>
                    <a:ext uri="{9D8B030D-6E8A-4147-A177-3AD203B41FA5}">
                      <a16:colId xmlns:a16="http://schemas.microsoft.com/office/drawing/2014/main" xmlns="" val="20000"/>
                    </a:ext>
                  </a:extLst>
                </a:gridCol>
                <a:gridCol w="775079">
                  <a:extLst>
                    <a:ext uri="{9D8B030D-6E8A-4147-A177-3AD203B41FA5}">
                      <a16:colId xmlns:a16="http://schemas.microsoft.com/office/drawing/2014/main" xmlns="" val="20001"/>
                    </a:ext>
                  </a:extLst>
                </a:gridCol>
              </a:tblGrid>
              <a:tr h="200025">
                <a:tc gridSpan="2">
                  <a:txBody>
                    <a:bodyPr/>
                    <a:lstStyle/>
                    <a:p>
                      <a:pPr algn="ctr" rtl="0" fontAlgn="b"/>
                      <a:r>
                        <a:rPr lang="pt-BR" b="1" dirty="0">
                          <a:effectLst/>
                        </a:rPr>
                        <a:t>Humidade [%]</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extLst>
                  <a:ext uri="{0D108BD9-81ED-4DB2-BD59-A6C34878D82A}">
                    <a16:rowId xmlns:a16="http://schemas.microsoft.com/office/drawing/2014/main" xmlns="" val="10000"/>
                  </a:ext>
                </a:extLst>
              </a:tr>
              <a:tr h="200025">
                <a:tc>
                  <a:txBody>
                    <a:bodyPr/>
                    <a:lstStyle/>
                    <a:p>
                      <a:pPr algn="ctr" rtl="0" fontAlgn="b"/>
                      <a:r>
                        <a:rPr lang="pt-BR" sz="1800" kern="1200" dirty="0">
                          <a:solidFill>
                            <a:schemeClr val="tx1"/>
                          </a:solidFill>
                          <a:effectLst/>
                          <a:latin typeface="+mn-lt"/>
                          <a:ea typeface="+mn-ea"/>
                          <a:cs typeface="+mn-cs"/>
                        </a:rPr>
                        <a:t>E[hum.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kern="1200">
                          <a:solidFill>
                            <a:schemeClr val="tx1"/>
                          </a:solidFill>
                          <a:effectLst/>
                          <a:latin typeface="+mn-lt"/>
                          <a:ea typeface="+mn-ea"/>
                          <a:cs typeface="+mn-cs"/>
                        </a:rPr>
                        <a:t>79.11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1"/>
                  </a:ext>
                </a:extLst>
              </a:tr>
              <a:tr h="200025">
                <a:tc>
                  <a:txBody>
                    <a:bodyPr/>
                    <a:lstStyle/>
                    <a:p>
                      <a:pPr algn="ctr" rtl="0" fontAlgn="b"/>
                      <a:r>
                        <a:rPr lang="pt-BR" sz="1800" kern="1200" dirty="0" smtClean="0">
                          <a:solidFill>
                            <a:schemeClr val="tx1"/>
                          </a:solidFill>
                          <a:effectLst/>
                          <a:latin typeface="+mn-lt"/>
                          <a:ea typeface="+mn-ea"/>
                          <a:cs typeface="+mn-cs"/>
                        </a:rPr>
                        <a:t>std(hum</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kern="1200" dirty="0" smtClean="0">
                          <a:solidFill>
                            <a:schemeClr val="tx1"/>
                          </a:solidFill>
                          <a:effectLst/>
                          <a:latin typeface="+mn-lt"/>
                          <a:ea typeface="+mn-ea"/>
                          <a:cs typeface="+mn-cs"/>
                        </a:rPr>
                        <a:t>10.22</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2"/>
                  </a:ext>
                </a:extLst>
              </a:tr>
              <a:tr h="200025">
                <a:tc>
                  <a:txBody>
                    <a:bodyPr/>
                    <a:lstStyle/>
                    <a:p>
                      <a:pPr algn="ctr" rtl="0" fontAlgn="b"/>
                      <a:r>
                        <a:rPr lang="pt-BR" sz="1800" kern="1200" dirty="0">
                          <a:solidFill>
                            <a:schemeClr val="tx1"/>
                          </a:solidFill>
                          <a:effectLst/>
                          <a:latin typeface="+mn-lt"/>
                          <a:ea typeface="+mn-ea"/>
                          <a:cs typeface="+mn-cs"/>
                        </a:rPr>
                        <a:t>E[hum.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kern="1200" dirty="0">
                          <a:solidFill>
                            <a:schemeClr val="tx1"/>
                          </a:solidFill>
                          <a:effectLst/>
                          <a:latin typeface="+mn-lt"/>
                          <a:ea typeface="+mn-ea"/>
                          <a:cs typeface="+mn-cs"/>
                        </a:rPr>
                        <a:t>86.20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3"/>
                  </a:ext>
                </a:extLst>
              </a:tr>
              <a:tr h="200025">
                <a:tc>
                  <a:txBody>
                    <a:bodyPr/>
                    <a:lstStyle/>
                    <a:p>
                      <a:pPr algn="ctr" rtl="0" fontAlgn="b"/>
                      <a:r>
                        <a:rPr lang="pt-BR" sz="1800" kern="1200" dirty="0" smtClean="0">
                          <a:solidFill>
                            <a:schemeClr val="tx1"/>
                          </a:solidFill>
                          <a:effectLst/>
                          <a:latin typeface="+mn-lt"/>
                          <a:ea typeface="+mn-ea"/>
                          <a:cs typeface="+mn-cs"/>
                        </a:rPr>
                        <a:t>std(hum</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800" kern="1200" dirty="0" smtClean="0">
                          <a:solidFill>
                            <a:schemeClr val="tx1"/>
                          </a:solidFill>
                          <a:effectLst/>
                          <a:latin typeface="+mn-lt"/>
                          <a:ea typeface="+mn-ea"/>
                          <a:cs typeface="+mn-cs"/>
                        </a:rPr>
                        <a:t>9.73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3" name="Rectangle 2"/>
          <p:cNvSpPr/>
          <p:nvPr/>
        </p:nvSpPr>
        <p:spPr>
          <a:xfrm>
            <a:off x="838200" y="1506022"/>
            <a:ext cx="10980761" cy="707886"/>
          </a:xfrm>
          <a:prstGeom prst="rect">
            <a:avLst/>
          </a:prstGeom>
        </p:spPr>
        <p:txBody>
          <a:bodyPr wrap="square">
            <a:spAutoFit/>
          </a:bodyPr>
          <a:lstStyle/>
          <a:p>
            <a:r>
              <a:rPr lang="pt-BR" sz="2000" dirty="0" smtClean="0"/>
              <a:t>Primeiro, precisamos calcular a média e variância para cada atributo, ou seja, para temperatura e humidade.</a:t>
            </a:r>
            <a:endParaRPr lang="pt-BR" sz="2000" dirty="0"/>
          </a:p>
        </p:txBody>
      </p:sp>
      <p:graphicFrame>
        <p:nvGraphicFramePr>
          <p:cNvPr id="4" name="Table 3"/>
          <p:cNvGraphicFramePr>
            <a:graphicFrameLocks noGrp="1"/>
          </p:cNvGraphicFramePr>
          <p:nvPr>
            <p:extLst/>
          </p:nvPr>
        </p:nvGraphicFramePr>
        <p:xfrm>
          <a:off x="8563828" y="2666898"/>
          <a:ext cx="2067778" cy="624840"/>
        </p:xfrm>
        <a:graphic>
          <a:graphicData uri="http://schemas.openxmlformats.org/drawingml/2006/table">
            <a:tbl>
              <a:tblPr/>
              <a:tblGrid>
                <a:gridCol w="1507024">
                  <a:extLst>
                    <a:ext uri="{9D8B030D-6E8A-4147-A177-3AD203B41FA5}">
                      <a16:colId xmlns:a16="http://schemas.microsoft.com/office/drawing/2014/main" xmlns="" val="20000"/>
                    </a:ext>
                  </a:extLst>
                </a:gridCol>
                <a:gridCol w="560754">
                  <a:extLst>
                    <a:ext uri="{9D8B030D-6E8A-4147-A177-3AD203B41FA5}">
                      <a16:colId xmlns:a16="http://schemas.microsoft.com/office/drawing/2014/main" xmlns="" val="20001"/>
                    </a:ext>
                  </a:extLst>
                </a:gridCol>
              </a:tblGrid>
              <a:tr h="200025">
                <a:tc>
                  <a:txBody>
                    <a:bodyPr/>
                    <a:lstStyle/>
                    <a:p>
                      <a:pPr rtl="0" fontAlgn="b"/>
                      <a:r>
                        <a:rPr lang="pt-BR" i="1" dirty="0">
                          <a:effectLst/>
                        </a:rPr>
                        <a:t>P</a:t>
                      </a:r>
                      <a:r>
                        <a:rPr lang="pt-BR" dirty="0">
                          <a:effectLst/>
                        </a:rPr>
                        <a:t>(jogar=sim)</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9/14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0"/>
                  </a:ext>
                </a:extLst>
              </a:tr>
              <a:tr h="200025">
                <a:tc>
                  <a:txBody>
                    <a:bodyPr/>
                    <a:lstStyle/>
                    <a:p>
                      <a:pPr rtl="0" fontAlgn="b"/>
                      <a:r>
                        <a:rPr lang="pt-BR" i="1" dirty="0">
                          <a:effectLst/>
                        </a:rPr>
                        <a:t>P</a:t>
                      </a:r>
                      <a:r>
                        <a:rPr lang="pt-BR" dirty="0">
                          <a:effectLst/>
                        </a:rPr>
                        <a:t>(jogar=não) </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dirty="0">
                          <a:solidFill>
                            <a:srgbClr val="000000"/>
                          </a:solidFill>
                          <a:effectLst/>
                        </a:rPr>
                        <a:t>5/14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bl>
          </a:graphicData>
        </a:graphic>
      </p:graphicFrame>
      <p:sp>
        <p:nvSpPr>
          <p:cNvPr id="10" name="Rectangle 9"/>
          <p:cNvSpPr/>
          <p:nvPr/>
        </p:nvSpPr>
        <p:spPr>
          <a:xfrm>
            <a:off x="838200" y="5279094"/>
            <a:ext cx="10980761" cy="1477328"/>
          </a:xfrm>
          <a:prstGeom prst="rect">
            <a:avLst/>
          </a:prstGeom>
        </p:spPr>
        <p:txBody>
          <a:bodyPr wrap="square">
            <a:spAutoFit/>
          </a:bodyPr>
          <a:lstStyle/>
          <a:p>
            <a:r>
              <a:rPr lang="pt-BR" dirty="0" smtClean="0"/>
              <a:t>Agora calculamos as probabilidades:</a:t>
            </a:r>
          </a:p>
          <a:p>
            <a:pPr marL="342900" indent="-342900">
              <a:buFont typeface="Arial" panose="020B0604020202020204" pitchFamily="34" charset="0"/>
              <a:buChar char="•"/>
            </a:pPr>
            <a:r>
              <a:rPr lang="pt-BR" i="1" dirty="0" smtClean="0"/>
              <a:t>P</a:t>
            </a:r>
            <a:r>
              <a:rPr lang="pt-BR" dirty="0" smtClean="0"/>
              <a:t>(jogar=sim | temp.=25, hum.=62) = </a:t>
            </a:r>
            <a:r>
              <a:rPr lang="pt-BR" i="1" dirty="0" smtClean="0"/>
              <a:t>P</a:t>
            </a:r>
            <a:r>
              <a:rPr lang="pt-BR" dirty="0" smtClean="0"/>
              <a:t>(temp.=25 | jogar=sim)</a:t>
            </a:r>
            <a:r>
              <a:rPr lang="pt-BR" i="1" dirty="0"/>
              <a:t> </a:t>
            </a:r>
            <a:r>
              <a:rPr lang="pt-BR" i="1" dirty="0" smtClean="0"/>
              <a:t>P</a:t>
            </a:r>
            <a:r>
              <a:rPr lang="pt-BR" dirty="0" smtClean="0"/>
              <a:t>(hum.=62 </a:t>
            </a:r>
            <a:r>
              <a:rPr lang="pt-BR" dirty="0"/>
              <a:t>| </a:t>
            </a:r>
            <a:r>
              <a:rPr lang="pt-BR" dirty="0" smtClean="0"/>
              <a:t>jogar=sim)</a:t>
            </a:r>
            <a:r>
              <a:rPr lang="pt-BR" i="1" dirty="0" smtClean="0"/>
              <a:t>P</a:t>
            </a:r>
            <a:r>
              <a:rPr lang="pt-BR" dirty="0" smtClean="0"/>
              <a:t>(jogar=sim) = 5.83e-4</a:t>
            </a:r>
          </a:p>
          <a:p>
            <a:pPr marL="342900" indent="-342900">
              <a:buFont typeface="Arial" panose="020B0604020202020204" pitchFamily="34" charset="0"/>
              <a:buChar char="•"/>
            </a:pPr>
            <a:r>
              <a:rPr lang="pt-BR" i="1" dirty="0" smtClean="0"/>
              <a:t>P</a:t>
            </a:r>
            <a:r>
              <a:rPr lang="pt-BR" dirty="0" smtClean="0"/>
              <a:t>(jogar=não </a:t>
            </a:r>
            <a:r>
              <a:rPr lang="pt-BR" dirty="0"/>
              <a:t>| temp.=25, hum.=62) = </a:t>
            </a:r>
            <a:r>
              <a:rPr lang="pt-BR" i="1" dirty="0"/>
              <a:t>P</a:t>
            </a:r>
            <a:r>
              <a:rPr lang="pt-BR" dirty="0"/>
              <a:t>(temp.=25 | </a:t>
            </a:r>
            <a:r>
              <a:rPr lang="pt-BR" dirty="0" smtClean="0"/>
              <a:t>jogar=</a:t>
            </a:r>
            <a:r>
              <a:rPr lang="pt-BR" dirty="0"/>
              <a:t>não</a:t>
            </a:r>
            <a:r>
              <a:rPr lang="pt-BR" dirty="0" smtClean="0"/>
              <a:t>)</a:t>
            </a:r>
            <a:r>
              <a:rPr lang="pt-BR" i="1" dirty="0" smtClean="0"/>
              <a:t> </a:t>
            </a:r>
            <a:r>
              <a:rPr lang="pt-BR" i="1" dirty="0"/>
              <a:t>P</a:t>
            </a:r>
            <a:r>
              <a:rPr lang="pt-BR" dirty="0"/>
              <a:t>(hum.=62 | </a:t>
            </a:r>
            <a:r>
              <a:rPr lang="pt-BR" dirty="0" smtClean="0"/>
              <a:t>jogar=não)</a:t>
            </a:r>
            <a:r>
              <a:rPr lang="pt-BR" i="1" dirty="0" smtClean="0"/>
              <a:t>P</a:t>
            </a:r>
            <a:r>
              <a:rPr lang="pt-BR" dirty="0" smtClean="0"/>
              <a:t>(jogar=</a:t>
            </a:r>
            <a:r>
              <a:rPr lang="pt-BR" dirty="0"/>
              <a:t>não</a:t>
            </a:r>
            <a:r>
              <a:rPr lang="pt-BR" dirty="0" smtClean="0"/>
              <a:t>) = 5.78e-5</a:t>
            </a:r>
          </a:p>
          <a:p>
            <a:endParaRPr lang="pt-BR" dirty="0" smtClean="0"/>
          </a:p>
          <a:p>
            <a:pPr algn="ctr"/>
            <a:r>
              <a:rPr lang="pt-BR" b="1" dirty="0" smtClean="0"/>
              <a:t>Portanto, a probabilidade é maior para o caso deles jogarem.</a:t>
            </a:r>
            <a:endParaRPr lang="pt-BR" b="1" dirty="0"/>
          </a:p>
        </p:txBody>
      </p:sp>
      <mc:AlternateContent xmlns:mc="http://schemas.openxmlformats.org/markup-compatibility/2006" xmlns:a14="http://schemas.microsoft.com/office/drawing/2010/main">
        <mc:Choice Requires="a14">
          <p:sp>
            <p:nvSpPr>
              <p:cNvPr id="6" name="Rectangle 5"/>
              <p:cNvSpPr/>
              <p:nvPr/>
            </p:nvSpPr>
            <p:spPr>
              <a:xfrm>
                <a:off x="838199" y="4071778"/>
                <a:ext cx="5309402" cy="560090"/>
              </a:xfrm>
              <a:prstGeom prst="rect">
                <a:avLst/>
              </a:prstGeom>
            </p:spPr>
            <p:txBody>
              <a:bodyPr wrap="none">
                <a:spAutoFit/>
              </a:bodyPr>
              <a:lstStyle/>
              <a:p>
                <a:r>
                  <a:rPr lang="pt-BR" sz="1600" i="1" dirty="0" smtClean="0"/>
                  <a:t>P</a:t>
                </a:r>
                <a:r>
                  <a:rPr lang="pt-BR" sz="1600" dirty="0"/>
                  <a:t>(temp.=25 | jogar=sim</a:t>
                </a:r>
                <a:r>
                  <a:rPr lang="pt-BR" sz="1600" dirty="0" smtClean="0"/>
                  <a:t>)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3.42</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25−22.78</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(3.42)</m:t>
                                </m:r>
                              </m:e>
                              <m:sup>
                                <m:r>
                                  <a:rPr lang="pt-BR" sz="1600" i="1">
                                    <a:latin typeface="Cambria Math" panose="02040503050406030204" pitchFamily="18" charset="0"/>
                                  </a:rPr>
                                  <m:t>2</m:t>
                                </m:r>
                              </m:sup>
                            </m:sSup>
                          </m:den>
                        </m:f>
                      </m:sup>
                    </m:sSup>
                  </m:oMath>
                </a14:m>
                <a:r>
                  <a:rPr lang="pt-BR" sz="1600" i="1" dirty="0" smtClean="0"/>
                  <a:t>= 0.0944 </a:t>
                </a:r>
                <a:endParaRPr lang="pt-BR" sz="1600" dirty="0"/>
              </a:p>
            </p:txBody>
          </p:sp>
        </mc:Choice>
        <mc:Fallback xmlns="">
          <p:sp>
            <p:nvSpPr>
              <p:cNvPr id="6" name="Rectangle 5"/>
              <p:cNvSpPr>
                <a:spLocks noRot="1" noChangeAspect="1" noMove="1" noResize="1" noEditPoints="1" noAdjustHandles="1" noChangeArrowheads="1" noChangeShapeType="1" noTextEdit="1"/>
              </p:cNvSpPr>
              <p:nvPr/>
            </p:nvSpPr>
            <p:spPr>
              <a:xfrm>
                <a:off x="838199" y="4071778"/>
                <a:ext cx="5309402" cy="560090"/>
              </a:xfrm>
              <a:prstGeom prst="rect">
                <a:avLst/>
              </a:prstGeom>
              <a:blipFill rotWithShape="0">
                <a:blip r:embed="rId4"/>
                <a:stretch>
                  <a:fillRect l="-574" b="-217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214927" y="4071778"/>
                <a:ext cx="5407762" cy="560090"/>
              </a:xfrm>
              <a:prstGeom prst="rect">
                <a:avLst/>
              </a:prstGeom>
            </p:spPr>
            <p:txBody>
              <a:bodyPr wrap="none">
                <a:spAutoFit/>
              </a:bodyPr>
              <a:lstStyle/>
              <a:p>
                <a:r>
                  <a:rPr lang="pt-BR" sz="1600" i="1" dirty="0" smtClean="0"/>
                  <a:t>P</a:t>
                </a:r>
                <a:r>
                  <a:rPr lang="pt-BR" sz="1600" dirty="0" smtClean="0"/>
                  <a:t>(hum.=62 </a:t>
                </a:r>
                <a:r>
                  <a:rPr lang="pt-BR" sz="1600" dirty="0"/>
                  <a:t>| jogar=sim</a:t>
                </a:r>
                <a:r>
                  <a:rPr lang="pt-BR" sz="1600" dirty="0" smtClean="0"/>
                  <a:t>)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10.22</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62−79.11</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(10.22)</m:t>
                                </m:r>
                              </m:e>
                              <m:sup>
                                <m:r>
                                  <a:rPr lang="pt-BR" sz="1600" i="1">
                                    <a:latin typeface="Cambria Math" panose="02040503050406030204" pitchFamily="18" charset="0"/>
                                  </a:rPr>
                                  <m:t>2</m:t>
                                </m:r>
                              </m:sup>
                            </m:sSup>
                          </m:den>
                        </m:f>
                      </m:sup>
                    </m:sSup>
                  </m:oMath>
                </a14:m>
                <a:r>
                  <a:rPr lang="pt-BR" sz="1600" i="1" dirty="0" smtClean="0"/>
                  <a:t> = 0.0096</a:t>
                </a:r>
                <a:endParaRPr lang="pt-BR" sz="1600" dirty="0"/>
              </a:p>
            </p:txBody>
          </p:sp>
        </mc:Choice>
        <mc:Fallback xmlns="">
          <p:sp>
            <p:nvSpPr>
              <p:cNvPr id="11" name="Rectangle 10"/>
              <p:cNvSpPr>
                <a:spLocks noRot="1" noChangeAspect="1" noMove="1" noResize="1" noEditPoints="1" noAdjustHandles="1" noChangeArrowheads="1" noChangeShapeType="1" noTextEdit="1"/>
              </p:cNvSpPr>
              <p:nvPr/>
            </p:nvSpPr>
            <p:spPr>
              <a:xfrm>
                <a:off x="6214927" y="4071778"/>
                <a:ext cx="5407762" cy="560090"/>
              </a:xfrm>
              <a:prstGeom prst="rect">
                <a:avLst/>
              </a:prstGeom>
              <a:blipFill rotWithShape="0">
                <a:blip r:embed="rId5"/>
                <a:stretch>
                  <a:fillRect l="-676" b="-217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38199" y="4690474"/>
                <a:ext cx="5376728" cy="560090"/>
              </a:xfrm>
              <a:prstGeom prst="rect">
                <a:avLst/>
              </a:prstGeom>
            </p:spPr>
            <p:txBody>
              <a:bodyPr wrap="none">
                <a:spAutoFit/>
              </a:bodyPr>
              <a:lstStyle/>
              <a:p>
                <a:r>
                  <a:rPr lang="pt-BR" sz="1600" i="1" dirty="0" smtClean="0"/>
                  <a:t>P</a:t>
                </a:r>
                <a:r>
                  <a:rPr lang="pt-BR" sz="1600" dirty="0"/>
                  <a:t>(temp.=25 | </a:t>
                </a:r>
                <a:r>
                  <a:rPr lang="pt-BR" sz="1600" dirty="0" smtClean="0"/>
                  <a:t>jogar=não)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4.39</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25−23.67</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(4.39)</m:t>
                                </m:r>
                              </m:e>
                              <m:sup>
                                <m:r>
                                  <a:rPr lang="pt-BR" sz="1600" i="1">
                                    <a:latin typeface="Cambria Math" panose="02040503050406030204" pitchFamily="18" charset="0"/>
                                  </a:rPr>
                                  <m:t>2</m:t>
                                </m:r>
                              </m:sup>
                            </m:sSup>
                          </m:den>
                        </m:f>
                      </m:sup>
                    </m:sSup>
                  </m:oMath>
                </a14:m>
                <a:r>
                  <a:rPr lang="pt-BR" sz="1600" i="1" dirty="0" smtClean="0"/>
                  <a:t>= 0.0869  </a:t>
                </a:r>
                <a:endParaRPr lang="pt-BR" sz="1600" dirty="0"/>
              </a:p>
            </p:txBody>
          </p:sp>
        </mc:Choice>
        <mc:Fallback xmlns="">
          <p:sp>
            <p:nvSpPr>
              <p:cNvPr id="12" name="Rectangle 11"/>
              <p:cNvSpPr>
                <a:spLocks noRot="1" noChangeAspect="1" noMove="1" noResize="1" noEditPoints="1" noAdjustHandles="1" noChangeArrowheads="1" noChangeShapeType="1" noTextEdit="1"/>
              </p:cNvSpPr>
              <p:nvPr/>
            </p:nvSpPr>
            <p:spPr>
              <a:xfrm>
                <a:off x="838199" y="4690474"/>
                <a:ext cx="5376728" cy="560090"/>
              </a:xfrm>
              <a:prstGeom prst="rect">
                <a:avLst/>
              </a:prstGeom>
              <a:blipFill rotWithShape="0">
                <a:blip r:embed="rId6"/>
                <a:stretch>
                  <a:fillRect l="-566" b="-217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6214927" y="4701342"/>
                <a:ext cx="5287538" cy="560090"/>
              </a:xfrm>
              <a:prstGeom prst="rect">
                <a:avLst/>
              </a:prstGeom>
            </p:spPr>
            <p:txBody>
              <a:bodyPr wrap="none">
                <a:spAutoFit/>
              </a:bodyPr>
              <a:lstStyle/>
              <a:p>
                <a:r>
                  <a:rPr lang="pt-BR" sz="1600" i="1" dirty="0" smtClean="0"/>
                  <a:t>P</a:t>
                </a:r>
                <a:r>
                  <a:rPr lang="pt-BR" sz="1600" dirty="0" smtClean="0"/>
                  <a:t>(hum.=62 </a:t>
                </a:r>
                <a:r>
                  <a:rPr lang="pt-BR" sz="1600" dirty="0"/>
                  <a:t>| </a:t>
                </a:r>
                <a:r>
                  <a:rPr lang="pt-BR" sz="1600" dirty="0" smtClean="0"/>
                  <a:t>jogar=não)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9.73</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62−86.2</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(9.73)</m:t>
                                </m:r>
                              </m:e>
                              <m:sup>
                                <m:r>
                                  <a:rPr lang="pt-BR" sz="1600" i="1">
                                    <a:latin typeface="Cambria Math" panose="02040503050406030204" pitchFamily="18" charset="0"/>
                                  </a:rPr>
                                  <m:t>2</m:t>
                                </m:r>
                              </m:sup>
                            </m:sSup>
                          </m:den>
                        </m:f>
                      </m:sup>
                    </m:sSup>
                  </m:oMath>
                </a14:m>
                <a:r>
                  <a:rPr lang="pt-BR" sz="1600" i="1" dirty="0" smtClean="0"/>
                  <a:t> = 0.0019  </a:t>
                </a:r>
                <a:endParaRPr lang="pt-BR" sz="1600" dirty="0"/>
              </a:p>
            </p:txBody>
          </p:sp>
        </mc:Choice>
        <mc:Fallback xmlns="">
          <p:sp>
            <p:nvSpPr>
              <p:cNvPr id="13" name="Rectangle 12"/>
              <p:cNvSpPr>
                <a:spLocks noRot="1" noChangeAspect="1" noMove="1" noResize="1" noEditPoints="1" noAdjustHandles="1" noChangeArrowheads="1" noChangeShapeType="1" noTextEdit="1"/>
              </p:cNvSpPr>
              <p:nvPr/>
            </p:nvSpPr>
            <p:spPr>
              <a:xfrm>
                <a:off x="6214927" y="4701342"/>
                <a:ext cx="5287538" cy="560090"/>
              </a:xfrm>
              <a:prstGeom prst="rect">
                <a:avLst/>
              </a:prstGeom>
              <a:blipFill rotWithShape="0">
                <a:blip r:embed="rId7"/>
                <a:stretch>
                  <a:fillRect l="-692" b="-2174"/>
                </a:stretch>
              </a:blipFill>
            </p:spPr>
            <p:txBody>
              <a:bodyPr/>
              <a:lstStyle/>
              <a:p>
                <a:r>
                  <a:rPr lang="pt-BR">
                    <a:noFill/>
                  </a:rPr>
                  <a:t> </a:t>
                </a:r>
              </a:p>
            </p:txBody>
          </p:sp>
        </mc:Fallback>
      </mc:AlternateContent>
    </p:spTree>
    <p:extLst>
      <p:ext uri="{BB962C8B-B14F-4D97-AF65-F5344CB8AC3E}">
        <p14:creationId xmlns:p14="http://schemas.microsoft.com/office/powerpoint/2010/main" val="1486263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Exemplo: Detecção de símbolos BPSK em canais AWGN</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742495"/>
                <a:ext cx="11049000" cy="1893110"/>
              </a:xfrm>
            </p:spPr>
            <p:txBody>
              <a:bodyPr>
                <a:normAutofit fontScale="77500" lnSpcReduction="20000"/>
              </a:bodyPr>
              <a:lstStyle/>
              <a:p>
                <a:r>
                  <a:rPr lang="pt-BR" dirty="0" smtClean="0"/>
                  <a:t>Imagine um codificador </a:t>
                </a:r>
                <a:r>
                  <a:rPr lang="pt-BR" dirty="0"/>
                  <a:t>que converte </a:t>
                </a:r>
                <a:r>
                  <a:rPr lang="pt-BR" dirty="0" smtClean="0"/>
                  <a:t>o </a:t>
                </a:r>
                <a14:m>
                  <m:oMath xmlns:m="http://schemas.openxmlformats.org/officeDocument/2006/math">
                    <m:r>
                      <a:rPr lang="pt-BR" i="1">
                        <a:latin typeface="Cambria Math" panose="02040503050406030204" pitchFamily="18" charset="0"/>
                      </a:rPr>
                      <m:t>𝑚</m:t>
                    </m:r>
                  </m:oMath>
                </a14:m>
                <a:r>
                  <a:rPr lang="pt-BR" dirty="0" smtClean="0"/>
                  <a:t>-ésimo </a:t>
                </a:r>
                <a:r>
                  <a:rPr lang="pt-BR" dirty="0"/>
                  <a:t>bit </a:t>
                </a:r>
                <a:r>
                  <a:rPr lang="pt-BR" dirty="0" smtClean="0"/>
                  <a:t>de uma </a:t>
                </a:r>
                <a:r>
                  <a:rPr lang="pt-BR" dirty="0"/>
                  <a:t>mensagem </a:t>
                </a:r>
                <a:r>
                  <a:rPr lang="pt-BR" dirty="0" smtClean="0"/>
                  <a:t>composta por 0s e 1s </a:t>
                </a:r>
                <a:r>
                  <a:rPr lang="pt-BR" dirty="0"/>
                  <a:t>nos </a:t>
                </a:r>
                <a:r>
                  <a:rPr lang="pt-BR" dirty="0" smtClean="0"/>
                  <a:t>símbolos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0</m:t>
                        </m:r>
                      </m:sub>
                    </m:sSub>
                    <m:r>
                      <a:rPr lang="pt-BR" b="0" i="0" smtClean="0">
                        <a:latin typeface="Cambria Math" panose="02040503050406030204" pitchFamily="18" charset="0"/>
                      </a:rPr>
                      <m:t> </m:t>
                    </m:r>
                  </m:oMath>
                </a14:m>
                <a:r>
                  <a:rPr lang="pt-BR" dirty="0" smtClean="0"/>
                  <a:t>= -1 </a:t>
                </a:r>
                <a:r>
                  <a:rPr lang="pt-BR"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𝑠</m:t>
                        </m:r>
                      </m:e>
                      <m:sub>
                        <m:r>
                          <a:rPr lang="pt-BR" b="0" i="1" smtClean="0">
                            <a:latin typeface="Cambria Math" panose="02040503050406030204" pitchFamily="18" charset="0"/>
                          </a:rPr>
                          <m:t>1</m:t>
                        </m:r>
                      </m:sub>
                    </m:sSub>
                  </m:oMath>
                </a14:m>
                <a:r>
                  <a:rPr lang="pt-BR" dirty="0"/>
                  <a:t> = </a:t>
                </a:r>
                <a:r>
                  <a:rPr lang="pt-BR" dirty="0" smtClean="0"/>
                  <a:t>1, para </a:t>
                </a:r>
                <a14:m>
                  <m:oMath xmlns:m="http://schemas.openxmlformats.org/officeDocument/2006/math">
                    <m:r>
                      <a:rPr lang="pt-BR" i="1">
                        <a:latin typeface="Cambria Math" panose="02040503050406030204" pitchFamily="18" charset="0"/>
                      </a:rPr>
                      <m:t>𝑚</m:t>
                    </m:r>
                    <m:r>
                      <a:rPr lang="pt-BR" i="1">
                        <a:latin typeface="Cambria Math" panose="02040503050406030204" pitchFamily="18" charset="0"/>
                      </a:rPr>
                      <m:t>=0</m:t>
                    </m:r>
                  </m:oMath>
                </a14:m>
                <a:r>
                  <a:rPr lang="pt-BR" dirty="0" smtClean="0"/>
                  <a:t> e 1, </a:t>
                </a:r>
                <a:r>
                  <a:rPr lang="pt-BR" dirty="0"/>
                  <a:t>respectivamente.</a:t>
                </a:r>
              </a:p>
              <a:p>
                <a:r>
                  <a:rPr lang="pt-BR" b="0" dirty="0" smtClean="0"/>
                  <a:t>Em seguida, os símbolos codificados passam por um canal AWGN </a:t>
                </a:r>
                <a:r>
                  <a:rPr lang="pt-BR" dirty="0" smtClean="0"/>
                  <a:t>cuja</a:t>
                </a:r>
                <a:r>
                  <a:rPr lang="pt-BR" b="0" dirty="0" smtClean="0"/>
                  <a:t> saída é dada por</a:t>
                </a:r>
              </a:p>
              <a:p>
                <a:pPr marL="0" indent="0" algn="ctr">
                  <a:buNone/>
                </a:pP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𝑚</m:t>
                        </m:r>
                      </m:sub>
                    </m:sSub>
                    <m:r>
                      <a:rPr lang="pt-BR" b="0" i="1" smtClean="0">
                        <a:latin typeface="Cambria Math" panose="02040503050406030204" pitchFamily="18" charset="0"/>
                      </a:rPr>
                      <m:t>+</m:t>
                    </m:r>
                    <m:r>
                      <a:rPr lang="pt-BR" b="0" i="1" smtClean="0">
                        <a:latin typeface="Cambria Math" panose="02040503050406030204" pitchFamily="18" charset="0"/>
                      </a:rPr>
                      <m:t>𝑤</m:t>
                    </m:r>
                  </m:oMath>
                </a14:m>
                <a:r>
                  <a:rPr lang="pt-BR" dirty="0" smtClean="0"/>
                  <a:t>, </a:t>
                </a:r>
                <a:r>
                  <a:rPr lang="pt-BR" dirty="0"/>
                  <a:t>onde </a:t>
                </a:r>
                <a14:m>
                  <m:oMath xmlns:m="http://schemas.openxmlformats.org/officeDocument/2006/math">
                    <m:r>
                      <a:rPr lang="pt-BR" i="1">
                        <a:latin typeface="Cambria Math" panose="02040503050406030204" pitchFamily="18" charset="0"/>
                      </a:rPr>
                      <m:t>𝑤</m:t>
                    </m:r>
                    <m:r>
                      <a:rPr lang="pt-BR">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𝑁</m:t>
                    </m:r>
                    <m:r>
                      <a:rPr lang="pt-BR" i="1">
                        <a:latin typeface="Cambria Math" panose="02040503050406030204" pitchFamily="18" charset="0"/>
                        <a:ea typeface="Cambria Math" panose="02040503050406030204" pitchFamily="18" charset="0"/>
                      </a:rPr>
                      <m:t>(0, </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𝜎</m:t>
                        </m:r>
                      </m:e>
                      <m:sup>
                        <m:r>
                          <a:rPr lang="pt-BR" i="1">
                            <a:latin typeface="Cambria Math" panose="02040503050406030204" pitchFamily="18" charset="0"/>
                            <a:ea typeface="Cambria Math" panose="02040503050406030204" pitchFamily="18" charset="0"/>
                          </a:rPr>
                          <m:t>2</m:t>
                        </m:r>
                      </m:sup>
                    </m:sSup>
                    <m:r>
                      <a:rPr lang="pt-BR" i="1">
                        <a:latin typeface="Cambria Math" panose="02040503050406030204" pitchFamily="18" charset="0"/>
                        <a:ea typeface="Cambria Math" panose="02040503050406030204" pitchFamily="18" charset="0"/>
                      </a:rPr>
                      <m:t>)</m:t>
                    </m:r>
                  </m:oMath>
                </a14:m>
                <a:r>
                  <a:rPr lang="pt-BR" dirty="0" smtClean="0"/>
                  <a:t>.</a:t>
                </a:r>
              </a:p>
              <a:p>
                <a:r>
                  <a:rPr lang="pt-BR" dirty="0" smtClean="0"/>
                  <a:t>Finalmente, o detector tem a tarefa de recuperar os bits transmitidos de tal forma que a probabilidade de erro,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𝑒</m:t>
                        </m:r>
                      </m:sub>
                    </m:sSub>
                    <m:r>
                      <a:rPr lang="pt-BR" b="0" i="0" smtClean="0">
                        <a:latin typeface="Cambria Math" panose="02040503050406030204" pitchFamily="18" charset="0"/>
                      </a:rPr>
                      <m:t>=</m:t>
                    </m:r>
                    <m:r>
                      <a:rPr lang="pt-BR" b="0" i="1" smtClean="0">
                        <a:latin typeface="Cambria Math" panose="02040503050406030204" pitchFamily="18" charset="0"/>
                      </a:rPr>
                      <m:t>𝑃</m:t>
                    </m:r>
                    <m:r>
                      <a:rPr lang="pt-BR" b="0" i="0"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𝑚</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𝑚</m:t>
                    </m:r>
                    <m:r>
                      <a:rPr lang="pt-BR" b="0" i="0" smtClean="0">
                        <a:latin typeface="Cambria Math" panose="02040503050406030204" pitchFamily="18" charset="0"/>
                      </a:rPr>
                      <m:t>)</m:t>
                    </m:r>
                  </m:oMath>
                </a14:m>
                <a:r>
                  <a:rPr lang="pt-BR" dirty="0" smtClean="0"/>
                  <a:t>, seja minimizada.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742495"/>
                <a:ext cx="11049000" cy="1893110"/>
              </a:xfrm>
              <a:blipFill>
                <a:blip r:embed="rId3"/>
                <a:stretch>
                  <a:fillRect l="-662" t="-6774" r="-497" b="-6774"/>
                </a:stretch>
              </a:blipFill>
            </p:spPr>
            <p:txBody>
              <a:bodyPr/>
              <a:lstStyle/>
              <a:p>
                <a:r>
                  <a:rPr lang="pt-BR">
                    <a:noFill/>
                  </a:rPr>
                  <a:t> </a:t>
                </a:r>
              </a:p>
            </p:txBody>
          </p:sp>
        </mc:Fallback>
      </mc:AlternateContent>
      <p:grpSp>
        <p:nvGrpSpPr>
          <p:cNvPr id="21" name="Group 20"/>
          <p:cNvGrpSpPr/>
          <p:nvPr/>
        </p:nvGrpSpPr>
        <p:grpSpPr>
          <a:xfrm>
            <a:off x="3081621" y="3625211"/>
            <a:ext cx="5943032" cy="585067"/>
            <a:chOff x="-54768" y="4470496"/>
            <a:chExt cx="6973033" cy="934624"/>
          </a:xfrm>
        </p:grpSpPr>
        <p:sp>
          <p:nvSpPr>
            <p:cNvPr id="5" name="Rectangle 4"/>
            <p:cNvSpPr/>
            <p:nvPr/>
          </p:nvSpPr>
          <p:spPr>
            <a:xfrm>
              <a:off x="1849120" y="4531360"/>
              <a:ext cx="1259840" cy="87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Codificador</a:t>
              </a:r>
              <a:endParaRPr lang="pt-BR" sz="1400" dirty="0">
                <a:solidFill>
                  <a:schemeClr val="tx1"/>
                </a:solidFill>
              </a:endParaRPr>
            </a:p>
          </p:txBody>
        </p:sp>
        <p:cxnSp>
          <p:nvCxnSpPr>
            <p:cNvPr id="8" name="Straight Arrow Connector 7"/>
            <p:cNvCxnSpPr/>
            <p:nvPr/>
          </p:nvCxnSpPr>
          <p:spPr>
            <a:xfrm>
              <a:off x="1489120"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108960"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3478039" y="4531360"/>
                  <a:ext cx="1259840" cy="87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Canal</a:t>
                  </a:r>
                </a:p>
                <a:p>
                  <a:pPr algn="ctr"/>
                  <a:r>
                    <a:rPr lang="pt-BR" sz="1200" dirty="0" smtClean="0">
                      <a:solidFill>
                        <a:schemeClr val="tx1"/>
                      </a:solidFill>
                    </a:rPr>
                    <a:t>AWGN</a:t>
                  </a:r>
                </a:p>
                <a:p>
                  <a:pPr algn="ctr"/>
                  <a14:m>
                    <m:oMathPara xmlns:m="http://schemas.openxmlformats.org/officeDocument/2006/math">
                      <m:oMathParaPr>
                        <m:jc m:val="centerGroup"/>
                      </m:oMathParaPr>
                      <m:oMath xmlns:m="http://schemas.openxmlformats.org/officeDocument/2006/math">
                        <m:r>
                          <a:rPr lang="pt-BR" sz="1200" i="1">
                            <a:solidFill>
                              <a:schemeClr val="tx1"/>
                            </a:solidFill>
                            <a:latin typeface="Cambria Math" panose="02040503050406030204" pitchFamily="18" charset="0"/>
                            <a:ea typeface="Cambria Math" panose="02040503050406030204" pitchFamily="18" charset="0"/>
                          </a:rPr>
                          <m:t>𝑁</m:t>
                        </m:r>
                        <m:r>
                          <a:rPr lang="pt-BR" sz="1200" i="1">
                            <a:solidFill>
                              <a:schemeClr val="tx1"/>
                            </a:solidFill>
                            <a:latin typeface="Cambria Math" panose="02040503050406030204" pitchFamily="18" charset="0"/>
                            <a:ea typeface="Cambria Math" panose="02040503050406030204" pitchFamily="18" charset="0"/>
                          </a:rPr>
                          <m:t>(0, </m:t>
                        </m:r>
                        <m:sSup>
                          <m:sSupPr>
                            <m:ctrlPr>
                              <a:rPr lang="pt-BR" sz="1200" i="1">
                                <a:solidFill>
                                  <a:schemeClr val="tx1"/>
                                </a:solidFill>
                                <a:latin typeface="Cambria Math" panose="02040503050406030204" pitchFamily="18" charset="0"/>
                                <a:ea typeface="Cambria Math" panose="02040503050406030204" pitchFamily="18" charset="0"/>
                              </a:rPr>
                            </m:ctrlPr>
                          </m:sSupPr>
                          <m:e>
                            <m:r>
                              <a:rPr lang="pt-BR" sz="1200" i="1">
                                <a:solidFill>
                                  <a:schemeClr val="tx1"/>
                                </a:solidFill>
                                <a:latin typeface="Cambria Math" panose="02040503050406030204" pitchFamily="18" charset="0"/>
                                <a:ea typeface="Cambria Math" panose="02040503050406030204" pitchFamily="18" charset="0"/>
                              </a:rPr>
                              <m:t>𝜎</m:t>
                            </m:r>
                          </m:e>
                          <m:sup>
                            <m:r>
                              <a:rPr lang="pt-BR" sz="1200" i="1">
                                <a:solidFill>
                                  <a:schemeClr val="tx1"/>
                                </a:solidFill>
                                <a:latin typeface="Cambria Math" panose="02040503050406030204" pitchFamily="18" charset="0"/>
                                <a:ea typeface="Cambria Math" panose="02040503050406030204" pitchFamily="18" charset="0"/>
                              </a:rPr>
                              <m:t>2</m:t>
                            </m:r>
                          </m:sup>
                        </m:sSup>
                        <m:r>
                          <a:rPr lang="pt-BR" sz="1200" i="1">
                            <a:solidFill>
                              <a:schemeClr val="tx1"/>
                            </a:solidFill>
                            <a:latin typeface="Cambria Math" panose="02040503050406030204" pitchFamily="18" charset="0"/>
                            <a:ea typeface="Cambria Math" panose="02040503050406030204" pitchFamily="18" charset="0"/>
                          </a:rPr>
                          <m:t>)</m:t>
                        </m:r>
                      </m:oMath>
                    </m:oMathPara>
                  </a14:m>
                  <a:endParaRPr lang="pt-BR" sz="1200"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3478039" y="4531360"/>
                  <a:ext cx="1259840" cy="873760"/>
                </a:xfrm>
                <a:prstGeom prst="rect">
                  <a:avLst/>
                </a:prstGeom>
                <a:blipFill rotWithShape="0">
                  <a:blip r:embed="rId4"/>
                  <a:stretch>
                    <a:fillRect t="-7609" b="-11957"/>
                  </a:stretch>
                </a:blipFill>
                <a:ln>
                  <a:solidFill>
                    <a:schemeClr val="tx1"/>
                  </a:solidFill>
                </a:ln>
              </p:spPr>
              <p:txBody>
                <a:bodyPr/>
                <a:lstStyle/>
                <a:p>
                  <a:r>
                    <a:rPr lang="pt-BR">
                      <a:noFill/>
                    </a:rPr>
                    <a:t> </a:t>
                  </a:r>
                </a:p>
              </p:txBody>
            </p:sp>
          </mc:Fallback>
        </mc:AlternateContent>
        <p:sp>
          <p:nvSpPr>
            <p:cNvPr id="13" name="Rectangle 12"/>
            <p:cNvSpPr/>
            <p:nvPr/>
          </p:nvSpPr>
          <p:spPr>
            <a:xfrm>
              <a:off x="5106958" y="4531360"/>
              <a:ext cx="1259840" cy="87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Detector</a:t>
              </a:r>
              <a:endParaRPr lang="pt-BR" sz="1400" dirty="0">
                <a:solidFill>
                  <a:schemeClr val="tx1"/>
                </a:solidFill>
              </a:endParaRPr>
            </a:p>
          </p:txBody>
        </p:sp>
        <p:cxnSp>
          <p:nvCxnSpPr>
            <p:cNvPr id="14" name="Straight Arrow Connector 13"/>
            <p:cNvCxnSpPr/>
            <p:nvPr/>
          </p:nvCxnSpPr>
          <p:spPr>
            <a:xfrm>
              <a:off x="4737879"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366798"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4768" y="4553779"/>
                  <a:ext cx="1779634" cy="835825"/>
                </a:xfrm>
                <a:prstGeom prst="rect">
                  <a:avLst/>
                </a:prstGeom>
              </p:spPr>
              <p:txBody>
                <a:bodyPr wrap="none">
                  <a:spAutoFit/>
                </a:bodyPr>
                <a:lstStyle/>
                <a:p>
                  <a:pPr algn="ctr"/>
                  <a:r>
                    <a:rPr lang="pt-BR" sz="1400" dirty="0" smtClean="0"/>
                    <a:t>Mensagem, </a:t>
                  </a:r>
                  <a14:m>
                    <m:oMath xmlns:m="http://schemas.openxmlformats.org/officeDocument/2006/math">
                      <m:r>
                        <a:rPr lang="pt-BR" sz="1400" i="1">
                          <a:latin typeface="Cambria Math" panose="02040503050406030204" pitchFamily="18" charset="0"/>
                        </a:rPr>
                        <m:t>𝑚</m:t>
                      </m:r>
                    </m:oMath>
                  </a14:m>
                  <a:endParaRPr lang="pt-BR" sz="1400" dirty="0" smtClean="0"/>
                </a:p>
                <a:p>
                  <a:pPr algn="ctr"/>
                  <a:r>
                    <a:rPr lang="pt-BR" sz="1400" dirty="0" smtClean="0"/>
                    <a:t>{0,0,1,01,1,1,0,...} </a:t>
                  </a:r>
                  <a:endParaRPr lang="pt-BR" sz="1400" dirty="0"/>
                </a:p>
              </p:txBody>
            </p:sp>
          </mc:Choice>
          <mc:Fallback xmlns="">
            <p:sp>
              <p:nvSpPr>
                <p:cNvPr id="16" name="Rectangle 15"/>
                <p:cNvSpPr>
                  <a:spLocks noRot="1" noChangeAspect="1" noMove="1" noResize="1" noEditPoints="1" noAdjustHandles="1" noChangeArrowheads="1" noChangeShapeType="1" noTextEdit="1"/>
                </p:cNvSpPr>
                <p:nvPr/>
              </p:nvSpPr>
              <p:spPr>
                <a:xfrm>
                  <a:off x="-54768" y="4553779"/>
                  <a:ext cx="1779634" cy="835825"/>
                </a:xfrm>
                <a:prstGeom prst="rect">
                  <a:avLst/>
                </a:prstGeom>
                <a:blipFill>
                  <a:blip r:embed="rId5"/>
                  <a:stretch>
                    <a:fillRect l="-806" t="-2326" r="-806" b="-1162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3030100" y="4470496"/>
                  <a:ext cx="506542" cy="491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𝑠</m:t>
                            </m:r>
                          </m:e>
                          <m:sub>
                            <m:r>
                              <a:rPr lang="pt-BR" sz="1400" i="1">
                                <a:latin typeface="Cambria Math" panose="02040503050406030204" pitchFamily="18" charset="0"/>
                              </a:rPr>
                              <m:t>𝑚</m:t>
                            </m:r>
                          </m:sub>
                        </m:sSub>
                      </m:oMath>
                    </m:oMathPara>
                  </a14:m>
                  <a:endParaRPr lang="pt-BR" sz="1400" dirty="0"/>
                </a:p>
              </p:txBody>
            </p:sp>
          </mc:Choice>
          <mc:Fallback xmlns="">
            <p:sp>
              <p:nvSpPr>
                <p:cNvPr id="17" name="Rectangle 16"/>
                <p:cNvSpPr>
                  <a:spLocks noRot="1" noChangeAspect="1" noMove="1" noResize="1" noEditPoints="1" noAdjustHandles="1" noChangeArrowheads="1" noChangeShapeType="1" noTextEdit="1"/>
                </p:cNvSpPr>
                <p:nvPr/>
              </p:nvSpPr>
              <p:spPr>
                <a:xfrm>
                  <a:off x="3030100" y="4470496"/>
                  <a:ext cx="506542" cy="49166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726495" y="4477181"/>
                  <a:ext cx="385794" cy="491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𝑦</m:t>
                        </m:r>
                      </m:oMath>
                    </m:oMathPara>
                  </a14:m>
                  <a:endParaRPr lang="pt-BR" sz="1400" dirty="0"/>
                </a:p>
              </p:txBody>
            </p:sp>
          </mc:Choice>
          <mc:Fallback xmlns="">
            <p:sp>
              <p:nvSpPr>
                <p:cNvPr id="18" name="Rectangle 17"/>
                <p:cNvSpPr>
                  <a:spLocks noRot="1" noChangeAspect="1" noMove="1" noResize="1" noEditPoints="1" noAdjustHandles="1" noChangeArrowheads="1" noChangeShapeType="1" noTextEdit="1"/>
                </p:cNvSpPr>
                <p:nvPr/>
              </p:nvSpPr>
              <p:spPr>
                <a:xfrm>
                  <a:off x="4726495" y="4477181"/>
                  <a:ext cx="385794" cy="491663"/>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6430756" y="4472698"/>
                  <a:ext cx="487509" cy="49166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acc>
                          <m:accPr>
                            <m:chr m:val="̂"/>
                            <m:ctrlPr>
                              <a:rPr lang="pt-BR" sz="1400" i="1" smtClean="0">
                                <a:latin typeface="Cambria Math" panose="02040503050406030204" pitchFamily="18" charset="0"/>
                              </a:rPr>
                            </m:ctrlPr>
                          </m:accPr>
                          <m:e>
                            <m:r>
                              <a:rPr lang="pt-BR" sz="1400" i="1">
                                <a:latin typeface="Cambria Math" panose="02040503050406030204" pitchFamily="18" charset="0"/>
                              </a:rPr>
                              <m:t>𝑚</m:t>
                            </m:r>
                            <m:r>
                              <m:rPr>
                                <m:nor/>
                              </m:rPr>
                              <a:rPr lang="pt-BR" sz="1400" dirty="0"/>
                              <m:t> </m:t>
                            </m:r>
                          </m:e>
                        </m:acc>
                      </m:oMath>
                    </m:oMathPara>
                  </a14:m>
                  <a:endParaRPr lang="pt-BR" sz="1400" dirty="0"/>
                </a:p>
              </p:txBody>
            </p:sp>
          </mc:Choice>
          <mc:Fallback xmlns="">
            <p:sp>
              <p:nvSpPr>
                <p:cNvPr id="19" name="Rectangle 18"/>
                <p:cNvSpPr>
                  <a:spLocks noRot="1" noChangeAspect="1" noMove="1" noResize="1" noEditPoints="1" noAdjustHandles="1" noChangeArrowheads="1" noChangeShapeType="1" noTextEdit="1"/>
                </p:cNvSpPr>
                <p:nvPr/>
              </p:nvSpPr>
              <p:spPr>
                <a:xfrm>
                  <a:off x="6430756" y="4472698"/>
                  <a:ext cx="487509" cy="491663"/>
                </a:xfrm>
                <a:prstGeom prst="rect">
                  <a:avLst/>
                </a:prstGeom>
                <a:blipFill>
                  <a:blip r:embed="rId8"/>
                  <a:stretch>
                    <a:fillRect t="-4000" r="-1471"/>
                  </a:stretch>
                </a:blipFill>
              </p:spPr>
              <p:txBody>
                <a:bodyPr/>
                <a:lstStyle/>
                <a:p>
                  <a:r>
                    <a:rPr lang="pt-BR">
                      <a:noFill/>
                    </a:rPr>
                    <a:t> </a:t>
                  </a:r>
                </a:p>
              </p:txBody>
            </p:sp>
          </mc:Fallback>
        </mc:AlternateContent>
      </p:grpSp>
      <p:pic>
        <p:nvPicPr>
          <p:cNvPr id="7" name="Picture 6"/>
          <p:cNvPicPr>
            <a:picLocks noChangeAspect="1"/>
          </p:cNvPicPr>
          <p:nvPr/>
        </p:nvPicPr>
        <p:blipFill rotWithShape="1">
          <a:blip r:embed="rId9"/>
          <a:srcRect l="2860" t="1484" r="8562"/>
          <a:stretch/>
        </p:blipFill>
        <p:spPr>
          <a:xfrm>
            <a:off x="2087557" y="4326529"/>
            <a:ext cx="2618914" cy="2531471"/>
          </a:xfrm>
          <a:prstGeom prst="rect">
            <a:avLst/>
          </a:prstGeom>
        </p:spPr>
      </p:pic>
      <p:pic>
        <p:nvPicPr>
          <p:cNvPr id="10" name="Picture 9"/>
          <p:cNvPicPr>
            <a:picLocks noChangeAspect="1"/>
          </p:cNvPicPr>
          <p:nvPr/>
        </p:nvPicPr>
        <p:blipFill rotWithShape="1">
          <a:blip r:embed="rId10"/>
          <a:srcRect l="1145" t="4418" r="8154"/>
          <a:stretch/>
        </p:blipFill>
        <p:spPr>
          <a:xfrm>
            <a:off x="8274308" y="4342106"/>
            <a:ext cx="2772758" cy="2539478"/>
          </a:xfrm>
          <a:prstGeom prst="rect">
            <a:avLst/>
          </a:prstGeom>
        </p:spPr>
      </p:pic>
      <p:pic>
        <p:nvPicPr>
          <p:cNvPr id="4" name="Picture 3"/>
          <p:cNvPicPr>
            <a:picLocks noChangeAspect="1"/>
          </p:cNvPicPr>
          <p:nvPr/>
        </p:nvPicPr>
        <p:blipFill rotWithShape="1">
          <a:blip r:embed="rId11"/>
          <a:srcRect l="1400" t="1338" r="8876"/>
          <a:stretch/>
        </p:blipFill>
        <p:spPr>
          <a:xfrm>
            <a:off x="5257800" y="4340372"/>
            <a:ext cx="2624152" cy="2507824"/>
          </a:xfrm>
          <a:prstGeom prst="rect">
            <a:avLst/>
          </a:prstGeom>
        </p:spPr>
      </p:pic>
    </p:spTree>
    <p:extLst>
      <p:ext uri="{BB962C8B-B14F-4D97-AF65-F5344CB8AC3E}">
        <p14:creationId xmlns:p14="http://schemas.microsoft.com/office/powerpoint/2010/main" val="27756867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Exemplo: </a:t>
            </a:r>
            <a:r>
              <a:rPr lang="pt-BR" dirty="0"/>
              <a:t>Detecção de símbolos BPSK em AWGN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076710" cy="4713720"/>
              </a:xfrm>
            </p:spPr>
            <p:txBody>
              <a:bodyPr>
                <a:normAutofit fontScale="92500" lnSpcReduction="10000"/>
              </a:bodyPr>
              <a:lstStyle/>
              <a:p>
                <a:r>
                  <a:rPr lang="pt-BR" dirty="0" smtClean="0"/>
                  <a:t>Detector MAP para esse problema é dado por: </a:t>
                </a:r>
              </a:p>
              <a:p>
                <a:pPr marL="0" indent="0">
                  <a:buNone/>
                </a:pPr>
                <a14:m>
                  <m:oMathPara xmlns:m="http://schemas.openxmlformats.org/officeDocument/2006/math">
                    <m:oMathParaPr>
                      <m:jc m:val="centerGroup"/>
                    </m:oMathParaPr>
                    <m:oMath xmlns:m="http://schemas.openxmlformats.org/officeDocument/2006/math">
                      <m:sSub>
                        <m:sSubPr>
                          <m:ctrlPr>
                            <a:rPr lang="pt-BR" sz="2600" i="1">
                              <a:latin typeface="Cambria Math" panose="02040503050406030204" pitchFamily="18" charset="0"/>
                            </a:rPr>
                          </m:ctrlPr>
                        </m:sSubPr>
                        <m:e>
                          <m:r>
                            <a:rPr lang="pt-BR" sz="2600" b="0" i="1" smtClean="0">
                              <a:latin typeface="Cambria Math" panose="02040503050406030204" pitchFamily="18" charset="0"/>
                            </a:rPr>
                            <m:t>𝑆</m:t>
                          </m:r>
                        </m:e>
                        <m:sub>
                          <m:r>
                            <a:rPr lang="pt-BR" sz="2600" b="0" i="1" smtClean="0">
                              <a:latin typeface="Cambria Math" panose="02040503050406030204" pitchFamily="18" charset="0"/>
                            </a:rPr>
                            <m:t>𝑚</m:t>
                          </m:r>
                        </m:sub>
                      </m:sSub>
                      <m:r>
                        <a:rPr lang="pt-BR" sz="2600">
                          <a:latin typeface="Cambria Math" panose="02040503050406030204" pitchFamily="18" charset="0"/>
                        </a:rPr>
                        <m:t>=</m:t>
                      </m:r>
                      <m:r>
                        <m:rPr>
                          <m:sty m:val="p"/>
                        </m:rPr>
                        <a:rPr lang="pt-BR" sz="2600">
                          <a:latin typeface="Cambria Math" panose="02040503050406030204" pitchFamily="18" charset="0"/>
                        </a:rPr>
                        <m:t>arg</m:t>
                      </m:r>
                      <m:func>
                        <m:funcPr>
                          <m:ctrlPr>
                            <a:rPr lang="pt-BR" sz="2600" i="1">
                              <a:latin typeface="Cambria Math" panose="02040503050406030204" pitchFamily="18" charset="0"/>
                            </a:rPr>
                          </m:ctrlPr>
                        </m:funcPr>
                        <m:fName>
                          <m:limLow>
                            <m:limLowPr>
                              <m:ctrlPr>
                                <a:rPr lang="pt-BR" sz="2600" i="1">
                                  <a:latin typeface="Cambria Math" panose="02040503050406030204" pitchFamily="18" charset="0"/>
                                </a:rPr>
                              </m:ctrlPr>
                            </m:limLowPr>
                            <m:e>
                              <m:r>
                                <m:rPr>
                                  <m:sty m:val="p"/>
                                </m:rPr>
                                <a:rPr lang="pt-BR" sz="2600">
                                  <a:latin typeface="Cambria Math" panose="02040503050406030204" pitchFamily="18" charset="0"/>
                                </a:rPr>
                                <m:t>max</m:t>
                              </m:r>
                            </m:e>
                            <m:lim>
                              <m:sSub>
                                <m:sSubPr>
                                  <m:ctrlPr>
                                    <a:rPr lang="pt-BR" sz="2600" i="1">
                                      <a:latin typeface="Cambria Math" panose="02040503050406030204" pitchFamily="18" charset="0"/>
                                    </a:rPr>
                                  </m:ctrlPr>
                                </m:sSubPr>
                                <m:e>
                                  <m:r>
                                    <a:rPr lang="pt-BR" sz="2600" b="0" i="1" smtClean="0">
                                      <a:latin typeface="Cambria Math" panose="02040503050406030204" pitchFamily="18" charset="0"/>
                                    </a:rPr>
                                    <m:t>𝑆</m:t>
                                  </m:r>
                                </m:e>
                                <m:sub>
                                  <m:r>
                                    <a:rPr lang="pt-BR" sz="2600" b="0" i="1" smtClean="0">
                                      <a:latin typeface="Cambria Math" panose="02040503050406030204" pitchFamily="18" charset="0"/>
                                    </a:rPr>
                                    <m:t>𝑚</m:t>
                                  </m:r>
                                </m:sub>
                              </m:sSub>
                              <m:r>
                                <a:rPr lang="pt-BR" sz="2600" i="1">
                                  <a:latin typeface="Cambria Math" panose="02040503050406030204" pitchFamily="18" charset="0"/>
                                </a:rPr>
                                <m:t>, </m:t>
                              </m:r>
                              <m:r>
                                <a:rPr lang="pt-BR" sz="2600" b="0" i="1" smtClean="0">
                                  <a:latin typeface="Cambria Math" panose="02040503050406030204" pitchFamily="18" charset="0"/>
                                </a:rPr>
                                <m:t> </m:t>
                              </m:r>
                              <m:r>
                                <a:rPr lang="pt-BR" sz="2600" b="0" i="1" smtClean="0">
                                  <a:latin typeface="Cambria Math" panose="02040503050406030204" pitchFamily="18" charset="0"/>
                                </a:rPr>
                                <m:t>𝑚</m:t>
                              </m:r>
                              <m:r>
                                <a:rPr lang="pt-BR" sz="2600" i="1">
                                  <a:latin typeface="Cambria Math" panose="02040503050406030204" pitchFamily="18" charset="0"/>
                                </a:rPr>
                                <m:t>=</m:t>
                              </m:r>
                              <m:r>
                                <a:rPr lang="pt-BR" sz="2600" b="0" i="1" smtClean="0">
                                  <a:latin typeface="Cambria Math" panose="02040503050406030204" pitchFamily="18" charset="0"/>
                                </a:rPr>
                                <m:t>0, 1</m:t>
                              </m:r>
                            </m:lim>
                          </m:limLow>
                        </m:fName>
                        <m:e>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r>
                                <a:rPr lang="pt-BR" sz="2600" i="1">
                                  <a:latin typeface="Cambria Math" panose="02040503050406030204" pitchFamily="18" charset="0"/>
                                </a:rPr>
                                <m:t>|</m:t>
                              </m:r>
                              <m:r>
                                <a:rPr lang="pt-BR" sz="2600" b="0" i="1" smtClean="0">
                                  <a:latin typeface="Cambria Math" panose="02040503050406030204" pitchFamily="18" charset="0"/>
                                </a:rPr>
                                <m:t>𝑦</m:t>
                              </m:r>
                            </m:e>
                          </m:d>
                          <m:r>
                            <a:rPr lang="pt-BR" sz="2600" b="1" i="1" smtClean="0">
                              <a:latin typeface="Cambria Math" panose="02040503050406030204" pitchFamily="18" charset="0"/>
                            </a:rPr>
                            <m:t>=</m:t>
                          </m:r>
                        </m:e>
                      </m:func>
                      <m:r>
                        <m:rPr>
                          <m:sty m:val="p"/>
                        </m:rPr>
                        <a:rPr lang="pt-BR" sz="2600">
                          <a:latin typeface="Cambria Math" panose="02040503050406030204" pitchFamily="18" charset="0"/>
                        </a:rPr>
                        <m:t>arg</m:t>
                      </m:r>
                      <m:func>
                        <m:funcPr>
                          <m:ctrlPr>
                            <a:rPr lang="pt-BR" sz="2600" i="1">
                              <a:latin typeface="Cambria Math" panose="02040503050406030204" pitchFamily="18" charset="0"/>
                            </a:rPr>
                          </m:ctrlPr>
                        </m:funcPr>
                        <m:fName>
                          <m:limLow>
                            <m:limLowPr>
                              <m:ctrlPr>
                                <a:rPr lang="pt-BR" sz="2600" i="1">
                                  <a:latin typeface="Cambria Math" panose="02040503050406030204" pitchFamily="18" charset="0"/>
                                </a:rPr>
                              </m:ctrlPr>
                            </m:limLowPr>
                            <m:e>
                              <m:r>
                                <m:rPr>
                                  <m:sty m:val="p"/>
                                </m:rPr>
                                <a:rPr lang="pt-BR" sz="2600">
                                  <a:latin typeface="Cambria Math" panose="02040503050406030204" pitchFamily="18" charset="0"/>
                                </a:rPr>
                                <m:t>max</m:t>
                              </m:r>
                            </m:e>
                            <m:lim>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r>
                                <a:rPr lang="pt-BR" sz="2600" i="1">
                                  <a:latin typeface="Cambria Math" panose="02040503050406030204" pitchFamily="18" charset="0"/>
                                </a:rPr>
                                <m:t>,  </m:t>
                              </m:r>
                              <m:r>
                                <a:rPr lang="pt-BR" sz="2600" i="1">
                                  <a:latin typeface="Cambria Math" panose="02040503050406030204" pitchFamily="18" charset="0"/>
                                </a:rPr>
                                <m:t>𝑚</m:t>
                              </m:r>
                              <m:r>
                                <a:rPr lang="pt-BR" sz="2600" i="1">
                                  <a:latin typeface="Cambria Math" panose="02040503050406030204" pitchFamily="18" charset="0"/>
                                </a:rPr>
                                <m:t>=0, 1</m:t>
                              </m:r>
                            </m:lim>
                          </m:limLow>
                        </m:fName>
                        <m:e>
                          <m:r>
                            <a:rPr lang="pt-BR" sz="2600" i="1">
                              <a:latin typeface="Cambria Math" panose="02040503050406030204" pitchFamily="18" charset="0"/>
                            </a:rPr>
                            <m:t>𝑃</m:t>
                          </m:r>
                          <m:d>
                            <m:dPr>
                              <m:ctrlPr>
                                <a:rPr lang="pt-BR" sz="2600" i="1">
                                  <a:latin typeface="Cambria Math" panose="02040503050406030204" pitchFamily="18" charset="0"/>
                                </a:rPr>
                              </m:ctrlPr>
                            </m:dPr>
                            <m:e>
                              <m:r>
                                <a:rPr lang="pt-BR" sz="2600" b="0" i="1" smtClean="0">
                                  <a:latin typeface="Cambria Math" panose="02040503050406030204" pitchFamily="18" charset="0"/>
                                </a:rPr>
                                <m:t>𝑦</m:t>
                              </m:r>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e>
                          </m:d>
                          <m:r>
                            <a:rPr lang="pt-BR" sz="2600" b="0" i="1" smtClean="0">
                              <a:latin typeface="Cambria Math" panose="02040503050406030204" pitchFamily="18" charset="0"/>
                            </a:rPr>
                            <m:t>𝑃</m:t>
                          </m:r>
                          <m:r>
                            <a:rPr lang="pt-BR" sz="2600" b="0" i="1" smtClean="0">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r>
                            <a:rPr lang="pt-BR" sz="2600" b="0" i="1" smtClean="0">
                              <a:latin typeface="Cambria Math" panose="02040503050406030204" pitchFamily="18" charset="0"/>
                            </a:rPr>
                            <m:t>)</m:t>
                          </m:r>
                        </m:e>
                      </m:func>
                    </m:oMath>
                  </m:oMathPara>
                </a14:m>
                <a:endParaRPr lang="pt-BR" dirty="0" smtClean="0"/>
              </a:p>
              <a:p>
                <a:r>
                  <a:rPr lang="pt-BR" dirty="0" smtClean="0"/>
                  <a:t>Se o símbolo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0</m:t>
                        </m:r>
                      </m:sub>
                    </m:sSub>
                  </m:oMath>
                </a14:m>
                <a:r>
                  <a:rPr lang="pt-BR" dirty="0" smtClean="0"/>
                  <a:t> é transmitido, então o sinal recebido é dado por: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0</m:t>
                        </m:r>
                      </m:sub>
                    </m:sSub>
                    <m:r>
                      <a:rPr lang="pt-BR" i="1">
                        <a:latin typeface="Cambria Math" panose="02040503050406030204" pitchFamily="18" charset="0"/>
                      </a:rPr>
                      <m:t>+</m:t>
                    </m:r>
                    <m:r>
                      <a:rPr lang="pt-BR" i="1">
                        <a:latin typeface="Cambria Math" panose="02040503050406030204" pitchFamily="18" charset="0"/>
                      </a:rPr>
                      <m:t>𝑤</m:t>
                    </m:r>
                  </m:oMath>
                </a14:m>
                <a:endParaRPr lang="pt-BR" dirty="0" smtClean="0"/>
              </a:p>
              <a:p>
                <a:pPr marL="0" indent="0" algn="ctr">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smtClean="0">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𝑠</m:t>
                            </m:r>
                          </m:e>
                          <m:sub>
                            <m:r>
                              <a:rPr lang="pt-BR" i="1">
                                <a:latin typeface="Cambria Math" panose="02040503050406030204" pitchFamily="18" charset="0"/>
                              </a:rPr>
                              <m:t>0</m:t>
                            </m:r>
                          </m:sub>
                        </m:sSub>
                      </m:e>
                    </m:d>
                    <m:r>
                      <a:rPr lang="pt-BR" b="0" i="0"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𝜎</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𝜋</m:t>
                            </m:r>
                          </m:e>
                        </m:rad>
                      </m:den>
                    </m:f>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f>
                          <m:fPr>
                            <m:type m:val="skw"/>
                            <m:ctrlPr>
                              <a:rPr lang="pt-BR" b="0" i="1" smtClean="0">
                                <a:latin typeface="Cambria Math" panose="02040503050406030204" pitchFamily="18" charset="0"/>
                              </a:rPr>
                            </m:ctrlPr>
                          </m:fPr>
                          <m:num>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+1)</m:t>
                                </m:r>
                              </m:e>
                              <m:sup>
                                <m:r>
                                  <a:rPr lang="pt-BR" b="0" i="1" smtClean="0">
                                    <a:latin typeface="Cambria Math" panose="02040503050406030204" pitchFamily="18" charset="0"/>
                                  </a:rPr>
                                  <m:t>2</m:t>
                                </m:r>
                              </m:sup>
                            </m:sSup>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𝜎</m:t>
                                </m:r>
                              </m:e>
                              <m:sup>
                                <m:r>
                                  <a:rPr lang="pt-BR" b="0" i="1" smtClean="0">
                                    <a:latin typeface="Cambria Math" panose="02040503050406030204" pitchFamily="18" charset="0"/>
                                  </a:rPr>
                                  <m:t>2</m:t>
                                </m:r>
                              </m:sup>
                            </m:sSup>
                          </m:den>
                        </m:f>
                      </m:sup>
                    </m:sSup>
                  </m:oMath>
                </a14:m>
                <a:r>
                  <a:rPr lang="pt-BR" dirty="0" smtClean="0"/>
                  <a:t>.</a:t>
                </a:r>
              </a:p>
              <a:p>
                <a:r>
                  <a:rPr lang="pt-BR" dirty="0" smtClean="0"/>
                  <a:t>Se o símbolo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1</m:t>
                        </m:r>
                      </m:sub>
                    </m:sSub>
                  </m:oMath>
                </a14:m>
                <a:r>
                  <a:rPr lang="pt-BR" dirty="0"/>
                  <a:t> é transmitido, então o sinal recebido é dado por: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𝑤</m:t>
                    </m:r>
                  </m:oMath>
                </a14:m>
                <a:endParaRPr lang="pt-BR" dirty="0"/>
              </a:p>
              <a:p>
                <a:pPr marL="0" indent="0" algn="ctr">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𝑠</m:t>
                            </m:r>
                          </m:e>
                          <m:sub>
                            <m:r>
                              <a:rPr lang="pt-BR" b="0" i="1" smtClean="0">
                                <a:latin typeface="Cambria Math" panose="02040503050406030204" pitchFamily="18" charset="0"/>
                              </a:rPr>
                              <m:t>1</m:t>
                            </m:r>
                          </m:sub>
                        </m:sSub>
                      </m:e>
                    </m:d>
                    <m:r>
                      <a:rPr lang="pt-BR">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ea typeface="Cambria Math" panose="02040503050406030204" pitchFamily="18" charset="0"/>
                          </a:rPr>
                          <m:t>𝜎</m:t>
                        </m:r>
                        <m:rad>
                          <m:radPr>
                            <m:degHide m:val="on"/>
                            <m:ctrlPr>
                              <a:rPr lang="pt-BR" i="1">
                                <a:latin typeface="Cambria Math" panose="02040503050406030204" pitchFamily="18" charset="0"/>
                              </a:rPr>
                            </m:ctrlPr>
                          </m:radPr>
                          <m:deg/>
                          <m:e>
                            <m:r>
                              <a:rPr lang="pt-BR" b="0" i="1"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𝜋</m:t>
                            </m:r>
                          </m:e>
                        </m:rad>
                      </m:den>
                    </m:f>
                    <m:sSup>
                      <m:sSupPr>
                        <m:ctrlPr>
                          <a:rPr lang="pt-BR" i="1">
                            <a:latin typeface="Cambria Math" panose="02040503050406030204" pitchFamily="18" charset="0"/>
                          </a:rPr>
                        </m:ctrlPr>
                      </m:sSupPr>
                      <m:e>
                        <m:r>
                          <a:rPr lang="pt-BR" i="1">
                            <a:latin typeface="Cambria Math" panose="02040503050406030204" pitchFamily="18" charset="0"/>
                          </a:rPr>
                          <m:t>𝑒</m:t>
                        </m:r>
                      </m:e>
                      <m:sup>
                        <m:f>
                          <m:fPr>
                            <m:type m:val="skw"/>
                            <m:ctrlPr>
                              <a:rPr lang="pt-BR" i="1">
                                <a:latin typeface="Cambria Math" panose="02040503050406030204" pitchFamily="18" charset="0"/>
                              </a:rPr>
                            </m:ctrlPr>
                          </m:fPr>
                          <m:num>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1)</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b="0" i="1"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𝜎</m:t>
                                </m:r>
                              </m:e>
                              <m:sup>
                                <m:r>
                                  <a:rPr lang="pt-BR" i="1">
                                    <a:latin typeface="Cambria Math" panose="02040503050406030204" pitchFamily="18" charset="0"/>
                                  </a:rPr>
                                  <m:t>2</m:t>
                                </m:r>
                              </m:sup>
                            </m:sSup>
                          </m:den>
                        </m:f>
                      </m:sup>
                    </m:sSup>
                  </m:oMath>
                </a14:m>
                <a:r>
                  <a:rPr lang="pt-BR" dirty="0" smtClean="0"/>
                  <a:t>.</a:t>
                </a:r>
              </a:p>
              <a:p>
                <a:r>
                  <a:rPr lang="pt-BR" dirty="0" smtClean="0"/>
                  <a:t>Como </a:t>
                </a:r>
                <a14:m>
                  <m:oMath xmlns:m="http://schemas.openxmlformats.org/officeDocument/2006/math">
                    <m:r>
                      <a:rPr lang="pt-BR" i="1">
                        <a:latin typeface="Cambria Math" panose="02040503050406030204" pitchFamily="18" charset="0"/>
                      </a:rPr>
                      <m:t>𝑃</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b="0" i="1" smtClean="0">
                            <a:latin typeface="Cambria Math" panose="02040503050406030204" pitchFamily="18" charset="0"/>
                          </a:rPr>
                          <m:t>0</m:t>
                        </m:r>
                      </m:sub>
                    </m:sSub>
                    <m:r>
                      <a:rPr lang="pt-BR" i="1">
                        <a:latin typeface="Cambria Math" panose="02040503050406030204" pitchFamily="18" charset="0"/>
                      </a:rPr>
                      <m:t>)</m:t>
                    </m:r>
                  </m:oMath>
                </a14:m>
                <a:r>
                  <a:rPr lang="pt-BR" dirty="0" smtClean="0"/>
                  <a:t> =</a:t>
                </a:r>
                <a:r>
                  <a:rPr lang="pt-BR" dirty="0"/>
                  <a:t> </a:t>
                </a:r>
                <a14:m>
                  <m:oMath xmlns:m="http://schemas.openxmlformats.org/officeDocument/2006/math">
                    <m:r>
                      <a:rPr lang="pt-BR" i="1">
                        <a:latin typeface="Cambria Math" panose="02040503050406030204" pitchFamily="18" charset="0"/>
                      </a:rPr>
                      <m:t>𝑃</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b="0" i="1" smtClean="0">
                            <a:latin typeface="Cambria Math" panose="02040503050406030204" pitchFamily="18" charset="0"/>
                          </a:rPr>
                          <m:t>1</m:t>
                        </m:r>
                      </m:sub>
                    </m:sSub>
                    <m:r>
                      <a:rPr lang="pt-BR" i="1">
                        <a:latin typeface="Cambria Math" panose="02040503050406030204" pitchFamily="18" charset="0"/>
                      </a:rPr>
                      <m:t>)</m:t>
                    </m:r>
                  </m:oMath>
                </a14:m>
                <a:r>
                  <a:rPr lang="pt-BR" dirty="0" smtClean="0"/>
                  <a:t> = 1/2, então o detector MAP é equivalente ao ML, e assim</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  </m:t>
                            </m:r>
                            <m:r>
                              <a:rPr lang="pt-BR" i="1">
                                <a:latin typeface="Cambria Math" panose="02040503050406030204" pitchFamily="18" charset="0"/>
                              </a:rPr>
                              <m:t>𝑚</m:t>
                            </m:r>
                            <m:r>
                              <a:rPr lang="pt-BR" i="1">
                                <a:latin typeface="Cambria Math" panose="02040503050406030204" pitchFamily="18" charset="0"/>
                              </a:rPr>
                              <m:t>=0, 1</m:t>
                            </m:r>
                          </m:lim>
                        </m:limLow>
                      </m:fName>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ea typeface="Cambria Math" panose="02040503050406030204" pitchFamily="18" charset="0"/>
                              </a:rPr>
                              <m:t>𝜎</m:t>
                            </m:r>
                            <m:rad>
                              <m:radPr>
                                <m:degHide m:val="on"/>
                                <m:ctrlPr>
                                  <a:rPr lang="pt-BR" i="1">
                                    <a:latin typeface="Cambria Math" panose="02040503050406030204" pitchFamily="18" charset="0"/>
                                  </a:rPr>
                                </m:ctrlPr>
                              </m:radPr>
                              <m:deg/>
                              <m:e>
                                <m:r>
                                  <a:rPr lang="pt-BR" i="1">
                                    <a:latin typeface="Cambria Math" panose="02040503050406030204" pitchFamily="18" charset="0"/>
                                  </a:rPr>
                                  <m:t>2</m:t>
                                </m:r>
                                <m:r>
                                  <a:rPr lang="pt-BR" i="1">
                                    <a:latin typeface="Cambria Math" panose="02040503050406030204" pitchFamily="18" charset="0"/>
                                    <a:ea typeface="Cambria Math" panose="02040503050406030204" pitchFamily="18" charset="0"/>
                                  </a:rPr>
                                  <m:t>𝜋</m:t>
                                </m:r>
                              </m:e>
                            </m:rad>
                          </m:den>
                        </m:f>
                        <m:sSup>
                          <m:sSupPr>
                            <m:ctrlPr>
                              <a:rPr lang="pt-BR" i="1">
                                <a:latin typeface="Cambria Math" panose="02040503050406030204" pitchFamily="18" charset="0"/>
                              </a:rPr>
                            </m:ctrlPr>
                          </m:sSupPr>
                          <m:e>
                            <m:r>
                              <a:rPr lang="pt-BR" i="1">
                                <a:latin typeface="Cambria Math" panose="02040503050406030204" pitchFamily="18" charset="0"/>
                              </a:rPr>
                              <m:t>𝑒</m:t>
                            </m:r>
                          </m:e>
                          <m:sup>
                            <m:f>
                              <m:fPr>
                                <m:type m:val="skw"/>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2</m:t>
                                    </m:r>
                                    <m:r>
                                      <a:rPr lang="pt-BR" i="1">
                                        <a:latin typeface="Cambria Math" panose="02040503050406030204" pitchFamily="18" charset="0"/>
                                        <a:ea typeface="Cambria Math" panose="02040503050406030204" pitchFamily="18" charset="0"/>
                                      </a:rPr>
                                      <m:t>𝜎</m:t>
                                    </m:r>
                                  </m:e>
                                  <m:sup>
                                    <m:r>
                                      <a:rPr lang="pt-BR" i="1">
                                        <a:latin typeface="Cambria Math" panose="02040503050406030204" pitchFamily="18" charset="0"/>
                                      </a:rPr>
                                      <m:t>2</m:t>
                                    </m:r>
                                  </m:sup>
                                </m:sSup>
                              </m:den>
                            </m:f>
                          </m:sup>
                        </m:sSup>
                        <m:r>
                          <a:rPr lang="pt-BR" b="1" i="1" smtClean="0">
                            <a:latin typeface="Cambria Math" panose="02040503050406030204" pitchFamily="18" charset="0"/>
                          </a:rPr>
                          <m:t>=</m:t>
                        </m:r>
                      </m:e>
                    </m:func>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  </m:t>
                            </m:r>
                            <m:r>
                              <a:rPr lang="pt-BR" i="1">
                                <a:latin typeface="Cambria Math" panose="02040503050406030204" pitchFamily="18" charset="0"/>
                              </a:rPr>
                              <m:t>𝑚</m:t>
                            </m:r>
                            <m:r>
                              <a:rPr lang="pt-BR" i="1">
                                <a:latin typeface="Cambria Math" panose="02040503050406030204" pitchFamily="18" charset="0"/>
                              </a:rPr>
                              <m:t>=0, 1</m:t>
                            </m:r>
                          </m:lim>
                        </m:limLow>
                      </m:fName>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m:t>
                            </m:r>
                          </m:e>
                          <m:sup>
                            <m:r>
                              <a:rPr lang="pt-BR" i="1">
                                <a:latin typeface="Cambria Math" panose="02040503050406030204" pitchFamily="18" charset="0"/>
                              </a:rPr>
                              <m:t>2</m:t>
                            </m:r>
                          </m:sup>
                        </m:sSup>
                      </m:e>
                    </m:func>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76710" cy="4713720"/>
              </a:xfrm>
              <a:blipFill>
                <a:blip r:embed="rId3"/>
                <a:stretch>
                  <a:fillRect l="-825" t="-2584" r="-330"/>
                </a:stretch>
              </a:blipFill>
            </p:spPr>
            <p:txBody>
              <a:bodyPr/>
              <a:lstStyle/>
              <a:p>
                <a:r>
                  <a:rPr lang="pt-BR">
                    <a:noFill/>
                  </a:rPr>
                  <a:t> </a:t>
                </a:r>
              </a:p>
            </p:txBody>
          </p:sp>
        </mc:Fallback>
      </mc:AlternateContent>
    </p:spTree>
    <p:extLst>
      <p:ext uri="{BB962C8B-B14F-4D97-AF65-F5344CB8AC3E}">
        <p14:creationId xmlns:p14="http://schemas.microsoft.com/office/powerpoint/2010/main" val="25899393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7"/>
            <a:ext cx="10515600" cy="1325563"/>
          </a:xfrm>
        </p:spPr>
        <p:txBody>
          <a:bodyPr/>
          <a:lstStyle/>
          <a:p>
            <a:r>
              <a:rPr lang="pt-BR" dirty="0" smtClean="0"/>
              <a:t>Exemplo: Detecção BPSK com Scikit-Learn</a:t>
            </a:r>
            <a:endParaRPr lang="pt-BR" dirty="0"/>
          </a:p>
        </p:txBody>
      </p:sp>
      <p:sp>
        <p:nvSpPr>
          <p:cNvPr id="5" name="Rectangle 4"/>
          <p:cNvSpPr/>
          <p:nvPr/>
        </p:nvSpPr>
        <p:spPr>
          <a:xfrm>
            <a:off x="838200" y="1296596"/>
            <a:ext cx="4451742" cy="5509200"/>
          </a:xfrm>
          <a:prstGeom prst="rect">
            <a:avLst/>
          </a:prstGeom>
        </p:spPr>
        <p:txBody>
          <a:bodyPr wrap="square">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numpy </a:t>
            </a:r>
            <a:r>
              <a:rPr lang="pt-BR" sz="1100" b="1" dirty="0">
                <a:solidFill>
                  <a:srgbClr val="0000FF"/>
                </a:solidFill>
                <a:highlight>
                  <a:srgbClr val="FFFFFF"/>
                </a:highlight>
              </a:rPr>
              <a:t>as</a:t>
            </a:r>
            <a:r>
              <a:rPr lang="pt-BR" sz="1100" dirty="0">
                <a:solidFill>
                  <a:srgbClr val="000000"/>
                </a:solidFill>
                <a:highlight>
                  <a:srgbClr val="FFFFFF"/>
                </a:highlight>
              </a:rPr>
              <a:t> np</a:t>
            </a:r>
          </a:p>
          <a:p>
            <a:r>
              <a:rPr lang="pt-BR" sz="1100" b="1" dirty="0">
                <a:solidFill>
                  <a:srgbClr val="0000FF"/>
                </a:solidFill>
                <a:highlight>
                  <a:srgbClr val="FFFFFF"/>
                </a:highlight>
              </a:rPr>
              <a:t>from</a:t>
            </a:r>
            <a:r>
              <a:rPr lang="pt-BR" sz="1100" dirty="0">
                <a:solidFill>
                  <a:srgbClr val="000000"/>
                </a:solidFill>
                <a:highlight>
                  <a:srgbClr val="FFFFFF"/>
                </a:highlight>
              </a:rPr>
              <a:t> scipy</a:t>
            </a:r>
            <a:r>
              <a:rPr lang="pt-BR" sz="1100" b="1" dirty="0">
                <a:solidFill>
                  <a:srgbClr val="000080"/>
                </a:solidFill>
                <a:highlight>
                  <a:srgbClr val="FFFFFF"/>
                </a:highlight>
              </a:rPr>
              <a:t>.</a:t>
            </a:r>
            <a:r>
              <a:rPr lang="pt-BR" sz="1100" dirty="0">
                <a:solidFill>
                  <a:srgbClr val="000000"/>
                </a:solidFill>
                <a:highlight>
                  <a:srgbClr val="FFFFFF"/>
                </a:highlight>
              </a:rPr>
              <a:t>special </a:t>
            </a:r>
            <a:r>
              <a:rPr lang="pt-BR" sz="1100" b="1" dirty="0">
                <a:solidFill>
                  <a:srgbClr val="0000FF"/>
                </a:solidFill>
                <a:highlight>
                  <a:srgbClr val="FFFFFF"/>
                </a:highlight>
              </a:rPr>
              <a:t>import</a:t>
            </a:r>
            <a:r>
              <a:rPr lang="pt-BR" sz="1100" dirty="0">
                <a:solidFill>
                  <a:srgbClr val="000000"/>
                </a:solidFill>
                <a:highlight>
                  <a:srgbClr val="FFFFFF"/>
                </a:highlight>
              </a:rPr>
              <a:t> erfc</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naive_bayes </a:t>
            </a:r>
            <a:r>
              <a:rPr lang="pt-BR" sz="1100" b="1" dirty="0">
                <a:solidFill>
                  <a:srgbClr val="0000FF"/>
                </a:solidFill>
                <a:highlight>
                  <a:srgbClr val="FFFFFF"/>
                </a:highlight>
              </a:rPr>
              <a:t>import</a:t>
            </a:r>
            <a:r>
              <a:rPr lang="pt-BR" sz="1100" dirty="0">
                <a:solidFill>
                  <a:srgbClr val="000000"/>
                </a:solidFill>
                <a:highlight>
                  <a:srgbClr val="FFFFFF"/>
                </a:highlight>
              </a:rPr>
              <a:t> </a:t>
            </a:r>
            <a:r>
              <a:rPr lang="pt-BR" sz="1100" dirty="0" smtClean="0">
                <a:solidFill>
                  <a:srgbClr val="000000"/>
                </a:solidFill>
                <a:highlight>
                  <a:srgbClr val="FFFFFF"/>
                </a:highlight>
              </a:rPr>
              <a:t>GaussianNB</a:t>
            </a:r>
          </a:p>
          <a:p>
            <a:r>
              <a:rPr lang="pt-BR" sz="1100" b="1" dirty="0">
                <a:solidFill>
                  <a:srgbClr val="0000FF"/>
                </a:solidFill>
                <a:highlight>
                  <a:srgbClr val="FFFFFF"/>
                </a:highlight>
              </a:rPr>
              <a:t>from</a:t>
            </a:r>
            <a:r>
              <a:rPr lang="pt-BR" sz="1100" dirty="0">
                <a:solidFill>
                  <a:srgbClr val="000000"/>
                </a:solidFill>
                <a:highlight>
                  <a:srgbClr val="FFFFFF"/>
                </a:highlight>
              </a:rPr>
              <a:t> sklearn.model_selection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b="1" dirty="0">
              <a:solidFill>
                <a:srgbClr val="0000FF"/>
              </a:solidFill>
              <a:highlight>
                <a:srgbClr val="FFFFFF"/>
              </a:highlight>
            </a:endParaRPr>
          </a:p>
          <a:p>
            <a:r>
              <a:rPr lang="en-US" sz="1100" dirty="0">
                <a:solidFill>
                  <a:srgbClr val="008000"/>
                </a:solidFill>
                <a:highlight>
                  <a:srgbClr val="FFFFFF"/>
                </a:highlight>
              </a:rPr>
              <a:t># Number of BPSK symbols to be transmitted.</a:t>
            </a:r>
            <a:endParaRPr lang="en-US" sz="1100" dirty="0">
              <a:solidFill>
                <a:srgbClr val="000000"/>
              </a:solidFill>
              <a:highlight>
                <a:srgbClr val="FFFFFF"/>
              </a:highlight>
            </a:endParaRPr>
          </a:p>
          <a:p>
            <a:r>
              <a:rPr lang="pt-BR" sz="1100" dirty="0">
                <a:solidFill>
                  <a:srgbClr val="000000"/>
                </a:solidFill>
                <a:highlight>
                  <a:srgbClr val="FFFFFF"/>
                </a:highlight>
              </a:rPr>
              <a:t>N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FF0000"/>
                </a:solidFill>
                <a:highlight>
                  <a:srgbClr val="FFFFFF"/>
                </a:highlight>
              </a:rPr>
              <a:t>1000000</a:t>
            </a:r>
            <a:endParaRPr lang="pt-BR" sz="1100" dirty="0">
              <a:solidFill>
                <a:srgbClr val="000000"/>
              </a:solidFill>
              <a:highlight>
                <a:srgbClr val="FFFFFF"/>
              </a:highlight>
            </a:endParaRPr>
          </a:p>
          <a:p>
            <a:r>
              <a:rPr lang="pt-BR" sz="1100" dirty="0">
                <a:solidFill>
                  <a:srgbClr val="008000"/>
                </a:solidFill>
                <a:highlight>
                  <a:srgbClr val="FFFFFF"/>
                </a:highlight>
              </a:rPr>
              <a:t># Instantiate a Gaussian naive Bayes classifier.</a:t>
            </a:r>
            <a:endParaRPr lang="pt-BR" sz="1100" dirty="0">
              <a:solidFill>
                <a:srgbClr val="000000"/>
              </a:solidFill>
              <a:highlight>
                <a:srgbClr val="FFFFFF"/>
              </a:highlight>
            </a:endParaRPr>
          </a:p>
          <a:p>
            <a:r>
              <a:rPr lang="pt-BR" sz="1100" dirty="0">
                <a:solidFill>
                  <a:srgbClr val="000000"/>
                </a:solidFill>
                <a:highlight>
                  <a:srgbClr val="FFFFFF"/>
                </a:highlight>
              </a:rPr>
              <a:t>gnb </a:t>
            </a:r>
            <a:r>
              <a:rPr lang="pt-BR" sz="1100" b="1" dirty="0">
                <a:solidFill>
                  <a:srgbClr val="000080"/>
                </a:solidFill>
                <a:highlight>
                  <a:srgbClr val="FFFFFF"/>
                </a:highlight>
              </a:rPr>
              <a:t>=</a:t>
            </a:r>
            <a:r>
              <a:rPr lang="pt-BR" sz="1100" dirty="0">
                <a:solidFill>
                  <a:srgbClr val="000000"/>
                </a:solidFill>
                <a:highlight>
                  <a:srgbClr val="FFFFFF"/>
                </a:highlight>
              </a:rPr>
              <a:t> GaussianNB</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Create Es/N0 vector.</a:t>
            </a:r>
            <a:endParaRPr lang="pt-BR" sz="1100" dirty="0">
              <a:solidFill>
                <a:srgbClr val="000000"/>
              </a:solidFill>
              <a:highlight>
                <a:srgbClr val="FFFFFF"/>
              </a:highlight>
            </a:endParaRPr>
          </a:p>
          <a:p>
            <a:r>
              <a:rPr lang="pt-BR" sz="1100" dirty="0">
                <a:solidFill>
                  <a:srgbClr val="000000"/>
                </a:solidFill>
                <a:highlight>
                  <a:srgbClr val="FFFFFF"/>
                </a:highlight>
              </a:rPr>
              <a:t>EsN0dB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arange</a:t>
            </a:r>
            <a:r>
              <a:rPr lang="pt-BR" sz="1100" b="1" dirty="0">
                <a:solidFill>
                  <a:srgbClr val="000080"/>
                </a:solidFill>
                <a:highlight>
                  <a:srgbClr val="FFFFFF"/>
                </a:highlight>
              </a:rPr>
              <a:t>(-</a:t>
            </a:r>
            <a:r>
              <a:rPr lang="pt-BR" sz="1100" dirty="0">
                <a:solidFill>
                  <a:srgbClr val="FF0000"/>
                </a:solidFill>
                <a:highlight>
                  <a:srgbClr val="FFFFFF"/>
                </a:highlight>
              </a:rPr>
              <a:t>10</a:t>
            </a:r>
            <a:r>
              <a:rPr lang="pt-BR" sz="1100" b="1" dirty="0">
                <a:solidFill>
                  <a:srgbClr val="000080"/>
                </a:solidFill>
                <a:highlight>
                  <a:srgbClr val="FFFFFF"/>
                </a:highlight>
              </a:rPr>
              <a:t>,</a:t>
            </a:r>
            <a:r>
              <a:rPr lang="pt-BR" sz="1100" dirty="0">
                <a:solidFill>
                  <a:srgbClr val="FF0000"/>
                </a:solidFill>
                <a:highlight>
                  <a:srgbClr val="FFFFFF"/>
                </a:highlight>
              </a:rPr>
              <a:t>12</a:t>
            </a:r>
            <a:r>
              <a:rPr lang="pt-BR" sz="1100" b="1" dirty="0">
                <a:solidFill>
                  <a:srgbClr val="000080"/>
                </a:solidFill>
                <a:highlight>
                  <a:srgbClr val="FFFFFF"/>
                </a:highlight>
              </a:rPr>
              <a:t>,</a:t>
            </a:r>
            <a:r>
              <a:rPr lang="pt-BR" sz="1100" dirty="0">
                <a:solidFill>
                  <a:srgbClr val="FF0000"/>
                </a:solidFill>
                <a:highlight>
                  <a:srgbClr val="FFFFFF"/>
                </a:highlight>
              </a:rPr>
              <a:t>2</a:t>
            </a:r>
            <a:r>
              <a:rPr lang="pt-BR" sz="1100" b="1" dirty="0" smtClean="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ber_theo </a:t>
            </a:r>
            <a:r>
              <a:rPr lang="pt-BR" sz="1100" b="1" dirty="0">
                <a:solidFill>
                  <a:srgbClr val="000080"/>
                </a:solidFill>
                <a:highlight>
                  <a:srgbClr val="FFFFFF"/>
                </a:highlight>
              </a:rPr>
              <a:t>=</a:t>
            </a:r>
            <a:r>
              <a:rPr lang="pt-BR" sz="1100" dirty="0">
                <a:solidFill>
                  <a:srgbClr val="000000"/>
                </a:solidFill>
                <a:highlight>
                  <a:srgbClr val="FFFFFF"/>
                </a:highlight>
              </a:rPr>
              <a:t> ber_simu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zeros</a:t>
            </a:r>
            <a:r>
              <a:rPr lang="pt-BR" sz="1100" b="1" dirty="0">
                <a:solidFill>
                  <a:srgbClr val="000080"/>
                </a:solidFill>
                <a:highlight>
                  <a:srgbClr val="FFFFFF"/>
                </a:highlight>
              </a:rPr>
              <a:t>(</a:t>
            </a:r>
            <a:r>
              <a:rPr lang="pt-BR" sz="1100" dirty="0">
                <a:solidFill>
                  <a:srgbClr val="000000"/>
                </a:solidFill>
                <a:highlight>
                  <a:srgbClr val="FFFFFF"/>
                </a:highlight>
              </a:rPr>
              <a:t>len</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b="1" dirty="0">
                <a:solidFill>
                  <a:srgbClr val="0000FF"/>
                </a:solidFill>
                <a:highlight>
                  <a:srgbClr val="FFFFFF"/>
                </a:highlight>
              </a:rPr>
              <a:t>for</a:t>
            </a:r>
            <a:r>
              <a:rPr lang="pt-BR" sz="1100" dirty="0">
                <a:solidFill>
                  <a:srgbClr val="000000"/>
                </a:solidFill>
                <a:highlight>
                  <a:srgbClr val="FFFFFF"/>
                </a:highlight>
              </a:rPr>
              <a:t> idx </a:t>
            </a:r>
            <a:r>
              <a:rPr lang="pt-BR" sz="1100" b="1" dirty="0">
                <a:solidFill>
                  <a:srgbClr val="0000FF"/>
                </a:solidFill>
                <a:highlight>
                  <a:srgbClr val="FFFFFF"/>
                </a:highlight>
              </a:rPr>
              <a:t>in</a:t>
            </a:r>
            <a:r>
              <a:rPr lang="pt-BR" sz="1100" dirty="0">
                <a:solidFill>
                  <a:srgbClr val="000000"/>
                </a:solidFill>
                <a:highlight>
                  <a:srgbClr val="FFFFFF"/>
                </a:highlight>
              </a:rPr>
              <a:t> range</a:t>
            </a:r>
            <a:r>
              <a:rPr lang="pt-BR" sz="1100" b="1" dirty="0">
                <a:solidFill>
                  <a:srgbClr val="000080"/>
                </a:solidFill>
                <a:highlight>
                  <a:srgbClr val="FFFFFF"/>
                </a:highlight>
              </a:rPr>
              <a:t>(</a:t>
            </a:r>
            <a:r>
              <a:rPr lang="pt-BR" sz="1100" dirty="0">
                <a:solidFill>
                  <a:srgbClr val="FF0000"/>
                </a:solidFill>
                <a:highlight>
                  <a:srgbClr val="FFFFFF"/>
                </a:highlight>
              </a:rPr>
              <a:t>0</a:t>
            </a:r>
            <a:r>
              <a:rPr lang="pt-BR" sz="1100" b="1" dirty="0">
                <a:solidFill>
                  <a:srgbClr val="000080"/>
                </a:solidFill>
                <a:highlight>
                  <a:srgbClr val="FFFFFF"/>
                </a:highlight>
              </a:rPr>
              <a:t>,</a:t>
            </a:r>
            <a:r>
              <a:rPr lang="pt-BR" sz="1100" dirty="0">
                <a:solidFill>
                  <a:srgbClr val="000000"/>
                </a:solidFill>
                <a:highlight>
                  <a:srgbClr val="FFFFFF"/>
                </a:highlight>
              </a:rPr>
              <a:t>len</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EsN0Lin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FF0000"/>
                </a:solidFill>
                <a:highlight>
                  <a:srgbClr val="FFFFFF"/>
                </a:highlight>
              </a:rPr>
              <a:t>10.0</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Generate N BPSK symbols.</a:t>
            </a:r>
            <a:endParaRPr lang="pt-BR" sz="1100" dirty="0">
              <a:solidFill>
                <a:srgbClr val="000000"/>
              </a:solidFill>
              <a:highlight>
                <a:srgbClr val="FFFFFF"/>
              </a:highlight>
            </a:endParaRPr>
          </a:p>
          <a:p>
            <a:r>
              <a:rPr lang="pt-BR" sz="1100" dirty="0">
                <a:solidFill>
                  <a:srgbClr val="000000"/>
                </a:solidFill>
                <a:highlight>
                  <a:srgbClr val="FFFFFF"/>
                </a:highlight>
              </a:rPr>
              <a:t>    x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FF0000"/>
                </a:solidFill>
                <a:highlight>
                  <a:srgbClr val="FFFFFF"/>
                </a:highlight>
              </a:rPr>
              <a:t>2.0</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random</a:t>
            </a:r>
            <a:r>
              <a:rPr lang="pt-BR" sz="1100" b="1" dirty="0">
                <a:solidFill>
                  <a:srgbClr val="000080"/>
                </a:solidFill>
                <a:highlight>
                  <a:srgbClr val="FFFFFF"/>
                </a:highlight>
              </a:rPr>
              <a:t>.</a:t>
            </a:r>
            <a:r>
              <a:rPr lang="pt-BR" sz="1100" dirty="0">
                <a:solidFill>
                  <a:srgbClr val="000000"/>
                </a:solidFill>
                <a:highlight>
                  <a:srgbClr val="FFFFFF"/>
                </a:highlight>
              </a:rPr>
              <a:t>rand</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&gt;=</a:t>
            </a:r>
            <a:r>
              <a:rPr lang="pt-BR" sz="1100" dirty="0">
                <a:solidFill>
                  <a:srgbClr val="000000"/>
                </a:solidFill>
                <a:highlight>
                  <a:srgbClr val="FFFFFF"/>
                </a:highlight>
              </a:rPr>
              <a:t> </a:t>
            </a:r>
            <a:r>
              <a:rPr lang="pt-BR" sz="1100" dirty="0">
                <a:solidFill>
                  <a:srgbClr val="FF0000"/>
                </a:solidFill>
                <a:highlight>
                  <a:srgbClr val="FFFFFF"/>
                </a:highlight>
              </a:rPr>
              <a:t>0.5</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a:t>
            </a:r>
            <a:r>
              <a:rPr lang="pt-BR" sz="1100" b="1" dirty="0">
                <a:solidFill>
                  <a:srgbClr val="000080"/>
                </a:solidFill>
                <a:highlight>
                  <a:srgbClr val="FFFFFF"/>
                </a:highlight>
              </a:rPr>
              <a:t>).</a:t>
            </a:r>
            <a:r>
              <a:rPr lang="pt-BR" sz="1100" dirty="0">
                <a:solidFill>
                  <a:srgbClr val="000000"/>
                </a:solidFill>
                <a:highlight>
                  <a:srgbClr val="FFFFFF"/>
                </a:highlight>
              </a:rPr>
              <a:t>reshape</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0000"/>
                </a:solidFill>
                <a:highlight>
                  <a:srgbClr val="FFFFFF"/>
                </a:highlight>
              </a:rPr>
              <a:t>    </a:t>
            </a:r>
            <a:r>
              <a:rPr lang="en-US" sz="1100" dirty="0">
                <a:solidFill>
                  <a:srgbClr val="008000"/>
                </a:solidFill>
                <a:highlight>
                  <a:srgbClr val="FFFFFF"/>
                </a:highlight>
              </a:rPr>
              <a:t># Generate noise </a:t>
            </a:r>
            <a:r>
              <a:rPr lang="en-US" sz="1100" dirty="0" smtClean="0">
                <a:solidFill>
                  <a:srgbClr val="008000"/>
                </a:solidFill>
                <a:highlight>
                  <a:srgbClr val="FFFFFF"/>
                </a:highlight>
              </a:rPr>
              <a:t>vector</a:t>
            </a:r>
          </a:p>
          <a:p>
            <a:r>
              <a:rPr lang="pt-BR" sz="1100" dirty="0" smtClean="0">
                <a:solidFill>
                  <a:srgbClr val="000000"/>
                </a:solidFill>
                <a:highlight>
                  <a:srgbClr val="FFFFFF"/>
                </a:highlight>
              </a:rPr>
              <a:t>    </a:t>
            </a:r>
            <a:r>
              <a:rPr lang="pt-BR" sz="1100" dirty="0">
                <a:solidFill>
                  <a:srgbClr val="000000"/>
                </a:solidFill>
                <a:highlight>
                  <a:srgbClr val="FFFFFF"/>
                </a:highlight>
              </a:rPr>
              <a:t>noise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sqrt</a:t>
            </a:r>
            <a:r>
              <a:rPr lang="pt-BR" sz="1100" b="1" dirty="0">
                <a:solidFill>
                  <a:srgbClr val="000080"/>
                </a:solidFill>
                <a:highlight>
                  <a:srgbClr val="FFFFFF"/>
                </a:highlight>
              </a:rPr>
              <a:t>(</a:t>
            </a:r>
            <a:r>
              <a:rPr lang="pt-BR" sz="1100" dirty="0">
                <a:solidFill>
                  <a:srgbClr val="000000"/>
                </a:solidFill>
                <a:highlight>
                  <a:srgbClr val="FFFFFF"/>
                </a:highlight>
              </a:rPr>
              <a:t>EsN0Lin</a:t>
            </a:r>
            <a:r>
              <a:rPr lang="pt-BR" sz="1100" b="1" dirty="0">
                <a:solidFill>
                  <a:srgbClr val="000080"/>
                </a:solidFill>
                <a:highlight>
                  <a:srgbClr val="FFFFFF"/>
                </a:highlight>
              </a:rPr>
              <a:t>/</a:t>
            </a:r>
            <a:r>
              <a:rPr lang="pt-BR" sz="1100" dirty="0">
                <a:solidFill>
                  <a:srgbClr val="FF0000"/>
                </a:solidFill>
                <a:highlight>
                  <a:srgbClr val="FFFFFF"/>
                </a:highlight>
              </a:rPr>
              <a:t>2.0</a:t>
            </a:r>
            <a:r>
              <a:rPr lang="pt-BR" sz="1100" b="1" dirty="0">
                <a:solidFill>
                  <a:srgbClr val="000080"/>
                </a:solidFill>
                <a:highlight>
                  <a:srgbClr val="FFFFFF"/>
                </a:highlight>
              </a:rPr>
              <a:t>)*</a:t>
            </a:r>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random</a:t>
            </a:r>
            <a:r>
              <a:rPr lang="pt-BR" sz="1100" b="1" dirty="0">
                <a:solidFill>
                  <a:srgbClr val="000080"/>
                </a:solidFill>
                <a:highlight>
                  <a:srgbClr val="FFFFFF"/>
                </a:highlight>
              </a:rPr>
              <a:t>.</a:t>
            </a:r>
            <a:r>
              <a:rPr lang="pt-BR" sz="1100" dirty="0">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0000"/>
                </a:solidFill>
                <a:highlight>
                  <a:srgbClr val="FFFFFF"/>
                </a:highlight>
              </a:rPr>
              <a:t>    </a:t>
            </a:r>
            <a:r>
              <a:rPr lang="en-US" sz="1100" dirty="0">
                <a:solidFill>
                  <a:srgbClr val="008000"/>
                </a:solidFill>
                <a:highlight>
                  <a:srgbClr val="FFFFFF"/>
                </a:highlight>
              </a:rPr>
              <a:t># Pass symbols through AWGN channel.</a:t>
            </a:r>
            <a:endParaRPr lang="en-US" sz="1100" dirty="0">
              <a:solidFill>
                <a:srgbClr val="000000"/>
              </a:solidFill>
              <a:highlight>
                <a:srgbClr val="FFFFFF"/>
              </a:highlight>
            </a:endParaRPr>
          </a:p>
          <a:p>
            <a:r>
              <a:rPr lang="pt-BR" sz="1100" dirty="0">
                <a:solidFill>
                  <a:srgbClr val="000000"/>
                </a:solidFill>
                <a:highlight>
                  <a:srgbClr val="FFFFFF"/>
                </a:highlight>
              </a:rPr>
              <a:t>    y </a:t>
            </a:r>
            <a:r>
              <a:rPr lang="pt-BR" sz="1100" b="1" dirty="0">
                <a:solidFill>
                  <a:srgbClr val="000080"/>
                </a:solidFill>
                <a:highlight>
                  <a:srgbClr val="FFFFFF"/>
                </a:highlight>
              </a:rPr>
              <a:t>=</a:t>
            </a:r>
            <a:r>
              <a:rPr lang="pt-BR" sz="1100" dirty="0">
                <a:solidFill>
                  <a:srgbClr val="000000"/>
                </a:solidFill>
                <a:highlight>
                  <a:srgbClr val="FFFFFF"/>
                </a:highlight>
              </a:rPr>
              <a:t> x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000000"/>
                </a:solidFill>
                <a:highlight>
                  <a:srgbClr val="FFFFFF"/>
                </a:highlight>
              </a:rPr>
              <a:t>noise</a:t>
            </a:r>
          </a:p>
          <a:p>
            <a:r>
              <a:rPr lang="en-US" sz="1100" dirty="0" smtClean="0">
                <a:solidFill>
                  <a:srgbClr val="000000"/>
                </a:solidFill>
                <a:highlight>
                  <a:srgbClr val="FFFFFF"/>
                </a:highlight>
              </a:rPr>
              <a:t>    </a:t>
            </a:r>
            <a:r>
              <a:rPr lang="en-US" sz="1100" dirty="0">
                <a:solidFill>
                  <a:srgbClr val="008000"/>
                </a:solidFill>
                <a:highlight>
                  <a:srgbClr val="FFFFFF"/>
                </a:highlight>
              </a:rPr>
              <a:t># Split array into random train and test subsets.</a:t>
            </a:r>
          </a:p>
          <a:p>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dirty="0">
                <a:solidFill>
                  <a:srgbClr val="000000"/>
                </a:solidFill>
                <a:highlight>
                  <a:srgbClr val="FFFFFF"/>
                </a:highlight>
              </a:rPr>
              <a:t>, </a:t>
            </a:r>
            <a:r>
              <a:rPr lang="en-US" sz="1100" dirty="0" err="1">
                <a:solidFill>
                  <a:srgbClr val="000000"/>
                </a:solidFill>
                <a:highlight>
                  <a:srgbClr val="FFFFFF"/>
                </a:highlight>
              </a:rPr>
              <a:t>x_train</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dirty="0">
                <a:solidFill>
                  <a:srgbClr val="000000"/>
                </a:solidFill>
                <a:highlight>
                  <a:srgbClr val="FFFFFF"/>
                </a:highlight>
              </a:rPr>
              <a:t> = </a:t>
            </a:r>
            <a:r>
              <a:rPr lang="en-US" sz="1100" dirty="0" err="1">
                <a:solidFill>
                  <a:srgbClr val="000000"/>
                </a:solidFill>
                <a:highlight>
                  <a:srgbClr val="FFFFFF"/>
                </a:highlight>
              </a:rPr>
              <a:t>train_test_split</a:t>
            </a:r>
            <a:r>
              <a:rPr lang="en-US" sz="1100" dirty="0">
                <a:solidFill>
                  <a:srgbClr val="000000"/>
                </a:solidFill>
                <a:highlight>
                  <a:srgbClr val="FFFFFF"/>
                </a:highlight>
              </a:rPr>
              <a:t>(x, y, </a:t>
            </a:r>
            <a:r>
              <a:rPr lang="en-US" sz="1100" dirty="0" err="1">
                <a:solidFill>
                  <a:srgbClr val="000000"/>
                </a:solidFill>
                <a:highlight>
                  <a:srgbClr val="FFFFFF"/>
                </a:highlight>
              </a:rPr>
              <a:t>random_state</a:t>
            </a:r>
            <a:r>
              <a:rPr lang="en-US" sz="1100" dirty="0">
                <a:solidFill>
                  <a:srgbClr val="000000"/>
                </a:solidFill>
                <a:highlight>
                  <a:srgbClr val="FFFFFF"/>
                </a:highlight>
              </a:rPr>
              <a:t>=42)</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Fit.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smtClean="0">
                <a:solidFill>
                  <a:srgbClr val="000000"/>
                </a:solidFill>
                <a:highlight>
                  <a:srgbClr val="FFFFFF"/>
                </a:highlight>
              </a:rPr>
              <a:t>gnb</a:t>
            </a:r>
            <a:r>
              <a:rPr lang="pt-BR" sz="1100" b="1" dirty="0" smtClean="0">
                <a:solidFill>
                  <a:srgbClr val="000080"/>
                </a:solidFill>
                <a:highlight>
                  <a:srgbClr val="FFFFFF"/>
                </a:highlight>
              </a:rPr>
              <a:t>.</a:t>
            </a:r>
            <a:r>
              <a:rPr lang="pt-BR" sz="1100" dirty="0" smtClean="0">
                <a:solidFill>
                  <a:srgbClr val="000000"/>
                </a:solidFill>
                <a:highlight>
                  <a:srgbClr val="FFFFFF"/>
                </a:highlight>
              </a:rPr>
              <a:t>fit</a:t>
            </a:r>
            <a:r>
              <a:rPr lang="pt-BR" sz="1100" b="1" dirty="0" smtClean="0">
                <a:solidFill>
                  <a:srgbClr val="000080"/>
                </a:solidFill>
                <a:highlight>
                  <a:srgbClr val="FFFFFF"/>
                </a:highlight>
              </a:rPr>
              <a:t>(</a:t>
            </a:r>
            <a:r>
              <a:rPr lang="pt-BR" sz="1100" dirty="0" smtClean="0">
                <a:solidFill>
                  <a:srgbClr val="000000"/>
                </a:solidFill>
                <a:highlight>
                  <a:srgbClr val="FFFFFF"/>
                </a:highlight>
              </a:rPr>
              <a:t>y_train</a:t>
            </a:r>
            <a:r>
              <a:rPr lang="pt-BR" sz="1100" b="1" dirty="0" smtClean="0">
                <a:solidFill>
                  <a:srgbClr val="000080"/>
                </a:solidFill>
                <a:highlight>
                  <a:srgbClr val="FFFFFF"/>
                </a:highlight>
              </a:rPr>
              <a:t>,</a:t>
            </a:r>
            <a:r>
              <a:rPr lang="pt-BR" sz="1100" dirty="0" smtClean="0">
                <a:solidFill>
                  <a:srgbClr val="000000"/>
                </a:solidFill>
                <a:highlight>
                  <a:srgbClr val="FFFFFF"/>
                </a:highlight>
              </a:rPr>
              <a:t> x_train</a:t>
            </a:r>
            <a:r>
              <a:rPr lang="pt-BR" sz="1100" b="1" dirty="0" smtClean="0">
                <a:solidFill>
                  <a:srgbClr val="000080"/>
                </a:solidFill>
                <a:highlight>
                  <a:srgbClr val="FFFFFF"/>
                </a:highlight>
              </a:rPr>
              <a:t>.</a:t>
            </a:r>
            <a:r>
              <a:rPr lang="pt-BR" sz="1100" dirty="0" smtClean="0">
                <a:solidFill>
                  <a:srgbClr val="000000"/>
                </a:solidFill>
                <a:highlight>
                  <a:srgbClr val="FFFFFF"/>
                </a:highlight>
              </a:rPr>
              <a:t>ravel</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Predict.</a:t>
            </a:r>
            <a:endParaRPr lang="pt-BR" sz="1100" dirty="0">
              <a:solidFill>
                <a:srgbClr val="000000"/>
              </a:solidFill>
              <a:highlight>
                <a:srgbClr val="FFFFFF"/>
              </a:highlight>
            </a:endParaRPr>
          </a:p>
          <a:p>
            <a:r>
              <a:rPr lang="pt-BR" sz="1100" dirty="0">
                <a:solidFill>
                  <a:srgbClr val="000000"/>
                </a:solidFill>
                <a:highlight>
                  <a:srgbClr val="FFFFFF"/>
                </a:highlight>
              </a:rPr>
              <a:t>    detected_x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000000"/>
                </a:solidFill>
                <a:highlight>
                  <a:srgbClr val="FFFFFF"/>
                </a:highlight>
              </a:rPr>
              <a:t>gnb</a:t>
            </a:r>
            <a:r>
              <a:rPr lang="pt-BR" sz="1100" b="1" dirty="0" smtClean="0">
                <a:solidFill>
                  <a:srgbClr val="000080"/>
                </a:solidFill>
                <a:highlight>
                  <a:srgbClr val="FFFFFF"/>
                </a:highlight>
              </a:rPr>
              <a:t>.</a:t>
            </a:r>
            <a:r>
              <a:rPr lang="pt-BR" sz="1100" dirty="0" smtClean="0">
                <a:solidFill>
                  <a:srgbClr val="000000"/>
                </a:solidFill>
                <a:highlight>
                  <a:srgbClr val="FFFFFF"/>
                </a:highlight>
              </a:rPr>
              <a:t>predict</a:t>
            </a:r>
            <a:r>
              <a:rPr lang="pt-BR" sz="1100" b="1" dirty="0" smtClean="0">
                <a:solidFill>
                  <a:srgbClr val="000080"/>
                </a:solidFill>
                <a:highlight>
                  <a:srgbClr val="FFFFFF"/>
                </a:highlight>
              </a:rPr>
              <a:t>(</a:t>
            </a:r>
            <a:r>
              <a:rPr lang="pt-BR" sz="1100" dirty="0" smtClean="0">
                <a:solidFill>
                  <a:srgbClr val="000000"/>
                </a:solidFill>
                <a:highlight>
                  <a:srgbClr val="FFFFFF"/>
                </a:highlight>
              </a:rPr>
              <a:t>y_test</a:t>
            </a:r>
            <a:r>
              <a:rPr lang="pt-BR" sz="1100" b="1" dirty="0" smtClean="0">
                <a:solidFill>
                  <a:srgbClr val="000080"/>
                </a:solidFill>
                <a:highlight>
                  <a:srgbClr val="FFFFFF"/>
                </a:highlight>
              </a:rPr>
              <a:t>).</a:t>
            </a:r>
            <a:r>
              <a:rPr lang="pt-BR" sz="1100" dirty="0" smtClean="0">
                <a:solidFill>
                  <a:srgbClr val="000000"/>
                </a:solidFill>
                <a:highlight>
                  <a:srgbClr val="FFFFFF"/>
                </a:highlight>
              </a:rPr>
              <a:t>reshape</a:t>
            </a:r>
            <a:r>
              <a:rPr lang="pt-BR" sz="1100" b="1" dirty="0" smtClean="0">
                <a:solidFill>
                  <a:srgbClr val="000080"/>
                </a:solidFill>
                <a:highlight>
                  <a:srgbClr val="FFFFFF"/>
                </a:highlight>
              </a:rPr>
              <a:t>(len(</a:t>
            </a:r>
            <a:r>
              <a:rPr lang="pt-BR" sz="1100" dirty="0">
                <a:solidFill>
                  <a:srgbClr val="000000"/>
                </a:solidFill>
                <a:highlight>
                  <a:srgbClr val="FFFFFF"/>
                </a:highlight>
              </a:rPr>
              <a:t>y_test</a:t>
            </a:r>
            <a:r>
              <a:rPr lang="pt-BR" sz="1100" b="1" dirty="0" smtClean="0">
                <a:solidFill>
                  <a:srgbClr val="000080"/>
                </a:solidFill>
                <a:highlight>
                  <a:srgbClr val="FFFFFF"/>
                </a:highlight>
              </a:rPr>
              <a:t>),</a:t>
            </a:r>
            <a:r>
              <a:rPr lang="pt-BR" sz="1100" dirty="0" smtClean="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Simulated BPSK BER.</a:t>
            </a:r>
            <a:endParaRPr lang="pt-BR" sz="1100" dirty="0">
              <a:solidFill>
                <a:srgbClr val="000000"/>
              </a:solidFill>
              <a:highlight>
                <a:srgbClr val="FFFFFF"/>
              </a:highlight>
            </a:endParaRPr>
          </a:p>
          <a:p>
            <a:r>
              <a:rPr lang="pt-BR" sz="1100" dirty="0">
                <a:solidFill>
                  <a:srgbClr val="000000"/>
                </a:solidFill>
                <a:highlight>
                  <a:srgbClr val="FFFFFF"/>
                </a:highlight>
              </a:rPr>
              <a:t>    ber_simu</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smtClean="0">
                <a:solidFill>
                  <a:srgbClr val="000000"/>
                </a:solidFill>
                <a:highlight>
                  <a:srgbClr val="FFFFFF"/>
                </a:highlight>
              </a:rPr>
              <a:t>x_test </a:t>
            </a:r>
            <a:r>
              <a:rPr lang="pt-BR" sz="1100" b="1" dirty="0">
                <a:solidFill>
                  <a:srgbClr val="000080"/>
                </a:solidFill>
                <a:highlight>
                  <a:srgbClr val="FFFFFF"/>
                </a:highlight>
              </a:rPr>
              <a:t>!=</a:t>
            </a:r>
            <a:r>
              <a:rPr lang="pt-BR" sz="1100" dirty="0">
                <a:solidFill>
                  <a:srgbClr val="000000"/>
                </a:solidFill>
                <a:highlight>
                  <a:srgbClr val="FFFFFF"/>
                </a:highlight>
              </a:rPr>
              <a:t> detected_x</a:t>
            </a:r>
            <a:r>
              <a:rPr lang="pt-BR" sz="1100" b="1" dirty="0">
                <a:solidFill>
                  <a:srgbClr val="000080"/>
                </a:solidFill>
                <a:highlight>
                  <a:srgbClr val="FFFFFF"/>
                </a:highlight>
              </a:rPr>
              <a:t>).</a:t>
            </a:r>
            <a:r>
              <a:rPr lang="pt-BR" sz="1100" dirty="0">
                <a:solidFill>
                  <a:srgbClr val="000000"/>
                </a:solidFill>
                <a:highlight>
                  <a:srgbClr val="FFFFFF"/>
                </a:highlight>
              </a:rPr>
              <a:t>sum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len(y_test)</a:t>
            </a:r>
          </a:p>
          <a:p>
            <a:r>
              <a:rPr lang="pt-BR" sz="1100" dirty="0">
                <a:solidFill>
                  <a:srgbClr val="000000"/>
                </a:solidFill>
                <a:highlight>
                  <a:srgbClr val="FFFFFF"/>
                </a:highlight>
              </a:rPr>
              <a:t>    </a:t>
            </a:r>
            <a:r>
              <a:rPr lang="pt-BR" sz="1100" dirty="0">
                <a:solidFill>
                  <a:srgbClr val="008000"/>
                </a:solidFill>
                <a:highlight>
                  <a:srgbClr val="FFFFFF"/>
                </a:highlight>
              </a:rPr>
              <a:t># Theoretical BPSK BER.</a:t>
            </a:r>
            <a:endParaRPr lang="pt-BR" sz="1100" dirty="0">
              <a:solidFill>
                <a:srgbClr val="000000"/>
              </a:solidFill>
              <a:highlight>
                <a:srgbClr val="FFFFFF"/>
              </a:highlight>
            </a:endParaRPr>
          </a:p>
          <a:p>
            <a:r>
              <a:rPr lang="pt-BR" sz="1100" dirty="0">
                <a:solidFill>
                  <a:srgbClr val="000000"/>
                </a:solidFill>
                <a:highlight>
                  <a:srgbClr val="FFFFFF"/>
                </a:highlight>
              </a:rPr>
              <a:t>    ber_theo</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0.5</a:t>
            </a:r>
            <a:r>
              <a:rPr lang="pt-BR" sz="1100" b="1" dirty="0">
                <a:solidFill>
                  <a:srgbClr val="000080"/>
                </a:solidFill>
                <a:highlight>
                  <a:srgbClr val="FFFFFF"/>
                </a:highlight>
              </a:rPr>
              <a:t>*</a:t>
            </a:r>
            <a:r>
              <a:rPr lang="pt-BR" sz="1100" dirty="0">
                <a:solidFill>
                  <a:srgbClr val="000000"/>
                </a:solidFill>
                <a:highlight>
                  <a:srgbClr val="FFFFFF"/>
                </a:highlight>
              </a:rPr>
              <a:t>erfc</a:t>
            </a:r>
            <a:r>
              <a:rPr lang="pt-BR" sz="1100" b="1" dirty="0">
                <a:solidFill>
                  <a:srgbClr val="000080"/>
                </a:solidFill>
                <a:highlight>
                  <a:srgbClr val="FFFFFF"/>
                </a:highlight>
              </a:rPr>
              <a:t>(</a:t>
            </a:r>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sqrt</a:t>
            </a:r>
            <a:r>
              <a:rPr lang="pt-BR" sz="1100" b="1" dirty="0">
                <a:solidFill>
                  <a:srgbClr val="000080"/>
                </a:solidFill>
                <a:highlight>
                  <a:srgbClr val="FFFFFF"/>
                </a:highlight>
              </a:rPr>
              <a:t>(</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FF0000"/>
                </a:solidFill>
                <a:highlight>
                  <a:srgbClr val="FFFFFF"/>
                </a:highlight>
              </a:rPr>
              <a:t>10.0</a:t>
            </a:r>
            <a:r>
              <a:rPr lang="pt-BR" sz="1100" b="1" dirty="0">
                <a:solidFill>
                  <a:srgbClr val="000080"/>
                </a:solidFill>
                <a:highlight>
                  <a:srgbClr val="FFFFFF"/>
                </a:highlight>
              </a:rPr>
              <a:t>))))</a:t>
            </a:r>
            <a:endParaRPr lang="pt-BR" sz="1100"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3589" t="8370" r="7498" b="5916"/>
          <a:stretch/>
        </p:blipFill>
        <p:spPr>
          <a:xfrm>
            <a:off x="7361846" y="1446721"/>
            <a:ext cx="3256113" cy="3138986"/>
          </a:xfrm>
          <a:prstGeom prst="rect">
            <a:avLst/>
          </a:prstGeom>
        </p:spPr>
      </p:pic>
      <p:pic>
        <p:nvPicPr>
          <p:cNvPr id="2050" name="Picture 2" descr="Ficheiro:Scikit learn logo small.svg – Wikipédia, a enciclopédia liv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04059" y="5811111"/>
            <a:ext cx="1734166" cy="9331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487871" y="4635014"/>
            <a:ext cx="3130088" cy="369332"/>
          </a:xfrm>
          <a:prstGeom prst="rect">
            <a:avLst/>
          </a:prstGeom>
        </p:spPr>
        <p:txBody>
          <a:bodyPr wrap="none">
            <a:spAutoFit/>
          </a:bodyPr>
          <a:lstStyle/>
          <a:p>
            <a:r>
              <a:rPr lang="pt-BR" dirty="0" smtClean="0">
                <a:solidFill>
                  <a:schemeClr val="accent1"/>
                </a:solidFill>
              </a:rPr>
              <a:t>Exemplo: bpsk_detection.ipynb</a:t>
            </a:r>
            <a:endParaRPr lang="pt-BR" dirty="0">
              <a:solidFill>
                <a:schemeClr val="accent1"/>
              </a:solidFill>
            </a:endParaRPr>
          </a:p>
        </p:txBody>
      </p:sp>
      <p:sp>
        <p:nvSpPr>
          <p:cNvPr id="10" name="Rectangle 9"/>
          <p:cNvSpPr/>
          <p:nvPr/>
        </p:nvSpPr>
        <p:spPr>
          <a:xfrm>
            <a:off x="6774848" y="5563344"/>
            <a:ext cx="4141390" cy="369332"/>
          </a:xfrm>
          <a:prstGeom prst="rect">
            <a:avLst/>
          </a:prstGeom>
        </p:spPr>
        <p:txBody>
          <a:bodyPr wrap="none">
            <a:spAutoFit/>
          </a:bodyPr>
          <a:lstStyle/>
          <a:p>
            <a:pPr marL="285750" indent="-285750">
              <a:buFont typeface="Arial" panose="020B0604020202020204" pitchFamily="34" charset="0"/>
              <a:buChar char="•"/>
            </a:pPr>
            <a:r>
              <a:rPr lang="pt-BR" dirty="0" smtClean="0"/>
              <a:t>Curva simulada se aproxima da teórica.</a:t>
            </a:r>
          </a:p>
        </p:txBody>
      </p:sp>
      <p:sp>
        <p:nvSpPr>
          <p:cNvPr id="11" name="TextBox 10"/>
          <p:cNvSpPr txBox="1"/>
          <p:nvPr/>
        </p:nvSpPr>
        <p:spPr>
          <a:xfrm>
            <a:off x="4291624" y="2391326"/>
            <a:ext cx="2433000" cy="461665"/>
          </a:xfrm>
          <a:prstGeom prst="rect">
            <a:avLst/>
          </a:prstGeom>
          <a:noFill/>
        </p:spPr>
        <p:txBody>
          <a:bodyPr wrap="square" rtlCol="0">
            <a:spAutoFit/>
          </a:bodyPr>
          <a:lstStyle/>
          <a:p>
            <a:r>
              <a:rPr lang="pt-BR" sz="1200" b="1" dirty="0" smtClean="0"/>
              <a:t>Instancia objeto da classe </a:t>
            </a:r>
            <a:r>
              <a:rPr lang="pt-BR" sz="1200" b="1" dirty="0" err="1" smtClean="0"/>
              <a:t>GaussianNB</a:t>
            </a:r>
            <a:r>
              <a:rPr lang="pt-BR" sz="1200" b="1" dirty="0" smtClean="0"/>
              <a:t>.</a:t>
            </a:r>
            <a:endParaRPr lang="pt-BR" sz="1200" b="1" dirty="0"/>
          </a:p>
        </p:txBody>
      </p:sp>
      <p:cxnSp>
        <p:nvCxnSpPr>
          <p:cNvPr id="12" name="Straight Arrow Connector 11"/>
          <p:cNvCxnSpPr>
            <a:stCxn id="11" idx="1"/>
          </p:cNvCxnSpPr>
          <p:nvPr/>
        </p:nvCxnSpPr>
        <p:spPr>
          <a:xfrm flipH="1">
            <a:off x="2114550" y="2622159"/>
            <a:ext cx="2177074" cy="340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4" idx="1"/>
          </p:cNvCxnSpPr>
          <p:nvPr/>
        </p:nvCxnSpPr>
        <p:spPr>
          <a:xfrm flipH="1">
            <a:off x="3552825" y="1832901"/>
            <a:ext cx="738799" cy="1101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91624" y="1509735"/>
            <a:ext cx="2433000" cy="646331"/>
          </a:xfrm>
          <a:prstGeom prst="rect">
            <a:avLst/>
          </a:prstGeom>
          <a:noFill/>
        </p:spPr>
        <p:txBody>
          <a:bodyPr wrap="square" rtlCol="0">
            <a:spAutoFit/>
          </a:bodyPr>
          <a:lstStyle/>
          <a:p>
            <a:r>
              <a:rPr lang="pt-BR" sz="1200" b="1" dirty="0" smtClean="0"/>
              <a:t>Importa classe </a:t>
            </a:r>
            <a:r>
              <a:rPr lang="pt-BR" sz="1200" b="1" dirty="0" err="1" smtClean="0"/>
              <a:t>GaussianNB</a:t>
            </a:r>
            <a:r>
              <a:rPr lang="pt-BR" sz="1200" b="1" dirty="0" smtClean="0"/>
              <a:t> do </a:t>
            </a:r>
            <a:r>
              <a:rPr lang="pt-BR" sz="1200" b="1" dirty="0"/>
              <a:t>módulo</a:t>
            </a:r>
            <a:r>
              <a:rPr lang="pt-BR" sz="1200" b="1" dirty="0" smtClean="0"/>
              <a:t> </a:t>
            </a:r>
            <a:r>
              <a:rPr lang="pt-BR" sz="1200" b="1" dirty="0" err="1" smtClean="0"/>
              <a:t>naive_bayes</a:t>
            </a:r>
            <a:r>
              <a:rPr lang="pt-BR" sz="1200" b="1" dirty="0" smtClean="0"/>
              <a:t> do biblioteca </a:t>
            </a:r>
            <a:r>
              <a:rPr lang="pt-BR" sz="1200" b="1" dirty="0" err="1" smtClean="0"/>
              <a:t>SciKit-</a:t>
            </a:r>
            <a:r>
              <a:rPr lang="pt-BR" sz="1200" b="1" dirty="0" err="1"/>
              <a:t>L</a:t>
            </a:r>
            <a:r>
              <a:rPr lang="pt-BR" sz="1200" b="1" dirty="0" err="1" smtClean="0"/>
              <a:t>earn</a:t>
            </a:r>
            <a:r>
              <a:rPr lang="pt-BR" sz="1200" b="1" dirty="0" smtClean="0"/>
              <a:t>.</a:t>
            </a:r>
            <a:endParaRPr lang="pt-BR" sz="1200" b="1" dirty="0"/>
          </a:p>
        </p:txBody>
      </p:sp>
      <p:sp>
        <p:nvSpPr>
          <p:cNvPr id="16" name="TextBox 15"/>
          <p:cNvSpPr txBox="1"/>
          <p:nvPr/>
        </p:nvSpPr>
        <p:spPr>
          <a:xfrm>
            <a:off x="4880340" y="5402088"/>
            <a:ext cx="1844284" cy="461665"/>
          </a:xfrm>
          <a:prstGeom prst="rect">
            <a:avLst/>
          </a:prstGeom>
          <a:noFill/>
        </p:spPr>
        <p:txBody>
          <a:bodyPr wrap="square" rtlCol="0">
            <a:spAutoFit/>
          </a:bodyPr>
          <a:lstStyle/>
          <a:p>
            <a:r>
              <a:rPr lang="pt-BR" sz="1200" b="1" dirty="0" smtClean="0"/>
              <a:t>Treina o classificador com conjunto de treinamento.</a:t>
            </a:r>
            <a:endParaRPr lang="pt-BR" sz="1200" b="1" dirty="0"/>
          </a:p>
        </p:txBody>
      </p:sp>
      <p:cxnSp>
        <p:nvCxnSpPr>
          <p:cNvPr id="17" name="Straight Arrow Connector 16"/>
          <p:cNvCxnSpPr>
            <a:stCxn id="16" idx="1"/>
          </p:cNvCxnSpPr>
          <p:nvPr/>
        </p:nvCxnSpPr>
        <p:spPr>
          <a:xfrm flipH="1" flipV="1">
            <a:off x="2819400" y="5614988"/>
            <a:ext cx="2060940" cy="179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48951" y="6050179"/>
            <a:ext cx="1921043" cy="461665"/>
          </a:xfrm>
          <a:prstGeom prst="rect">
            <a:avLst/>
          </a:prstGeom>
          <a:noFill/>
        </p:spPr>
        <p:txBody>
          <a:bodyPr wrap="square" rtlCol="0">
            <a:spAutoFit/>
          </a:bodyPr>
          <a:lstStyle/>
          <a:p>
            <a:r>
              <a:rPr lang="pt-BR" sz="1200" b="1" dirty="0" smtClean="0"/>
              <a:t>Executa a classificação com conjunto de validação.</a:t>
            </a:r>
            <a:endParaRPr lang="pt-BR" sz="1200" b="1" dirty="0"/>
          </a:p>
        </p:txBody>
      </p:sp>
      <p:cxnSp>
        <p:nvCxnSpPr>
          <p:cNvPr id="23" name="Straight Arrow Connector 22"/>
          <p:cNvCxnSpPr>
            <a:stCxn id="22" idx="1"/>
          </p:cNvCxnSpPr>
          <p:nvPr/>
        </p:nvCxnSpPr>
        <p:spPr>
          <a:xfrm flipH="1" flipV="1">
            <a:off x="4291624" y="5932676"/>
            <a:ext cx="657327" cy="3483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081538" y="4542681"/>
            <a:ext cx="1810308" cy="461665"/>
          </a:xfrm>
          <a:prstGeom prst="rect">
            <a:avLst/>
          </a:prstGeom>
          <a:noFill/>
        </p:spPr>
        <p:txBody>
          <a:bodyPr wrap="square" rtlCol="0">
            <a:spAutoFit/>
          </a:bodyPr>
          <a:lstStyle/>
          <a:p>
            <a:r>
              <a:rPr lang="pt-BR" sz="1200" b="1" dirty="0" smtClean="0"/>
              <a:t>Divide o conjunto em treinamento e validação.</a:t>
            </a:r>
            <a:endParaRPr lang="pt-BR" sz="1200" b="1" dirty="0"/>
          </a:p>
        </p:txBody>
      </p:sp>
      <p:cxnSp>
        <p:nvCxnSpPr>
          <p:cNvPr id="24" name="Straight Arrow Connector 23"/>
          <p:cNvCxnSpPr>
            <a:stCxn id="21" idx="1"/>
          </p:cNvCxnSpPr>
          <p:nvPr/>
        </p:nvCxnSpPr>
        <p:spPr>
          <a:xfrm flipH="1">
            <a:off x="4486275" y="4773514"/>
            <a:ext cx="595263" cy="4136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48740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 naïve Bayes </a:t>
            </a:r>
            <a:r>
              <a:rPr lang="pt-BR" dirty="0" smtClean="0"/>
              <a:t>Multinomial</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084860" cy="4751638"/>
              </a:xfrm>
            </p:spPr>
            <p:txBody>
              <a:bodyPr>
                <a:normAutofit fontScale="85000" lnSpcReduction="20000"/>
              </a:bodyPr>
              <a:lstStyle/>
              <a:p>
                <a:r>
                  <a:rPr lang="pt-BR" dirty="0" smtClean="0"/>
                  <a:t>Com um classificador </a:t>
                </a:r>
                <a:r>
                  <a:rPr lang="pt-BR" dirty="0"/>
                  <a:t>naïve Bayes </a:t>
                </a:r>
                <a:r>
                  <a:rPr lang="pt-BR" dirty="0" smtClean="0"/>
                  <a:t>multinomial</a:t>
                </a:r>
                <a:r>
                  <a:rPr lang="pt-BR" dirty="0"/>
                  <a:t>, </a:t>
                </a:r>
                <a:r>
                  <a:rPr lang="pt-BR" dirty="0" smtClean="0"/>
                  <a:t>os </a:t>
                </a:r>
                <a:r>
                  <a:rPr lang="pt-BR" b="1" i="1" dirty="0" smtClean="0"/>
                  <a:t>atributos</a:t>
                </a:r>
                <a:r>
                  <a:rPr lang="pt-BR" dirty="0" smtClean="0"/>
                  <a:t> são </a:t>
                </a:r>
                <a:r>
                  <a:rPr lang="pt-BR" b="1" i="1" dirty="0" smtClean="0"/>
                  <a:t>discretos</a:t>
                </a:r>
                <a:r>
                  <a:rPr lang="pt-BR" dirty="0" smtClean="0"/>
                  <a:t> e representam </a:t>
                </a:r>
                <a:r>
                  <a:rPr lang="pt-BR" dirty="0"/>
                  <a:t>as frequências com as quais determinados eventos </a:t>
                </a:r>
                <a:r>
                  <a:rPr lang="pt-BR" dirty="0" smtClean="0"/>
                  <a:t>são gerados </a:t>
                </a:r>
                <a:r>
                  <a:rPr lang="pt-BR" dirty="0"/>
                  <a:t>por </a:t>
                </a:r>
                <a:r>
                  <a:rPr lang="pt-BR" dirty="0" smtClean="0"/>
                  <a:t>uma </a:t>
                </a:r>
                <a:r>
                  <a:rPr lang="pt-BR" b="1" i="1" dirty="0" smtClean="0"/>
                  <a:t>distribuição multinomial</a:t>
                </a:r>
                <a:r>
                  <a:rPr lang="pt-BR" dirty="0" smtClean="0"/>
                  <a:t>, com probabilidades </a:t>
                </a:r>
                <a14:m>
                  <m:oMath xmlns:m="http://schemas.openxmlformats.org/officeDocument/2006/math">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2</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𝐾</m:t>
                            </m:r>
                          </m:sub>
                        </m:sSub>
                      </m:e>
                    </m:d>
                  </m:oMath>
                </a14:m>
                <a:r>
                  <a:rPr lang="pt-BR" dirty="0" smtClean="0"/>
                  <a:t>, onde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𝑘</m:t>
                        </m:r>
                      </m:sub>
                    </m:sSub>
                  </m:oMath>
                </a14:m>
                <a:r>
                  <a:rPr lang="pt-BR" dirty="0"/>
                  <a:t> </a:t>
                </a:r>
                <a:r>
                  <a:rPr lang="pt-BR" dirty="0" smtClean="0"/>
                  <a:t>é </a:t>
                </a:r>
                <a:r>
                  <a:rPr lang="pt-BR" dirty="0"/>
                  <a:t>a probabilidade de que o </a:t>
                </a:r>
                <a:r>
                  <a:rPr lang="pt-BR" dirty="0" smtClean="0"/>
                  <a:t>evento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 </m:t>
                    </m:r>
                  </m:oMath>
                </a14:m>
                <a:r>
                  <a:rPr lang="pt-BR" dirty="0" smtClean="0"/>
                  <a:t>ocorra.</a:t>
                </a:r>
                <a:endParaRPr lang="pt-BR" dirty="0"/>
              </a:p>
              <a:p>
                <a:r>
                  <a:rPr lang="pt-BR" dirty="0" smtClean="0"/>
                  <a:t>Desta forma, o vetor </a:t>
                </a:r>
                <a:r>
                  <a:rPr lang="pt-BR" dirty="0"/>
                  <a:t>de </a:t>
                </a:r>
                <a:r>
                  <a:rPr lang="pt-BR" dirty="0" smtClean="0"/>
                  <a:t>atributos </a:t>
                </a:r>
                <a14:m>
                  <m:oMath xmlns:m="http://schemas.openxmlformats.org/officeDocument/2006/math">
                    <m:r>
                      <a:rPr lang="pt-BR" b="1" i="1" smtClean="0">
                        <a:latin typeface="Cambria Math" panose="02040503050406030204" pitchFamily="18" charset="0"/>
                      </a:rPr>
                      <m:t>𝒙</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e>
                        </m:d>
                      </m:e>
                      <m:sup>
                        <m:r>
                          <a:rPr lang="pt-BR" b="0" i="1" smtClean="0">
                            <a:latin typeface="Cambria Math" panose="02040503050406030204" pitchFamily="18" charset="0"/>
                          </a:rPr>
                          <m:t>𝑇</m:t>
                        </m:r>
                      </m:sup>
                    </m:sSup>
                  </m:oMath>
                </a14:m>
                <a:r>
                  <a:rPr lang="pt-BR" dirty="0" smtClean="0"/>
                  <a:t>é </a:t>
                </a:r>
                <a:r>
                  <a:rPr lang="pt-BR" dirty="0"/>
                  <a:t>então, um </a:t>
                </a:r>
                <a:r>
                  <a:rPr lang="pt-BR" b="1" i="1" dirty="0"/>
                  <a:t>histograma</a:t>
                </a:r>
                <a:r>
                  <a:rPr lang="pt-BR" dirty="0"/>
                  <a:t>, </a:t>
                </a:r>
                <a:r>
                  <a:rPr lang="pt-BR" dirty="0" smtClean="0"/>
                  <a:t>com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oMath>
                </a14:m>
                <a:r>
                  <a:rPr lang="pt-BR" dirty="0" smtClean="0"/>
                  <a:t> contando </a:t>
                </a:r>
                <a:r>
                  <a:rPr lang="pt-BR" dirty="0"/>
                  <a:t>o número de </a:t>
                </a:r>
                <a:r>
                  <a:rPr lang="pt-BR" dirty="0" smtClean="0"/>
                  <a:t>vezes (i.e., frequência) </a:t>
                </a:r>
                <a:r>
                  <a:rPr lang="pt-BR" dirty="0"/>
                  <a:t>que o </a:t>
                </a:r>
                <a:r>
                  <a:rPr lang="pt-BR" dirty="0" smtClean="0"/>
                  <a:t>evento </a:t>
                </a:r>
                <a14:m>
                  <m:oMath xmlns:m="http://schemas.openxmlformats.org/officeDocument/2006/math">
                    <m:r>
                      <a:rPr lang="pt-BR" i="1">
                        <a:latin typeface="Cambria Math" panose="02040503050406030204" pitchFamily="18" charset="0"/>
                      </a:rPr>
                      <m:t>𝑘</m:t>
                    </m:r>
                  </m:oMath>
                </a14:m>
                <a:r>
                  <a:rPr lang="pt-BR" dirty="0" smtClean="0"/>
                  <a:t> </a:t>
                </a:r>
                <a:r>
                  <a:rPr lang="pt-BR" dirty="0"/>
                  <a:t>foi observado em uma instância específica. </a:t>
                </a:r>
                <a:endParaRPr lang="pt-BR" dirty="0" smtClean="0"/>
              </a:p>
              <a:p>
                <a:r>
                  <a:rPr lang="pt-BR" dirty="0" smtClean="0"/>
                  <a:t>Este classificador é normalmente </a:t>
                </a:r>
                <a:r>
                  <a:rPr lang="pt-BR" dirty="0"/>
                  <a:t>usado para classificação de documentos, com eventos representando a ocorrência de uma palavra </a:t>
                </a:r>
                <a:r>
                  <a:rPr lang="pt-BR" dirty="0" smtClean="0"/>
                  <a:t>no documento.</a:t>
                </a:r>
              </a:p>
              <a:p>
                <a:r>
                  <a:rPr lang="pt-BR" dirty="0"/>
                  <a:t>A probabilidade </a:t>
                </a:r>
                <a:r>
                  <a:rPr lang="pt-BR" dirty="0" smtClean="0"/>
                  <a:t>condicional de se observar </a:t>
                </a:r>
                <a:r>
                  <a:rPr lang="pt-BR" dirty="0"/>
                  <a:t>um histograma </a:t>
                </a:r>
                <a14:m>
                  <m:oMath xmlns:m="http://schemas.openxmlformats.org/officeDocument/2006/math">
                    <m:r>
                      <a:rPr lang="pt-BR" b="1" i="1">
                        <a:latin typeface="Cambria Math" panose="02040503050406030204" pitchFamily="18" charset="0"/>
                      </a:rPr>
                      <m:t>𝒙</m:t>
                    </m:r>
                  </m:oMath>
                </a14:m>
                <a:r>
                  <a:rPr lang="pt-BR" dirty="0" smtClean="0"/>
                  <a:t> dada 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é </a:t>
                </a:r>
                <a:r>
                  <a:rPr lang="pt-BR" dirty="0"/>
                  <a:t>dada </a:t>
                </a:r>
                <a:r>
                  <a:rPr lang="pt-BR" dirty="0" smtClean="0"/>
                  <a:t>por</a:t>
                </a:r>
              </a:p>
              <a:p>
                <a:pPr marL="0" indent="0" algn="ctr">
                  <a:buNone/>
                </a:pPr>
                <a14:m>
                  <m:oMath xmlns:m="http://schemas.openxmlformats.org/officeDocument/2006/math">
                    <m:r>
                      <a:rPr lang="pt-BR" b="0" i="1" smtClean="0">
                        <a:latin typeface="Cambria Math" panose="02040503050406030204" pitchFamily="18" charset="0"/>
                      </a:rPr>
                      <m:t>𝑃</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d>
                          <m:dPr>
                            <m:ctrlPr>
                              <a:rPr lang="pt-BR" b="0" i="1" smtClean="0">
                                <a:latin typeface="Cambria Math" panose="02040503050406030204" pitchFamily="18" charset="0"/>
                              </a:rPr>
                            </m:ctrlPr>
                          </m:dPr>
                          <m:e>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𝑘</m:t>
                                </m:r>
                              </m:sub>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e>
                            </m:nary>
                          </m:e>
                        </m:d>
                        <m:r>
                          <a:rPr lang="pt-BR" b="0" i="1" smtClean="0">
                            <a:latin typeface="Cambria Math" panose="02040503050406030204" pitchFamily="18" charset="0"/>
                          </a:rPr>
                          <m:t>!</m:t>
                        </m:r>
                      </m:num>
                      <m:den>
                        <m:nary>
                          <m:naryPr>
                            <m:chr m:val="∏"/>
                            <m:supHide m:val="on"/>
                            <m:ctrlPr>
                              <a:rPr lang="pt-BR" b="0" i="1" smtClean="0">
                                <a:latin typeface="Cambria Math" panose="02040503050406030204" pitchFamily="18" charset="0"/>
                              </a:rPr>
                            </m:ctrlPr>
                          </m:naryPr>
                          <m:sub>
                            <m:r>
                              <m:rPr>
                                <m:brk m:alnAt="7"/>
                              </m:rPr>
                              <a:rPr lang="pt-BR" b="0" i="1" smtClean="0">
                                <a:latin typeface="Cambria Math" panose="02040503050406030204" pitchFamily="18" charset="0"/>
                              </a:rPr>
                              <m:t>𝑘</m:t>
                            </m:r>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r>
                          <a:rPr lang="pt-BR" b="0" i="1" smtClean="0">
                            <a:latin typeface="Cambria Math" panose="02040503050406030204" pitchFamily="18" charset="0"/>
                          </a:rPr>
                          <m:t>!</m:t>
                        </m:r>
                      </m:den>
                    </m:f>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𝑘</m:t>
                        </m:r>
                      </m:sub>
                      <m:sup/>
                      <m:e>
                        <m:sSup>
                          <m:sSupPr>
                            <m:ctrlPr>
                              <a:rPr lang="pt-BR" b="0" i="1" smtClean="0">
                                <a:latin typeface="Cambria Math" panose="02040503050406030204" pitchFamily="18" charset="0"/>
                              </a:rPr>
                            </m:ctrlPr>
                          </m:sSup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𝑞𝑘</m:t>
                                </m:r>
                              </m:sub>
                            </m:sSub>
                          </m:e>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p>
                      </m:e>
                    </m:nary>
                  </m:oMath>
                </a14:m>
                <a:r>
                  <a:rPr lang="pt-BR" dirty="0" smtClean="0"/>
                  <a:t> = </a:t>
                </a:r>
                <a14:m>
                  <m:oMath xmlns:m="http://schemas.openxmlformats.org/officeDocument/2006/math">
                    <m:f>
                      <m:fPr>
                        <m:ctrlPr>
                          <a:rPr lang="pt-BR" i="1">
                            <a:latin typeface="Cambria Math" panose="02040503050406030204" pitchFamily="18" charset="0"/>
                          </a:rPr>
                        </m:ctrlPr>
                      </m:fPr>
                      <m:num>
                        <m:d>
                          <m:dPr>
                            <m:ctrlPr>
                              <a:rPr lang="pt-BR" i="1">
                                <a:latin typeface="Cambria Math" panose="02040503050406030204" pitchFamily="18" charset="0"/>
                              </a:rPr>
                            </m:ctrlPr>
                          </m:dPr>
                          <m:e>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e>
                        </m:d>
                        <m:r>
                          <a:rPr lang="pt-BR" i="1">
                            <a:latin typeface="Cambria Math" panose="02040503050406030204" pitchFamily="18" charset="0"/>
                          </a:rPr>
                          <m:t>!</m:t>
                        </m:r>
                      </m:num>
                      <m:den>
                        <m:nary>
                          <m:naryPr>
                            <m:chr m:val="∏"/>
                            <m:supHide m:val="on"/>
                            <m:ctrlPr>
                              <a:rPr lang="pt-BR" i="1">
                                <a:latin typeface="Cambria Math" panose="02040503050406030204" pitchFamily="18" charset="0"/>
                              </a:rPr>
                            </m:ctrlPr>
                          </m:naryPr>
                          <m:sub>
                            <m:r>
                              <m:rPr>
                                <m:brk m:alnAt="7"/>
                              </m:rPr>
                              <a:rPr lang="pt-BR" i="1">
                                <a:latin typeface="Cambria Math" panose="02040503050406030204" pitchFamily="18" charset="0"/>
                              </a:rPr>
                              <m:t>𝑘</m:t>
                            </m:r>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r>
                          <a:rPr lang="pt-BR" i="1">
                            <a:latin typeface="Cambria Math" panose="02040503050406030204" pitchFamily="18" charset="0"/>
                          </a:rPr>
                          <m:t>!</m:t>
                        </m:r>
                      </m:den>
                    </m:f>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sSup>
                          <m:sSupPr>
                            <m:ctrlPr>
                              <a:rPr lang="pt-BR" i="1">
                                <a:latin typeface="Cambria Math" panose="02040503050406030204" pitchFamily="18" charset="0"/>
                              </a:rPr>
                            </m:ctrlPr>
                          </m:sSupPr>
                          <m:e>
                            <m:r>
                              <a:rPr lang="pt-BR" b="0" i="1" smtClean="0">
                                <a:latin typeface="Cambria Math" panose="02040503050406030204" pitchFamily="18" charset="0"/>
                              </a:rPr>
                              <m:t>𝑃</m:t>
                            </m:r>
                            <m:d>
                              <m:dPr>
                                <m:endChr m:val="|"/>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b="0" i="1" smtClean="0">
                                    <a:latin typeface="Cambria Math" panose="02040503050406030204" pitchFamily="18" charset="0"/>
                                  </a:rPr>
                                  <m:t> </m:t>
                                </m:r>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1" smtClean="0">
                                <a:latin typeface="Cambria Math" panose="02040503050406030204" pitchFamily="18" charset="0"/>
                              </a:rPr>
                              <m:t>)</m:t>
                            </m:r>
                          </m:e>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p>
                      </m:e>
                    </m:nary>
                  </m:oMath>
                </a14:m>
                <a:r>
                  <a:rPr lang="pt-BR" dirty="0" smtClean="0"/>
                  <a:t>,</a:t>
                </a:r>
              </a:p>
              <a:p>
                <a:pPr marL="0" indent="0">
                  <a:buNone/>
                </a:pPr>
                <a:r>
                  <a:rPr lang="pt-BR" dirty="0" smtClean="0"/>
                  <a:t>onde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mr>
                        </m:m>
                      </m:e>
                    </m:d>
                  </m:oMath>
                </a14:m>
                <a:r>
                  <a:rPr lang="pt-BR" dirty="0"/>
                  <a:t> é um vetor </a:t>
                </a:r>
                <a:r>
                  <a:rPr lang="pt-BR" dirty="0" smtClean="0"/>
                  <a:t>que representa a frequência dos eventos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𝑞𝑘</m:t>
                        </m:r>
                      </m:sub>
                    </m:sSub>
                  </m:oMath>
                </a14:m>
                <a:r>
                  <a:rPr lang="pt-BR" dirty="0" smtClean="0"/>
                  <a:t> é </a:t>
                </a:r>
                <a:r>
                  <a:rPr lang="pt-BR" dirty="0"/>
                  <a:t>a probabilidade </a:t>
                </a:r>
                <a:r>
                  <a:rPr lang="pt-BR" dirty="0" smtClean="0"/>
                  <a:t>da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gerar </a:t>
                </a:r>
                <a:r>
                  <a:rPr lang="pt-BR" dirty="0"/>
                  <a:t>o </a:t>
                </a:r>
                <a:r>
                  <a:rPr lang="pt-BR" dirty="0" smtClean="0"/>
                  <a:t>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84860" cy="4751638"/>
              </a:xfrm>
              <a:blipFill rotWithShape="0">
                <a:blip r:embed="rId3"/>
                <a:stretch>
                  <a:fillRect l="-825" t="-2949" r="-660"/>
                </a:stretch>
              </a:blipFill>
            </p:spPr>
            <p:txBody>
              <a:bodyPr/>
              <a:lstStyle/>
              <a:p>
                <a:r>
                  <a:rPr lang="pt-BR">
                    <a:noFill/>
                  </a:rPr>
                  <a:t> </a:t>
                </a:r>
              </a:p>
            </p:txBody>
          </p:sp>
        </mc:Fallback>
      </mc:AlternateContent>
    </p:spTree>
    <p:extLst>
      <p:ext uri="{BB962C8B-B14F-4D97-AF65-F5344CB8AC3E}">
        <p14:creationId xmlns:p14="http://schemas.microsoft.com/office/powerpoint/2010/main" val="38966231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859" y="106330"/>
            <a:ext cx="11317857" cy="1325563"/>
          </a:xfrm>
        </p:spPr>
        <p:txBody>
          <a:bodyPr>
            <a:normAutofit/>
          </a:bodyPr>
          <a:lstStyle/>
          <a:p>
            <a:r>
              <a:rPr lang="pt-BR" sz="4200" dirty="0"/>
              <a:t>Exemplo: c</a:t>
            </a:r>
            <a:r>
              <a:rPr lang="pt-BR" sz="4200" dirty="0" smtClean="0"/>
              <a:t>lassificador multinomial com </a:t>
            </a:r>
            <a:r>
              <a:rPr lang="pt-BR" sz="4200" dirty="0"/>
              <a:t>Scikit-Learn</a:t>
            </a:r>
          </a:p>
        </p:txBody>
      </p:sp>
      <p:pic>
        <p:nvPicPr>
          <p:cNvPr id="12" name="Picture 11"/>
          <p:cNvPicPr>
            <a:picLocks noChangeAspect="1"/>
          </p:cNvPicPr>
          <p:nvPr/>
        </p:nvPicPr>
        <p:blipFill>
          <a:blip r:embed="rId3"/>
          <a:stretch>
            <a:fillRect/>
          </a:stretch>
        </p:blipFill>
        <p:spPr>
          <a:xfrm>
            <a:off x="7671238" y="3290583"/>
            <a:ext cx="3220169" cy="3220169"/>
          </a:xfrm>
          <a:prstGeom prst="rect">
            <a:avLst/>
          </a:prstGeom>
        </p:spPr>
      </p:pic>
      <p:sp>
        <p:nvSpPr>
          <p:cNvPr id="13" name="Rectangle 12"/>
          <p:cNvSpPr/>
          <p:nvPr/>
        </p:nvSpPr>
        <p:spPr>
          <a:xfrm>
            <a:off x="7731035" y="6488668"/>
            <a:ext cx="4460965" cy="369332"/>
          </a:xfrm>
          <a:prstGeom prst="rect">
            <a:avLst/>
          </a:prstGeom>
        </p:spPr>
        <p:txBody>
          <a:bodyPr wrap="none">
            <a:spAutoFit/>
          </a:bodyPr>
          <a:lstStyle/>
          <a:p>
            <a:r>
              <a:rPr lang="pt-BR" dirty="0" smtClean="0">
                <a:solidFill>
                  <a:srgbClr val="0070C0"/>
                </a:solidFill>
              </a:rPr>
              <a:t>Exemplo: ClassifyingTextMultinomialNB.ipynb</a:t>
            </a:r>
            <a:endParaRPr lang="pt-BR" dirty="0">
              <a:solidFill>
                <a:srgbClr val="0070C0"/>
              </a:solidFill>
            </a:endParaRPr>
          </a:p>
        </p:txBody>
      </p:sp>
      <p:sp>
        <p:nvSpPr>
          <p:cNvPr id="14" name="Rectangle 13"/>
          <p:cNvSpPr/>
          <p:nvPr/>
        </p:nvSpPr>
        <p:spPr>
          <a:xfrm>
            <a:off x="672859" y="1204511"/>
            <a:ext cx="5365632" cy="5632311"/>
          </a:xfrm>
          <a:prstGeom prst="rect">
            <a:avLst/>
          </a:prstGeom>
        </p:spPr>
        <p:txBody>
          <a:bodyPr wrap="square">
            <a:spAutoFit/>
          </a:bodyPr>
          <a:lstStyle/>
          <a:p>
            <a:r>
              <a:rPr lang="pt-BR" sz="1200" dirty="0">
                <a:solidFill>
                  <a:srgbClr val="008000"/>
                </a:solidFill>
                <a:highlight>
                  <a:srgbClr val="FFFFFF"/>
                </a:highlight>
              </a:rPr>
              <a:t># Import all necessary libraries.</a:t>
            </a:r>
            <a:endParaRPr lang="pt-BR"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datasets </a:t>
            </a:r>
            <a:r>
              <a:rPr lang="pt-BR" sz="1200" b="1" dirty="0">
                <a:solidFill>
                  <a:srgbClr val="0000FF"/>
                </a:solidFill>
                <a:highlight>
                  <a:srgbClr val="FFFFFF"/>
                </a:highlight>
              </a:rPr>
              <a:t>import</a:t>
            </a:r>
            <a:r>
              <a:rPr lang="pt-BR" sz="1200" dirty="0">
                <a:solidFill>
                  <a:srgbClr val="000000"/>
                </a:solidFill>
                <a:highlight>
                  <a:srgbClr val="FFFFFF"/>
                </a:highlight>
              </a:rPr>
              <a:t> fetch_20newsgroups</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naive_bayes </a:t>
            </a:r>
            <a:r>
              <a:rPr lang="pt-BR" sz="1200" b="1" dirty="0">
                <a:solidFill>
                  <a:srgbClr val="0000FF"/>
                </a:solidFill>
                <a:highlight>
                  <a:srgbClr val="FFFFFF"/>
                </a:highlight>
              </a:rPr>
              <a:t>import</a:t>
            </a:r>
            <a:r>
              <a:rPr lang="pt-BR" sz="1200" dirty="0">
                <a:solidFill>
                  <a:srgbClr val="000000"/>
                </a:solidFill>
                <a:highlight>
                  <a:srgbClr val="FFFFFF"/>
                </a:highlight>
              </a:rPr>
              <a:t> MultinomialNB</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feature_extraction</a:t>
            </a:r>
            <a:r>
              <a:rPr lang="pt-BR" sz="1200" b="1" dirty="0">
                <a:solidFill>
                  <a:srgbClr val="000080"/>
                </a:solidFill>
                <a:highlight>
                  <a:srgbClr val="FFFFFF"/>
                </a:highlight>
              </a:rPr>
              <a:t>.</a:t>
            </a:r>
            <a:r>
              <a:rPr lang="pt-BR" sz="1200" dirty="0">
                <a:solidFill>
                  <a:srgbClr val="000000"/>
                </a:solidFill>
                <a:highlight>
                  <a:srgbClr val="FFFFFF"/>
                </a:highlight>
              </a:rPr>
              <a:t>text </a:t>
            </a:r>
            <a:r>
              <a:rPr lang="pt-BR" sz="1200" b="1" dirty="0">
                <a:solidFill>
                  <a:srgbClr val="0000FF"/>
                </a:solidFill>
                <a:highlight>
                  <a:srgbClr val="FFFFFF"/>
                </a:highlight>
              </a:rPr>
              <a:t>import</a:t>
            </a:r>
            <a:r>
              <a:rPr lang="pt-BR" sz="1200" dirty="0">
                <a:solidFill>
                  <a:srgbClr val="000000"/>
                </a:solidFill>
                <a:highlight>
                  <a:srgbClr val="FFFFFF"/>
                </a:highlight>
              </a:rPr>
              <a:t> CountVectorizer</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pipeline </a:t>
            </a:r>
            <a:r>
              <a:rPr lang="pt-BR" sz="1200" b="1" dirty="0">
                <a:solidFill>
                  <a:srgbClr val="0000FF"/>
                </a:solidFill>
                <a:highlight>
                  <a:srgbClr val="FFFFFF"/>
                </a:highlight>
              </a:rPr>
              <a:t>import</a:t>
            </a:r>
            <a:r>
              <a:rPr lang="pt-BR" sz="1200" dirty="0">
                <a:solidFill>
                  <a:srgbClr val="000000"/>
                </a:solidFill>
                <a:highlight>
                  <a:srgbClr val="FFFFFF"/>
                </a:highlight>
              </a:rPr>
              <a:t> make_pipeline</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metrics </a:t>
            </a:r>
            <a:r>
              <a:rPr lang="pt-BR" sz="1200" b="1" dirty="0">
                <a:solidFill>
                  <a:srgbClr val="0000FF"/>
                </a:solidFill>
                <a:highlight>
                  <a:srgbClr val="FFFFFF"/>
                </a:highlight>
              </a:rPr>
              <a:t>import</a:t>
            </a:r>
            <a:r>
              <a:rPr lang="pt-BR" sz="1200" dirty="0">
                <a:solidFill>
                  <a:srgbClr val="000000"/>
                </a:solidFill>
                <a:highlight>
                  <a:srgbClr val="FFFFFF"/>
                </a:highlight>
              </a:rPr>
              <a:t> confusion_matrix</a:t>
            </a:r>
          </a:p>
          <a:p>
            <a:endParaRPr lang="pt-BR" sz="1200" dirty="0">
              <a:solidFill>
                <a:srgbClr val="000000"/>
              </a:solidFill>
              <a:highlight>
                <a:srgbClr val="FFFFFF"/>
              </a:highlight>
            </a:endParaRPr>
          </a:p>
          <a:p>
            <a:r>
              <a:rPr lang="en-US" sz="1200" dirty="0">
                <a:solidFill>
                  <a:srgbClr val="008000"/>
                </a:solidFill>
                <a:highlight>
                  <a:srgbClr val="FFFFFF"/>
                </a:highlight>
              </a:rPr>
              <a:t># Use the "20 Newsgroups corpus" from </a:t>
            </a:r>
            <a:r>
              <a:rPr lang="en-US" sz="1200" dirty="0" err="1">
                <a:solidFill>
                  <a:srgbClr val="008000"/>
                </a:solidFill>
                <a:highlight>
                  <a:srgbClr val="FFFFFF"/>
                </a:highlight>
              </a:rPr>
              <a:t>scikit</a:t>
            </a:r>
            <a:r>
              <a:rPr lang="en-US" sz="1200" dirty="0">
                <a:solidFill>
                  <a:srgbClr val="008000"/>
                </a:solidFill>
                <a:highlight>
                  <a:srgbClr val="FFFFFF"/>
                </a:highlight>
              </a:rPr>
              <a:t> to show how we might classify these short documents into categories.</a:t>
            </a:r>
            <a:endParaRPr lang="en-US" sz="1200" dirty="0">
              <a:solidFill>
                <a:srgbClr val="000000"/>
              </a:solidFill>
              <a:highlight>
                <a:srgbClr val="FFFFFF"/>
              </a:highlight>
            </a:endParaRPr>
          </a:p>
          <a:p>
            <a:r>
              <a:rPr lang="pt-BR" sz="1200" dirty="0">
                <a:solidFill>
                  <a:srgbClr val="000000"/>
                </a:solidFill>
                <a:highlight>
                  <a:srgbClr val="FFFFFF"/>
                </a:highlight>
              </a:rPr>
              <a:t>data </a:t>
            </a:r>
            <a:r>
              <a:rPr lang="pt-BR" sz="1200" b="1" dirty="0">
                <a:solidFill>
                  <a:srgbClr val="000080"/>
                </a:solidFill>
                <a:highlight>
                  <a:srgbClr val="FFFFFF"/>
                </a:highlight>
              </a:rPr>
              <a:t>=</a:t>
            </a:r>
            <a:r>
              <a:rPr lang="pt-BR" sz="1200" dirty="0">
                <a:solidFill>
                  <a:srgbClr val="000000"/>
                </a:solidFill>
                <a:highlight>
                  <a:srgbClr val="FFFFFF"/>
                </a:highlight>
              </a:rPr>
              <a:t> fetch_20newsgroups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data</a:t>
            </a:r>
            <a:r>
              <a:rPr lang="pt-BR" sz="1200" b="1" dirty="0">
                <a:solidFill>
                  <a:srgbClr val="000080"/>
                </a:solidFill>
                <a:highlight>
                  <a:srgbClr val="FFFFFF"/>
                </a:highlight>
              </a:rPr>
              <a:t>.</a:t>
            </a:r>
            <a:r>
              <a:rPr lang="pt-BR" sz="1200" dirty="0">
                <a:solidFill>
                  <a:srgbClr val="000000"/>
                </a:solidFill>
                <a:highlight>
                  <a:srgbClr val="FFFFFF"/>
                </a:highlight>
              </a:rPr>
              <a:t>target_names</a:t>
            </a:r>
          </a:p>
          <a:p>
            <a:endParaRPr lang="pt-BR" sz="1200" dirty="0">
              <a:solidFill>
                <a:srgbClr val="000000"/>
              </a:solidFill>
              <a:highlight>
                <a:srgbClr val="FFFFFF"/>
              </a:highlight>
            </a:endParaRPr>
          </a:p>
          <a:p>
            <a:r>
              <a:rPr lang="en-US" sz="1200" dirty="0">
                <a:solidFill>
                  <a:srgbClr val="008000"/>
                </a:solidFill>
                <a:highlight>
                  <a:srgbClr val="FFFFFF"/>
                </a:highlight>
              </a:rPr>
              <a:t># Select just a few of these categories, and download the training and testing set.</a:t>
            </a:r>
            <a:endParaRPr lang="en-US" sz="1200" dirty="0">
              <a:solidFill>
                <a:srgbClr val="000000"/>
              </a:solidFill>
              <a:highlight>
                <a:srgbClr val="FFFFFF"/>
              </a:highlight>
            </a:endParaRPr>
          </a:p>
          <a:p>
            <a:r>
              <a:rPr lang="pt-BR" sz="1200" dirty="0">
                <a:solidFill>
                  <a:srgbClr val="000000"/>
                </a:solidFill>
                <a:highlight>
                  <a:srgbClr val="FFFFFF"/>
                </a:highlight>
              </a:rPr>
              <a:t>categories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'talk.religion.misc'</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8080"/>
                </a:solidFill>
                <a:highlight>
                  <a:srgbClr val="FFFFFF"/>
                </a:highlight>
              </a:rPr>
              <a:t>'soc.religion.christian'</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8080"/>
                </a:solidFill>
                <a:highlight>
                  <a:srgbClr val="FFFFFF"/>
                </a:highlight>
              </a:rPr>
              <a:t>'sci.space'</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8080"/>
                </a:solidFill>
                <a:highlight>
                  <a:srgbClr val="FFFFFF"/>
                </a:highlight>
              </a:rPr>
              <a:t>'comp.graphics'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train </a:t>
            </a:r>
            <a:r>
              <a:rPr lang="pt-BR" sz="1200" b="1" dirty="0">
                <a:solidFill>
                  <a:srgbClr val="000080"/>
                </a:solidFill>
                <a:highlight>
                  <a:srgbClr val="FFFFFF"/>
                </a:highlight>
              </a:rPr>
              <a:t>=</a:t>
            </a:r>
            <a:r>
              <a:rPr lang="pt-BR" sz="1200" dirty="0">
                <a:solidFill>
                  <a:srgbClr val="000000"/>
                </a:solidFill>
                <a:highlight>
                  <a:srgbClr val="FFFFFF"/>
                </a:highlight>
              </a:rPr>
              <a:t> fetch_20newsgroups</a:t>
            </a:r>
            <a:r>
              <a:rPr lang="pt-BR" sz="1200" b="1" dirty="0">
                <a:solidFill>
                  <a:srgbClr val="000080"/>
                </a:solidFill>
                <a:highlight>
                  <a:srgbClr val="FFFFFF"/>
                </a:highlight>
              </a:rPr>
              <a:t>(</a:t>
            </a:r>
            <a:r>
              <a:rPr lang="pt-BR" sz="1200" dirty="0">
                <a:solidFill>
                  <a:srgbClr val="000000"/>
                </a:solidFill>
                <a:highlight>
                  <a:srgbClr val="FFFFFF"/>
                </a:highlight>
              </a:rPr>
              <a:t>subset</a:t>
            </a:r>
            <a:r>
              <a:rPr lang="pt-BR" sz="1200" b="1" dirty="0">
                <a:solidFill>
                  <a:srgbClr val="000080"/>
                </a:solidFill>
                <a:highlight>
                  <a:srgbClr val="FFFFFF"/>
                </a:highlight>
              </a:rPr>
              <a:t>=</a:t>
            </a:r>
            <a:r>
              <a:rPr lang="pt-BR" sz="1200" dirty="0">
                <a:solidFill>
                  <a:srgbClr val="808080"/>
                </a:solidFill>
                <a:highlight>
                  <a:srgbClr val="FFFFFF"/>
                </a:highlight>
              </a:rPr>
              <a:t>'train'</a:t>
            </a:r>
            <a:r>
              <a:rPr lang="pt-BR" sz="1200" b="1" dirty="0">
                <a:solidFill>
                  <a:srgbClr val="000080"/>
                </a:solidFill>
                <a:highlight>
                  <a:srgbClr val="FFFFFF"/>
                </a:highlight>
              </a:rPr>
              <a:t>,</a:t>
            </a:r>
            <a:r>
              <a:rPr lang="pt-BR" sz="1200" dirty="0">
                <a:solidFill>
                  <a:srgbClr val="000000"/>
                </a:solidFill>
                <a:highlight>
                  <a:srgbClr val="FFFFFF"/>
                </a:highlight>
              </a:rPr>
              <a:t> categories</a:t>
            </a:r>
            <a:r>
              <a:rPr lang="pt-BR" sz="1200" b="1" dirty="0">
                <a:solidFill>
                  <a:srgbClr val="000080"/>
                </a:solidFill>
                <a:highlight>
                  <a:srgbClr val="FFFFFF"/>
                </a:highlight>
              </a:rPr>
              <a:t>=</a:t>
            </a:r>
            <a:r>
              <a:rPr lang="pt-BR" sz="1200" dirty="0">
                <a:solidFill>
                  <a:srgbClr val="000000"/>
                </a:solidFill>
                <a:highlight>
                  <a:srgbClr val="FFFFFF"/>
                </a:highlight>
              </a:rPr>
              <a:t>categories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test </a:t>
            </a:r>
            <a:r>
              <a:rPr lang="pt-BR" sz="1200" b="1" dirty="0">
                <a:solidFill>
                  <a:srgbClr val="000080"/>
                </a:solidFill>
                <a:highlight>
                  <a:srgbClr val="FFFFFF"/>
                </a:highlight>
              </a:rPr>
              <a:t>=</a:t>
            </a:r>
            <a:r>
              <a:rPr lang="pt-BR" sz="1200" dirty="0">
                <a:solidFill>
                  <a:srgbClr val="000000"/>
                </a:solidFill>
                <a:highlight>
                  <a:srgbClr val="FFFFFF"/>
                </a:highlight>
              </a:rPr>
              <a:t> fetch_20newsgroups</a:t>
            </a:r>
            <a:r>
              <a:rPr lang="pt-BR" sz="1200" b="1" dirty="0">
                <a:solidFill>
                  <a:srgbClr val="000080"/>
                </a:solidFill>
                <a:highlight>
                  <a:srgbClr val="FFFFFF"/>
                </a:highlight>
              </a:rPr>
              <a:t>(</a:t>
            </a:r>
            <a:r>
              <a:rPr lang="pt-BR" sz="1200" dirty="0">
                <a:solidFill>
                  <a:srgbClr val="000000"/>
                </a:solidFill>
                <a:highlight>
                  <a:srgbClr val="FFFFFF"/>
                </a:highlight>
              </a:rPr>
              <a:t>subset</a:t>
            </a:r>
            <a:r>
              <a:rPr lang="pt-BR" sz="1200" b="1" dirty="0">
                <a:solidFill>
                  <a:srgbClr val="000080"/>
                </a:solidFill>
                <a:highlight>
                  <a:srgbClr val="FFFFFF"/>
                </a:highlight>
              </a:rPr>
              <a:t>=</a:t>
            </a:r>
            <a:r>
              <a:rPr lang="pt-BR" sz="1200" dirty="0">
                <a:solidFill>
                  <a:srgbClr val="808080"/>
                </a:solidFill>
                <a:highlight>
                  <a:srgbClr val="FFFFFF"/>
                </a:highlight>
              </a:rPr>
              <a:t>'test'</a:t>
            </a:r>
            <a:r>
              <a:rPr lang="pt-BR" sz="1200" b="1" dirty="0">
                <a:solidFill>
                  <a:srgbClr val="000080"/>
                </a:solidFill>
                <a:highlight>
                  <a:srgbClr val="FFFFFF"/>
                </a:highlight>
              </a:rPr>
              <a:t>,</a:t>
            </a:r>
            <a:r>
              <a:rPr lang="pt-BR" sz="1200" dirty="0">
                <a:solidFill>
                  <a:srgbClr val="000000"/>
                </a:solidFill>
                <a:highlight>
                  <a:srgbClr val="FFFFFF"/>
                </a:highlight>
              </a:rPr>
              <a:t> categories</a:t>
            </a:r>
            <a:r>
              <a:rPr lang="pt-BR" sz="1200" b="1" dirty="0">
                <a:solidFill>
                  <a:srgbClr val="000080"/>
                </a:solidFill>
                <a:highlight>
                  <a:srgbClr val="FFFFFF"/>
                </a:highlight>
              </a:rPr>
              <a:t>=</a:t>
            </a:r>
            <a:r>
              <a:rPr lang="pt-BR" sz="1200" dirty="0">
                <a:solidFill>
                  <a:srgbClr val="000000"/>
                </a:solidFill>
                <a:highlight>
                  <a:srgbClr val="FFFFFF"/>
                </a:highlight>
              </a:rPr>
              <a:t>categories</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Convert a collection of text documents to a matrix of token counts.</a:t>
            </a:r>
            <a:endParaRPr lang="en-US" sz="1200" dirty="0">
              <a:solidFill>
                <a:srgbClr val="000000"/>
              </a:solidFill>
              <a:highlight>
                <a:srgbClr val="FFFFFF"/>
              </a:highlight>
            </a:endParaRPr>
          </a:p>
          <a:p>
            <a:r>
              <a:rPr lang="pt-BR" sz="1200" dirty="0">
                <a:solidFill>
                  <a:srgbClr val="000000"/>
                </a:solidFill>
                <a:highlight>
                  <a:srgbClr val="FFFFFF"/>
                </a:highlight>
              </a:rPr>
              <a:t>cv </a:t>
            </a:r>
            <a:r>
              <a:rPr lang="pt-BR" sz="1200" b="1" dirty="0">
                <a:solidFill>
                  <a:srgbClr val="000080"/>
                </a:solidFill>
                <a:highlight>
                  <a:srgbClr val="FFFFFF"/>
                </a:highlight>
              </a:rPr>
              <a:t>=</a:t>
            </a:r>
            <a:r>
              <a:rPr lang="pt-BR" sz="1200" dirty="0">
                <a:solidFill>
                  <a:srgbClr val="000000"/>
                </a:solidFill>
                <a:highlight>
                  <a:srgbClr val="FFFFFF"/>
                </a:highlight>
              </a:rPr>
              <a:t> CountVectorizer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Naive Bayes classifier for multinomial models.</a:t>
            </a:r>
            <a:endParaRPr lang="pt-BR" sz="1200" dirty="0">
              <a:solidFill>
                <a:srgbClr val="000000"/>
              </a:solidFill>
              <a:highlight>
                <a:srgbClr val="FFFFFF"/>
              </a:highlight>
            </a:endParaRPr>
          </a:p>
          <a:p>
            <a:r>
              <a:rPr lang="pt-BR" sz="1200" dirty="0">
                <a:solidFill>
                  <a:srgbClr val="000000"/>
                </a:solidFill>
                <a:highlight>
                  <a:srgbClr val="FFFFFF"/>
                </a:highlight>
              </a:rPr>
              <a:t>mnb </a:t>
            </a:r>
            <a:r>
              <a:rPr lang="pt-BR" sz="1200" b="1" dirty="0">
                <a:solidFill>
                  <a:srgbClr val="000080"/>
                </a:solidFill>
                <a:highlight>
                  <a:srgbClr val="FFFFFF"/>
                </a:highlight>
              </a:rPr>
              <a:t>=</a:t>
            </a:r>
            <a:r>
              <a:rPr lang="pt-BR" sz="1200" dirty="0">
                <a:solidFill>
                  <a:srgbClr val="000000"/>
                </a:solidFill>
                <a:highlight>
                  <a:srgbClr val="FFFFFF"/>
                </a:highlight>
              </a:rPr>
              <a:t> MultinomialNB</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n-US" sz="1200" dirty="0">
                <a:solidFill>
                  <a:srgbClr val="008000"/>
                </a:solidFill>
                <a:highlight>
                  <a:srgbClr val="FFFFFF"/>
                </a:highlight>
              </a:rPr>
              <a:t># Create a pipeline that attaches the </a:t>
            </a:r>
            <a:r>
              <a:rPr lang="en-US" sz="1200" dirty="0" err="1">
                <a:solidFill>
                  <a:srgbClr val="008000"/>
                </a:solidFill>
                <a:highlight>
                  <a:srgbClr val="FFFFFF"/>
                </a:highlight>
              </a:rPr>
              <a:t>vectorizer</a:t>
            </a:r>
            <a:r>
              <a:rPr lang="en-US" sz="1200" dirty="0">
                <a:solidFill>
                  <a:srgbClr val="008000"/>
                </a:solidFill>
                <a:highlight>
                  <a:srgbClr val="FFFFFF"/>
                </a:highlight>
              </a:rPr>
              <a:t> to a multinomial naive Bayes classifier.</a:t>
            </a:r>
            <a:endParaRPr lang="en-US" sz="1200" dirty="0">
              <a:solidFill>
                <a:srgbClr val="000000"/>
              </a:solidFill>
              <a:highlight>
                <a:srgbClr val="FFFFFF"/>
              </a:highlight>
            </a:endParaRPr>
          </a:p>
          <a:p>
            <a:r>
              <a:rPr lang="pt-BR" sz="1200" dirty="0">
                <a:solidFill>
                  <a:srgbClr val="000000"/>
                </a:solidFill>
                <a:highlight>
                  <a:srgbClr val="FFFFFF"/>
                </a:highlight>
              </a:rPr>
              <a:t>model </a:t>
            </a:r>
            <a:r>
              <a:rPr lang="pt-BR" sz="1200" b="1" dirty="0">
                <a:solidFill>
                  <a:srgbClr val="000080"/>
                </a:solidFill>
                <a:highlight>
                  <a:srgbClr val="FFFFFF"/>
                </a:highlight>
              </a:rPr>
              <a:t>=</a:t>
            </a:r>
            <a:r>
              <a:rPr lang="pt-BR" sz="1200" dirty="0">
                <a:solidFill>
                  <a:srgbClr val="000000"/>
                </a:solidFill>
                <a:highlight>
                  <a:srgbClr val="FFFFFF"/>
                </a:highlight>
              </a:rPr>
              <a:t> make_pipeline</a:t>
            </a:r>
            <a:r>
              <a:rPr lang="pt-BR" sz="1200" b="1" dirty="0">
                <a:solidFill>
                  <a:srgbClr val="000080"/>
                </a:solidFill>
                <a:highlight>
                  <a:srgbClr val="FFFFFF"/>
                </a:highlight>
              </a:rPr>
              <a:t>(</a:t>
            </a:r>
            <a:r>
              <a:rPr lang="pt-BR" sz="1200" dirty="0">
                <a:solidFill>
                  <a:srgbClr val="000000"/>
                </a:solidFill>
                <a:highlight>
                  <a:srgbClr val="FFFFFF"/>
                </a:highlight>
              </a:rPr>
              <a:t>cv</a:t>
            </a:r>
            <a:r>
              <a:rPr lang="pt-BR" sz="1200" b="1" dirty="0">
                <a:solidFill>
                  <a:srgbClr val="000080"/>
                </a:solidFill>
                <a:highlight>
                  <a:srgbClr val="FFFFFF"/>
                </a:highlight>
              </a:rPr>
              <a:t>,</a:t>
            </a:r>
            <a:r>
              <a:rPr lang="pt-BR" sz="1200" dirty="0">
                <a:solidFill>
                  <a:srgbClr val="000000"/>
                </a:solidFill>
                <a:highlight>
                  <a:srgbClr val="FFFFFF"/>
                </a:highlight>
              </a:rPr>
              <a:t> mnb</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Train model. Apply the model to the training data.</a:t>
            </a:r>
            <a:endParaRPr lang="en-US" sz="1200" dirty="0">
              <a:solidFill>
                <a:srgbClr val="000000"/>
              </a:solidFill>
              <a:highlight>
                <a:srgbClr val="FFFFFF"/>
              </a:highlight>
            </a:endParaRPr>
          </a:p>
          <a:p>
            <a:r>
              <a:rPr lang="pt-BR" sz="1200" dirty="0">
                <a:solidFill>
                  <a:srgbClr val="000000"/>
                </a:solidFill>
                <a:highlight>
                  <a:srgbClr val="FFFFFF"/>
                </a:highlight>
              </a:rPr>
              <a:t>model</a:t>
            </a:r>
            <a:r>
              <a:rPr lang="pt-BR" sz="1200" b="1" dirty="0">
                <a:solidFill>
                  <a:srgbClr val="000080"/>
                </a:solidFill>
                <a:highlight>
                  <a:srgbClr val="FFFFFF"/>
                </a:highlight>
              </a:rPr>
              <a:t>.</a:t>
            </a:r>
            <a:r>
              <a:rPr lang="pt-BR" sz="1200" dirty="0">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train</a:t>
            </a:r>
            <a:r>
              <a:rPr lang="pt-BR" sz="1200" b="1" dirty="0">
                <a:solidFill>
                  <a:srgbClr val="000080"/>
                </a:solidFill>
                <a:highlight>
                  <a:srgbClr val="FFFFFF"/>
                </a:highlight>
              </a:rPr>
              <a:t>.</a:t>
            </a:r>
            <a:r>
              <a:rPr lang="pt-BR" sz="1200" dirty="0">
                <a:solidFill>
                  <a:srgbClr val="000000"/>
                </a:solidFill>
                <a:highlight>
                  <a:srgbClr val="FFFFFF"/>
                </a:highlight>
              </a:rPr>
              <a:t>data</a:t>
            </a:r>
            <a:r>
              <a:rPr lang="pt-BR" sz="1200" b="1" dirty="0">
                <a:solidFill>
                  <a:srgbClr val="000080"/>
                </a:solidFill>
                <a:highlight>
                  <a:srgbClr val="FFFFFF"/>
                </a:highlight>
              </a:rPr>
              <a:t>,</a:t>
            </a:r>
            <a:r>
              <a:rPr lang="pt-BR" sz="1200" dirty="0">
                <a:solidFill>
                  <a:srgbClr val="000000"/>
                </a:solidFill>
                <a:highlight>
                  <a:srgbClr val="FFFFFF"/>
                </a:highlight>
              </a:rPr>
              <a:t> train</a:t>
            </a:r>
            <a:r>
              <a:rPr lang="pt-BR" sz="1200" b="1" dirty="0">
                <a:solidFill>
                  <a:srgbClr val="000080"/>
                </a:solidFill>
                <a:highlight>
                  <a:srgbClr val="FFFFFF"/>
                </a:highlight>
              </a:rPr>
              <a:t>.</a:t>
            </a:r>
            <a:r>
              <a:rPr lang="pt-BR" sz="1200" dirty="0">
                <a:solidFill>
                  <a:srgbClr val="000000"/>
                </a:solidFill>
                <a:highlight>
                  <a:srgbClr val="FFFFFF"/>
                </a:highlight>
              </a:rPr>
              <a:t>target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n-US" sz="1200" dirty="0">
                <a:solidFill>
                  <a:srgbClr val="008000"/>
                </a:solidFill>
                <a:highlight>
                  <a:srgbClr val="FFFFFF"/>
                </a:highlight>
              </a:rPr>
              <a:t># Run validation. Predict labels for the test data.</a:t>
            </a:r>
            <a:endParaRPr lang="en-US" sz="1200" dirty="0">
              <a:solidFill>
                <a:srgbClr val="000000"/>
              </a:solidFill>
              <a:highlight>
                <a:srgbClr val="FFFFFF"/>
              </a:highlight>
            </a:endParaRPr>
          </a:p>
          <a:p>
            <a:r>
              <a:rPr lang="pt-BR" sz="1200" dirty="0">
                <a:solidFill>
                  <a:srgbClr val="000000"/>
                </a:solidFill>
                <a:highlight>
                  <a:srgbClr val="FFFFFF"/>
                </a:highlight>
              </a:rPr>
              <a:t>labels </a:t>
            </a:r>
            <a:r>
              <a:rPr lang="pt-BR" sz="1200" b="1" dirty="0">
                <a:solidFill>
                  <a:srgbClr val="000080"/>
                </a:solidFill>
                <a:highlight>
                  <a:srgbClr val="FFFFFF"/>
                </a:highlight>
              </a:rPr>
              <a:t>=</a:t>
            </a:r>
            <a:r>
              <a:rPr lang="pt-BR" sz="1200" dirty="0">
                <a:solidFill>
                  <a:srgbClr val="000000"/>
                </a:solidFill>
                <a:highlight>
                  <a:srgbClr val="FFFFFF"/>
                </a:highlight>
              </a:rPr>
              <a:t> model</a:t>
            </a:r>
            <a:r>
              <a:rPr lang="pt-BR" sz="1200" b="1" dirty="0">
                <a:solidFill>
                  <a:srgbClr val="000080"/>
                </a:solidFill>
                <a:highlight>
                  <a:srgbClr val="FFFFFF"/>
                </a:highlight>
              </a:rPr>
              <a:t>.</a:t>
            </a:r>
            <a:r>
              <a:rPr lang="pt-BR" sz="1200" dirty="0">
                <a:solidFill>
                  <a:srgbClr val="000000"/>
                </a:solidFill>
                <a:highlight>
                  <a:srgbClr val="FFFFFF"/>
                </a:highlight>
              </a:rPr>
              <a:t>predict</a:t>
            </a:r>
            <a:r>
              <a:rPr lang="pt-BR" sz="1200" b="1" dirty="0">
                <a:solidFill>
                  <a:srgbClr val="000080"/>
                </a:solidFill>
                <a:highlight>
                  <a:srgbClr val="FFFFFF"/>
                </a:highlight>
              </a:rPr>
              <a:t>(</a:t>
            </a:r>
            <a:r>
              <a:rPr lang="pt-BR" sz="1200" dirty="0">
                <a:solidFill>
                  <a:srgbClr val="000000"/>
                </a:solidFill>
                <a:highlight>
                  <a:srgbClr val="FFFFFF"/>
                </a:highlight>
              </a:rPr>
              <a:t>test</a:t>
            </a:r>
            <a:r>
              <a:rPr lang="pt-BR" sz="1200" b="1" dirty="0">
                <a:solidFill>
                  <a:srgbClr val="000080"/>
                </a:solidFill>
                <a:highlight>
                  <a:srgbClr val="FFFFFF"/>
                </a:highlight>
              </a:rPr>
              <a:t>.</a:t>
            </a:r>
            <a:r>
              <a:rPr lang="pt-BR" sz="1200" dirty="0">
                <a:solidFill>
                  <a:srgbClr val="000000"/>
                </a:solidFill>
                <a:highlight>
                  <a:srgbClr val="FFFFFF"/>
                </a:highlight>
              </a:rPr>
              <a:t>data</a:t>
            </a:r>
            <a:r>
              <a:rPr lang="pt-BR" sz="1200" b="1" dirty="0">
                <a:solidFill>
                  <a:srgbClr val="000080"/>
                </a:solidFill>
                <a:highlight>
                  <a:srgbClr val="FFFFFF"/>
                </a:highlight>
              </a:rPr>
              <a:t>)</a:t>
            </a:r>
            <a:endParaRPr lang="pt-BR" sz="1200" dirty="0">
              <a:solidFill>
                <a:srgbClr val="000000"/>
              </a:solidFill>
              <a:highlight>
                <a:srgbClr val="FFFFFF"/>
              </a:highlight>
            </a:endParaRPr>
          </a:p>
        </p:txBody>
      </p:sp>
      <p:sp>
        <p:nvSpPr>
          <p:cNvPr id="15" name="TextBox 14"/>
          <p:cNvSpPr txBox="1"/>
          <p:nvPr/>
        </p:nvSpPr>
        <p:spPr>
          <a:xfrm>
            <a:off x="6305211" y="1191246"/>
            <a:ext cx="5702410" cy="2308324"/>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textos em categorias/classes.</a:t>
            </a:r>
          </a:p>
          <a:p>
            <a:pPr marL="285750" indent="-285750">
              <a:buFont typeface="Arial" panose="020B0604020202020204" pitchFamily="34" charset="0"/>
              <a:buChar char="•"/>
            </a:pPr>
            <a:r>
              <a:rPr lang="pt-BR" sz="1600" dirty="0" smtClean="0"/>
              <a:t>Esse exemplo usa uma base de dados de grupos de discussão disponibilizada pela biblioteca </a:t>
            </a:r>
            <a:r>
              <a:rPr lang="pt-BR" sz="1600" dirty="0" err="1" smtClean="0"/>
              <a:t>Scikit-learn</a:t>
            </a:r>
            <a:r>
              <a:rPr lang="pt-BR" sz="1600" dirty="0" smtClean="0"/>
              <a:t>.</a:t>
            </a:r>
          </a:p>
          <a:p>
            <a:pPr marL="285750" indent="-285750">
              <a:buFont typeface="Arial" panose="020B0604020202020204" pitchFamily="34" charset="0"/>
              <a:buChar char="•"/>
            </a:pPr>
            <a:r>
              <a:rPr lang="pt-BR" sz="1600" dirty="0" smtClean="0"/>
              <a:t>Ele classifica textos em 4 classes: ‘religião’, ‘cristianismo’, ‘espaço’ e ‘computadores’.</a:t>
            </a:r>
          </a:p>
          <a:p>
            <a:pPr marL="285750" indent="-285750">
              <a:buFont typeface="Arial" panose="020B0604020202020204" pitchFamily="34" charset="0"/>
              <a:buChar char="•"/>
            </a:pPr>
            <a:r>
              <a:rPr lang="pt-BR" sz="1600" dirty="0" smtClean="0">
                <a:solidFill>
                  <a:srgbClr val="000000"/>
                </a:solidFill>
                <a:highlight>
                  <a:srgbClr val="FFFFFF"/>
                </a:highlight>
              </a:rPr>
              <a:t>O  objeto da classe </a:t>
            </a:r>
            <a:r>
              <a:rPr lang="pt-BR" sz="1600" b="1" i="1" dirty="0" err="1" smtClean="0">
                <a:solidFill>
                  <a:srgbClr val="000000"/>
                </a:solidFill>
                <a:highlight>
                  <a:srgbClr val="FFFFFF"/>
                </a:highlight>
              </a:rPr>
              <a:t>CountVectorizer</a:t>
            </a:r>
            <a:r>
              <a:rPr lang="pt-BR" sz="1600" dirty="0" smtClean="0">
                <a:solidFill>
                  <a:srgbClr val="000000"/>
                </a:solidFill>
                <a:highlight>
                  <a:srgbClr val="FFFFFF"/>
                </a:highlight>
              </a:rPr>
              <a:t> cria uma </a:t>
            </a:r>
            <a:r>
              <a:rPr lang="pt-BR" sz="1600" dirty="0" smtClean="0"/>
              <a:t>matriz </a:t>
            </a:r>
            <a:r>
              <a:rPr lang="pt-BR" sz="1600" dirty="0"/>
              <a:t>registrando o número de vezes que cada palavra </a:t>
            </a:r>
            <a:r>
              <a:rPr lang="pt-BR" sz="1600" dirty="0" smtClean="0"/>
              <a:t>aparece.</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é usada para verificar a performance do classificador.</a:t>
            </a:r>
            <a:endParaRPr lang="pt-BR" sz="1600" dirty="0"/>
          </a:p>
        </p:txBody>
      </p:sp>
      <p:sp>
        <p:nvSpPr>
          <p:cNvPr id="16" name="TextBox 15"/>
          <p:cNvSpPr txBox="1"/>
          <p:nvPr/>
        </p:nvSpPr>
        <p:spPr>
          <a:xfrm>
            <a:off x="3898787" y="2068409"/>
            <a:ext cx="2433000" cy="461665"/>
          </a:xfrm>
          <a:prstGeom prst="rect">
            <a:avLst/>
          </a:prstGeom>
          <a:noFill/>
        </p:spPr>
        <p:txBody>
          <a:bodyPr wrap="square" rtlCol="0">
            <a:spAutoFit/>
          </a:bodyPr>
          <a:lstStyle/>
          <a:p>
            <a:r>
              <a:rPr lang="pt-BR" sz="1200" b="1" dirty="0" smtClean="0"/>
              <a:t>Base com 20 tópicos diferentes de discussão.</a:t>
            </a:r>
            <a:endParaRPr lang="pt-BR" sz="1200" b="1" dirty="0"/>
          </a:p>
        </p:txBody>
      </p:sp>
      <p:cxnSp>
        <p:nvCxnSpPr>
          <p:cNvPr id="18" name="Straight Arrow Connector 17"/>
          <p:cNvCxnSpPr/>
          <p:nvPr/>
        </p:nvCxnSpPr>
        <p:spPr>
          <a:xfrm flipH="1">
            <a:off x="2605179" y="2404840"/>
            <a:ext cx="1293608" cy="5971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15691" y="2828918"/>
            <a:ext cx="2433000" cy="461665"/>
          </a:xfrm>
          <a:prstGeom prst="rect">
            <a:avLst/>
          </a:prstGeom>
          <a:noFill/>
        </p:spPr>
        <p:txBody>
          <a:bodyPr wrap="square" rtlCol="0">
            <a:spAutoFit/>
          </a:bodyPr>
          <a:lstStyle/>
          <a:p>
            <a:r>
              <a:rPr lang="pt-BR" sz="1200" b="1" dirty="0" smtClean="0"/>
              <a:t>Treinamos e validamos com apenas 4 tópicos.</a:t>
            </a:r>
            <a:endParaRPr lang="pt-BR" sz="1200" b="1" dirty="0"/>
          </a:p>
        </p:txBody>
      </p:sp>
      <p:cxnSp>
        <p:nvCxnSpPr>
          <p:cNvPr id="22" name="Straight Arrow Connector 21"/>
          <p:cNvCxnSpPr/>
          <p:nvPr/>
        </p:nvCxnSpPr>
        <p:spPr>
          <a:xfrm flipH="1">
            <a:off x="2958689" y="3166590"/>
            <a:ext cx="940098" cy="4616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081796" y="4043419"/>
            <a:ext cx="2196018" cy="1015663"/>
          </a:xfrm>
          <a:prstGeom prst="rect">
            <a:avLst/>
          </a:prstGeom>
        </p:spPr>
        <p:txBody>
          <a:bodyPr wrap="square">
            <a:spAutoFit/>
          </a:bodyPr>
          <a:lstStyle/>
          <a:p>
            <a:r>
              <a:rPr lang="pt-BR" sz="1200" b="1" dirty="0" smtClean="0"/>
              <a:t>Converte o texto </a:t>
            </a:r>
            <a:r>
              <a:rPr lang="pt-BR" sz="1200" b="1" dirty="0"/>
              <a:t>em um conjunto de valores numéricos </a:t>
            </a:r>
            <a:r>
              <a:rPr lang="pt-BR" sz="1200" b="1" dirty="0" smtClean="0"/>
              <a:t>representativos, ou seja, uma matriz com o número de ocorrências de cada palavra. </a:t>
            </a:r>
            <a:endParaRPr lang="pt-BR" sz="1200" b="1" dirty="0"/>
          </a:p>
        </p:txBody>
      </p:sp>
      <p:cxnSp>
        <p:nvCxnSpPr>
          <p:cNvPr id="25" name="Straight Arrow Connector 24"/>
          <p:cNvCxnSpPr/>
          <p:nvPr/>
        </p:nvCxnSpPr>
        <p:spPr>
          <a:xfrm flipH="1" flipV="1">
            <a:off x="2242868" y="4623257"/>
            <a:ext cx="2838928" cy="58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001078" y="6073923"/>
            <a:ext cx="2788676" cy="276999"/>
          </a:xfrm>
          <a:prstGeom prst="rect">
            <a:avLst/>
          </a:prstGeom>
        </p:spPr>
        <p:txBody>
          <a:bodyPr wrap="square">
            <a:spAutoFit/>
          </a:bodyPr>
          <a:lstStyle/>
          <a:p>
            <a:r>
              <a:rPr lang="pt-BR" sz="1200" b="1" dirty="0" smtClean="0"/>
              <a:t>Treinamento e validação do classificador.</a:t>
            </a:r>
            <a:endParaRPr lang="pt-BR" sz="1200" b="1" dirty="0"/>
          </a:p>
        </p:txBody>
      </p:sp>
      <p:cxnSp>
        <p:nvCxnSpPr>
          <p:cNvPr id="28" name="Straight Arrow Connector 27"/>
          <p:cNvCxnSpPr/>
          <p:nvPr/>
        </p:nvCxnSpPr>
        <p:spPr>
          <a:xfrm flipH="1" flipV="1">
            <a:off x="2794436" y="6073923"/>
            <a:ext cx="1241320" cy="1194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2794436" y="6304060"/>
            <a:ext cx="1206642" cy="177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7671238" y="5619750"/>
            <a:ext cx="785941" cy="4946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981675" y="6116004"/>
            <a:ext cx="1440826" cy="276999"/>
          </a:xfrm>
          <a:prstGeom prst="rect">
            <a:avLst/>
          </a:prstGeom>
        </p:spPr>
        <p:txBody>
          <a:bodyPr wrap="square">
            <a:spAutoFit/>
          </a:bodyPr>
          <a:lstStyle/>
          <a:p>
            <a:r>
              <a:rPr lang="pt-BR" sz="1200" b="1" dirty="0" smtClean="0"/>
              <a:t>Matriz de confusão</a:t>
            </a:r>
            <a:endParaRPr lang="pt-BR" sz="1200" b="1" dirty="0"/>
          </a:p>
        </p:txBody>
      </p:sp>
    </p:spTree>
    <p:extLst>
      <p:ext uri="{BB962C8B-B14F-4D97-AF65-F5344CB8AC3E}">
        <p14:creationId xmlns:p14="http://schemas.microsoft.com/office/powerpoint/2010/main" val="24592265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Motivação</a:t>
            </a:r>
            <a:endParaRPr lang="pt-BR" dirty="0"/>
          </a:p>
        </p:txBody>
      </p:sp>
      <p:sp>
        <p:nvSpPr>
          <p:cNvPr id="3" name="Content Placeholder 2"/>
          <p:cNvSpPr>
            <a:spLocks noGrp="1"/>
          </p:cNvSpPr>
          <p:nvPr>
            <p:ph idx="1"/>
          </p:nvPr>
        </p:nvSpPr>
        <p:spPr>
          <a:xfrm>
            <a:off x="803100" y="5306096"/>
            <a:ext cx="10515600" cy="1295869"/>
          </a:xfrm>
        </p:spPr>
        <p:txBody>
          <a:bodyPr>
            <a:normAutofit fontScale="92500" lnSpcReduction="20000"/>
          </a:bodyPr>
          <a:lstStyle/>
          <a:p>
            <a:r>
              <a:rPr lang="pt-BR" dirty="0" smtClean="0"/>
              <a:t>Classificação de emails entre SPAM e pessoal (HAM).</a:t>
            </a:r>
          </a:p>
          <a:p>
            <a:r>
              <a:rPr lang="pt-BR" dirty="0" smtClean="0"/>
              <a:t>Detecção de símbolos (classificação de símbolos).</a:t>
            </a:r>
          </a:p>
          <a:p>
            <a:r>
              <a:rPr lang="pt-BR" dirty="0" smtClean="0"/>
              <a:t>Classificação de modulações (QPSK, AM, FM, etc.)</a:t>
            </a:r>
            <a:endParaRPr lang="pt-BR" dirty="0"/>
          </a:p>
        </p:txBody>
      </p:sp>
      <p:pic>
        <p:nvPicPr>
          <p:cNvPr id="6" name="Picture 5" descr="Image result for supervised learning">
            <a:extLst>
              <a:ext uri="{FF2B5EF4-FFF2-40B4-BE49-F238E27FC236}">
                <a16:creationId xmlns:a16="http://schemas.microsoft.com/office/drawing/2014/main" xmlns="" id="{2520F4EA-1E3E-4F3B-97C0-DF47861DC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56899"/>
            <a:ext cx="5810835" cy="18588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4"/>
          <a:srcRect l="6494" t="4277" r="8205" b="4390"/>
          <a:stretch/>
        </p:blipFill>
        <p:spPr>
          <a:xfrm>
            <a:off x="7039378" y="1173598"/>
            <a:ext cx="4314422" cy="4014810"/>
          </a:xfrm>
          <a:prstGeom prst="rect">
            <a:avLst/>
          </a:prstGeom>
        </p:spPr>
      </p:pic>
    </p:spTree>
    <p:extLst>
      <p:ext uri="{BB962C8B-B14F-4D97-AF65-F5344CB8AC3E}">
        <p14:creationId xmlns:p14="http://schemas.microsoft.com/office/powerpoint/2010/main" val="10211300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99" y="165100"/>
            <a:ext cx="10515600" cy="699425"/>
          </a:xfrm>
        </p:spPr>
        <p:txBody>
          <a:bodyPr/>
          <a:lstStyle/>
          <a:p>
            <a:r>
              <a:rPr lang="pt-BR" dirty="0"/>
              <a:t>Classificador naïve Bayes Bernoulli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9101" y="1168400"/>
                <a:ext cx="11576956" cy="5689600"/>
              </a:xfrm>
            </p:spPr>
            <p:txBody>
              <a:bodyPr>
                <a:normAutofit fontScale="77500" lnSpcReduction="20000"/>
              </a:bodyPr>
              <a:lstStyle/>
              <a:p>
                <a:r>
                  <a:rPr lang="pt-BR" dirty="0" smtClean="0"/>
                  <a:t>Esse classificador é baseado na </a:t>
                </a:r>
                <a:r>
                  <a:rPr lang="pt-BR" b="1" i="1" dirty="0" smtClean="0"/>
                  <a:t>distribuição de Bernoulli</a:t>
                </a:r>
                <a:r>
                  <a:rPr lang="pt-BR" dirty="0" smtClean="0"/>
                  <a:t>, que é uma </a:t>
                </a:r>
                <a:r>
                  <a:rPr lang="pt-BR" b="1" i="1" dirty="0" smtClean="0"/>
                  <a:t>distribuição discreta binária</a:t>
                </a:r>
                <a:r>
                  <a:rPr lang="pt-BR" dirty="0" smtClean="0"/>
                  <a:t>.</a:t>
                </a:r>
              </a:p>
              <a:p>
                <a:r>
                  <a:rPr lang="pt-BR" dirty="0" smtClean="0"/>
                  <a:t>Portanto, esse classificador considera que os </a:t>
                </a:r>
                <a:r>
                  <a:rPr lang="pt-BR" b="1" i="1" dirty="0" smtClean="0"/>
                  <a:t>atributos</a:t>
                </a:r>
                <a:r>
                  <a:rPr lang="pt-BR" dirty="0" smtClean="0"/>
                  <a:t> são </a:t>
                </a:r>
                <a:r>
                  <a:rPr lang="pt-BR" b="1" i="1" dirty="0" smtClean="0"/>
                  <a:t>variáveis binárias</a:t>
                </a:r>
                <a:r>
                  <a:rPr lang="pt-BR" b="1" i="1" dirty="0"/>
                  <a:t> </a:t>
                </a:r>
                <a:r>
                  <a:rPr lang="pt-BR" dirty="0" smtClean="0"/>
                  <a:t>(i.e., booleanos) independentes, ou seja, o </a:t>
                </a:r>
                <a:r>
                  <a:rPr lang="pt-BR" b="1" i="1" dirty="0" smtClean="0"/>
                  <a:t>atributo</a:t>
                </a:r>
                <a:r>
                  <a:rPr lang="pt-BR" dirty="0" smtClean="0"/>
                  <a:t> </a:t>
                </a:r>
                <a:r>
                  <a:rPr lang="pt-BR" dirty="0"/>
                  <a:t>pode estar </a:t>
                </a:r>
                <a:r>
                  <a:rPr lang="pt-BR" dirty="0" smtClean="0"/>
                  <a:t>presente (</a:t>
                </a:r>
                <a:r>
                  <a:rPr lang="pt-BR" dirty="0" err="1" smtClean="0"/>
                  <a:t>True</a:t>
                </a:r>
                <a:r>
                  <a:rPr lang="pt-BR" dirty="0" smtClean="0"/>
                  <a:t>) </a:t>
                </a:r>
                <a:r>
                  <a:rPr lang="pt-BR" dirty="0"/>
                  <a:t>ou </a:t>
                </a:r>
                <a:r>
                  <a:rPr lang="pt-BR" dirty="0" smtClean="0"/>
                  <a:t>ausente (False). </a:t>
                </a:r>
              </a:p>
              <a:p>
                <a:r>
                  <a:rPr lang="pt-BR" dirty="0" smtClean="0"/>
                  <a:t>Assim como </a:t>
                </a:r>
                <a:r>
                  <a:rPr lang="pt-BR" dirty="0"/>
                  <a:t>o </a:t>
                </a:r>
                <a:r>
                  <a:rPr lang="pt-BR" dirty="0" smtClean="0"/>
                  <a:t>classificador multinomial</a:t>
                </a:r>
                <a:r>
                  <a:rPr lang="pt-BR" dirty="0"/>
                  <a:t>, esse classificador </a:t>
                </a:r>
                <a:r>
                  <a:rPr lang="pt-BR" dirty="0" smtClean="0"/>
                  <a:t>é utilizado para </a:t>
                </a:r>
                <a:r>
                  <a:rPr lang="pt-BR" dirty="0"/>
                  <a:t>tarefas de classificação de documentos, </a:t>
                </a:r>
                <a:r>
                  <a:rPr lang="pt-BR" dirty="0" smtClean="0"/>
                  <a:t>onde atributos binários da </a:t>
                </a:r>
                <a:r>
                  <a:rPr lang="pt-BR" dirty="0"/>
                  <a:t>ocorrência de termos são usados em vez </a:t>
                </a:r>
                <a:r>
                  <a:rPr lang="pt-BR" dirty="0" smtClean="0"/>
                  <a:t>da </a:t>
                </a:r>
                <a:r>
                  <a:rPr lang="pt-BR" dirty="0"/>
                  <a:t>frequências de termos</a:t>
                </a:r>
                <a:r>
                  <a:rPr lang="pt-BR" dirty="0" smtClean="0"/>
                  <a:t>.</a:t>
                </a:r>
              </a:p>
              <a:p>
                <a:r>
                  <a:rPr lang="pt-BR" dirty="0"/>
                  <a:t>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oMath>
                </a14:m>
                <a:r>
                  <a:rPr lang="pt-BR" dirty="0" smtClean="0"/>
                  <a:t> é </a:t>
                </a:r>
                <a:r>
                  <a:rPr lang="pt-BR" dirty="0"/>
                  <a:t>um </a:t>
                </a:r>
                <a:r>
                  <a:rPr lang="pt-BR" dirty="0" smtClean="0"/>
                  <a:t>atributo booleano </a:t>
                </a:r>
                <a:r>
                  <a:rPr lang="pt-BR" dirty="0"/>
                  <a:t>que expressa a ocorrência ou ausência do </a:t>
                </a:r>
                <a:r>
                  <a:rPr lang="pt-BR" i="1" dirty="0"/>
                  <a:t>i</a:t>
                </a:r>
                <a:r>
                  <a:rPr lang="pt-BR" dirty="0"/>
                  <a:t>-ésimo termo </a:t>
                </a:r>
                <a:r>
                  <a:rPr lang="pt-BR" dirty="0" smtClean="0"/>
                  <a:t>de um vocabulário de termos (i.e., palavras), então a </a:t>
                </a:r>
                <a:r>
                  <a:rPr lang="pt-BR" dirty="0"/>
                  <a:t>probabilidade </a:t>
                </a:r>
                <a:r>
                  <a:rPr lang="pt-BR" dirty="0" smtClean="0"/>
                  <a:t>condicional de </a:t>
                </a:r>
                <a:r>
                  <a:rPr lang="pt-BR" dirty="0"/>
                  <a:t>um documento </a:t>
                </a:r>
                <a:r>
                  <a:rPr lang="pt-BR" dirty="0" smtClean="0"/>
                  <a:t>pertencer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é </a:t>
                </a:r>
                <a:r>
                  <a:rPr lang="pt-BR" dirty="0"/>
                  <a:t>dado </a:t>
                </a:r>
                <a:r>
                  <a:rPr lang="pt-BR" dirty="0" smtClean="0"/>
                  <a:t>por</a:t>
                </a:r>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m:t>
                      </m:r>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𝑞𝑘</m:t>
                              </m:r>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bSup>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1 − </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𝑞𝑘</m:t>
                                      </m:r>
                                    </m:sub>
                                  </m:sSub>
                                </m:e>
                              </m:d>
                            </m:e>
                            <m:sup>
                              <m:d>
                                <m:dPr>
                                  <m:ctrlPr>
                                    <a:rPr lang="pt-BR" i="1" smtClean="0">
                                      <a:latin typeface="Cambria Math" panose="02040503050406030204" pitchFamily="18" charset="0"/>
                                    </a:rPr>
                                  </m:ctrlPr>
                                </m:dPr>
                                <m:e>
                                  <m:r>
                                    <a:rPr lang="pt-BR" b="0" i="1" smtClean="0">
                                      <a:latin typeface="Cambria Math" panose="02040503050406030204" pitchFamily="18" charset="0"/>
                                    </a:rPr>
                                    <m:t>1−</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e>
                              </m:d>
                            </m:sup>
                          </m:sSup>
                        </m:e>
                      </m:nary>
                      <m:r>
                        <a:rPr lang="pt-BR" b="0" i="1" smtClean="0">
                          <a:latin typeface="Cambria Math" panose="02040503050406030204" pitchFamily="18" charset="0"/>
                        </a:rPr>
                        <m:t>=</m:t>
                      </m:r>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𝑘</m:t>
                          </m:r>
                        </m:sub>
                        <m:sup/>
                        <m:e>
                          <m:sSup>
                            <m:sSupPr>
                              <m:ctrlPr>
                                <a:rPr lang="pt-BR" b="0" i="1" smtClean="0">
                                  <a:latin typeface="Cambria Math" panose="02040503050406030204" pitchFamily="18" charset="0"/>
                                </a:rPr>
                              </m:ctrlPr>
                            </m:sSupPr>
                            <m:e>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e>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p>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r>
                                    <a:rPr lang="pt-BR" b="0" i="1" smtClean="0">
                                      <a:latin typeface="Cambria Math" panose="02040503050406030204" pitchFamily="18" charset="0"/>
                                    </a:rPr>
                                    <m:t>1−</m:t>
                                  </m:r>
                                  <m:r>
                                    <a:rPr lang="pt-BR" b="0" i="1" smtClean="0">
                                      <a:latin typeface="Cambria Math" panose="02040503050406030204" pitchFamily="18" charset="0"/>
                                    </a:rPr>
                                    <m:t>𝑃</m:t>
                                  </m:r>
                                  <m:d>
                                    <m:dPr>
                                      <m:endChr m:val="|"/>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1" smtClean="0">
                                      <a:latin typeface="Cambria Math" panose="02040503050406030204" pitchFamily="18" charset="0"/>
                                    </a:rPr>
                                    <m:t>)</m:t>
                                  </m:r>
                                </m:e>
                              </m:d>
                            </m:e>
                            <m:sup>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b="0" i="1" smtClean="0">
                                  <a:latin typeface="Cambria Math" panose="02040503050406030204" pitchFamily="18" charset="0"/>
                                </a:rPr>
                                <m:t>)</m:t>
                              </m:r>
                            </m:sup>
                          </m:sSup>
                        </m:e>
                      </m:nary>
                    </m:oMath>
                  </m:oMathPara>
                </a14:m>
                <a:endParaRPr lang="pt-BR" b="0" i="1" dirty="0" smtClean="0">
                  <a:latin typeface="Cambria Math" panose="02040503050406030204" pitchFamily="18" charset="0"/>
                </a:endParaRPr>
              </a:p>
              <a:p>
                <a:pPr marL="0" indent="0" algn="ctr">
                  <a:buNone/>
                </a:pPr>
                <a14:m>
                  <m:oMath xmlns:m="http://schemas.openxmlformats.org/officeDocument/2006/math">
                    <m:r>
                      <a:rPr lang="pt-BR" b="0" i="1" smtClean="0">
                        <a:latin typeface="Cambria Math" panose="02040503050406030204" pitchFamily="18" charset="0"/>
                      </a:rPr>
                      <m:t>=</m:t>
                    </m:r>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r>
                          <a:rPr lang="pt-BR" b="0" i="1" smtClean="0">
                            <a:latin typeface="Cambria Math" panose="02040503050406030204" pitchFamily="18" charset="0"/>
                          </a:rPr>
                          <m:t>[</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1−</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e>
                        </m:d>
                        <m:r>
                          <a:rPr lang="pt-BR" i="1">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b="0" i="1" smtClean="0">
                            <a:latin typeface="Cambria Math" panose="02040503050406030204" pitchFamily="18" charset="0"/>
                          </a:rPr>
                          <m:t>]</m:t>
                        </m:r>
                      </m:e>
                    </m:nary>
                  </m:oMath>
                </a14:m>
                <a:r>
                  <a:rPr lang="pt-BR" dirty="0" smtClean="0"/>
                  <a:t>,</a:t>
                </a:r>
              </a:p>
              <a:p>
                <a:pPr marL="0" indent="0">
                  <a:buNone/>
                </a:pPr>
                <a:r>
                  <a:rPr lang="pt-BR" dirty="0" smtClean="0"/>
                  <a:t>onde </a:t>
                </a:r>
                <a14:m>
                  <m:oMath xmlns:m="http://schemas.openxmlformats.org/officeDocument/2006/math">
                    <m:r>
                      <a:rPr lang="pt-BR" b="1" i="1">
                        <a:latin typeface="Cambria Math" panose="02040503050406030204" pitchFamily="18" charset="0"/>
                      </a:rPr>
                      <m:t>𝒙</m:t>
                    </m:r>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3"/>
                                  <m:mcJc m:val="center"/>
                                </m:mcPr>
                              </m:mc>
                            </m:mcs>
                            <m:ctrlPr>
                              <a:rPr lang="pt-BR" b="1"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e>
                              <m:r>
                                <a:rPr lang="pt-BR" b="1" i="1" smtClean="0">
                                  <a:latin typeface="Cambria Math" panose="02040503050406030204" pitchFamily="18" charset="0"/>
                                </a:rPr>
                                <m:t>…</m:t>
                              </m:r>
                            </m:e>
                            <m:e>
                              <m:sSub>
                                <m:sSubPr>
                                  <m:ctrlPr>
                                    <a:rPr lang="pt-BR" i="1">
                                      <a:latin typeface="Cambria Math" panose="02040503050406030204" pitchFamily="18" charset="0"/>
                                    </a:rPr>
                                  </m:ctrlPr>
                                </m:sSubPr>
                                <m:e>
                                  <m:r>
                                    <a:rPr lang="pt-BR" b="0" i="1">
                                      <a:latin typeface="Cambria Math" panose="02040503050406030204" pitchFamily="18" charset="0"/>
                                    </a:rPr>
                                    <m:t>𝑥</m:t>
                                  </m:r>
                                </m:e>
                                <m:sub>
                                  <m:r>
                                    <a:rPr lang="pt-BR" b="0" i="1" smtClean="0">
                                      <a:latin typeface="Cambria Math" panose="02040503050406030204" pitchFamily="18" charset="0"/>
                                    </a:rPr>
                                    <m:t>𝐾</m:t>
                                  </m:r>
                                </m:sub>
                              </m:sSub>
                            </m:e>
                          </m:mr>
                        </m:m>
                      </m:e>
                    </m:d>
                  </m:oMath>
                </a14:m>
                <a:r>
                  <a:rPr lang="pt-BR" dirty="0" smtClean="0"/>
                  <a:t> é um vetor binário que representa a ocorrência ou não do termo,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𝑘</m:t>
                        </m:r>
                      </m:sub>
                    </m:sSub>
                  </m:oMath>
                </a14:m>
                <a:r>
                  <a:rPr lang="pt-BR" dirty="0" smtClean="0"/>
                  <a:t> ,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𝑞𝑘</m:t>
                        </m:r>
                      </m:sub>
                    </m:sSub>
                  </m:oMath>
                </a14:m>
                <a:r>
                  <a:rPr lang="pt-BR" dirty="0" smtClean="0"/>
                  <a:t> é a probabilidade da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gerar o termo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𝑡</m:t>
                        </m:r>
                      </m:e>
                      <m:sub>
                        <m:r>
                          <a:rPr lang="pt-BR" i="1">
                            <a:latin typeface="Cambria Math" panose="02040503050406030204" pitchFamily="18" charset="0"/>
                          </a:rPr>
                          <m:t>𝑘</m:t>
                        </m:r>
                      </m:sub>
                    </m:sSub>
                  </m:oMath>
                </a14:m>
                <a:r>
                  <a:rPr lang="pt-BR" dirty="0" smtClean="0"/>
                  <a:t>. </a:t>
                </a:r>
              </a:p>
              <a:p>
                <a:r>
                  <a:rPr lang="pt-BR" b="1" dirty="0" smtClean="0"/>
                  <a:t>OBS</a:t>
                </a:r>
                <a:r>
                  <a:rPr lang="pt-BR" dirty="0" smtClean="0"/>
                  <a:t>.: Analisando-se a equação acima e a anterior, percebemos que diferentemente do classificador multinomialNB, o classificador BernoulliNB penaliza </a:t>
                </a:r>
                <a:r>
                  <a:rPr lang="pt-BR" dirty="0"/>
                  <a:t>explicitamente a não ocorrência de um </a:t>
                </a:r>
                <a:r>
                  <a:rPr lang="pt-BR" dirty="0" smtClean="0"/>
                  <a:t>termo,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oMath>
                </a14:m>
                <a:r>
                  <a:rPr lang="pt-BR" dirty="0" smtClean="0"/>
                  <a:t>, já o multinomialNB </a:t>
                </a:r>
                <a:r>
                  <a:rPr lang="pt-BR" dirty="0"/>
                  <a:t>simplesmente ignoraria um </a:t>
                </a:r>
                <a:r>
                  <a:rPr lang="pt-BR" dirty="0" smtClean="0"/>
                  <a:t>termo que </a:t>
                </a:r>
                <a:r>
                  <a:rPr lang="pt-BR" dirty="0"/>
                  <a:t>não ocorresse.</a:t>
                </a:r>
                <a:endParaRPr lang="pt-BR" dirty="0" smtClean="0"/>
              </a:p>
              <a:p>
                <a:r>
                  <a:rPr lang="pt-BR" dirty="0"/>
                  <a:t>Esse </a:t>
                </a:r>
                <a:r>
                  <a:rPr lang="pt-BR" dirty="0" smtClean="0"/>
                  <a:t>classificador é bastante utilizado para classificar </a:t>
                </a:r>
                <a:r>
                  <a:rPr lang="pt-BR" dirty="0"/>
                  <a:t>textos </a:t>
                </a:r>
                <a:r>
                  <a:rPr lang="pt-BR" dirty="0" smtClean="0"/>
                  <a:t>curtos e tem </a:t>
                </a:r>
                <a:r>
                  <a:rPr lang="pt-BR" dirty="0"/>
                  <a:t>o benefício de </a:t>
                </a:r>
                <a:r>
                  <a:rPr lang="pt-BR" dirty="0" smtClean="0"/>
                  <a:t>classificar explicitamente </a:t>
                </a:r>
                <a:r>
                  <a:rPr lang="pt-BR" dirty="0"/>
                  <a:t>a ausência de </a:t>
                </a:r>
                <a:r>
                  <a:rPr lang="pt-BR" dirty="0" smtClean="0"/>
                  <a:t>termos</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9101" y="1168400"/>
                <a:ext cx="11576956" cy="5689600"/>
              </a:xfrm>
              <a:blipFill rotWithShape="0">
                <a:blip r:embed="rId3"/>
                <a:stretch>
                  <a:fillRect l="-685" t="-2251" b="-1179"/>
                </a:stretch>
              </a:blipFill>
            </p:spPr>
            <p:txBody>
              <a:bodyPr/>
              <a:lstStyle/>
              <a:p>
                <a:r>
                  <a:rPr lang="pt-BR">
                    <a:noFill/>
                  </a:rPr>
                  <a:t> </a:t>
                </a:r>
              </a:p>
            </p:txBody>
          </p:sp>
        </mc:Fallback>
      </mc:AlternateContent>
    </p:spTree>
    <p:extLst>
      <p:ext uri="{BB962C8B-B14F-4D97-AF65-F5344CB8AC3E}">
        <p14:creationId xmlns:p14="http://schemas.microsoft.com/office/powerpoint/2010/main" val="24022905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64950"/>
            <a:ext cx="10910977" cy="847915"/>
          </a:xfrm>
        </p:spPr>
        <p:txBody>
          <a:bodyPr>
            <a:normAutofit/>
          </a:bodyPr>
          <a:lstStyle/>
          <a:p>
            <a:r>
              <a:rPr lang="pt-BR" sz="4200" dirty="0"/>
              <a:t>Exemplo: C</a:t>
            </a:r>
            <a:r>
              <a:rPr lang="pt-BR" sz="4200" dirty="0" smtClean="0"/>
              <a:t>lassificador Bernoulli com </a:t>
            </a:r>
            <a:r>
              <a:rPr lang="pt-BR" sz="4200" dirty="0"/>
              <a:t>Scikit-Learn</a:t>
            </a:r>
          </a:p>
        </p:txBody>
      </p:sp>
      <p:sp>
        <p:nvSpPr>
          <p:cNvPr id="5" name="Rectangle 4"/>
          <p:cNvSpPr/>
          <p:nvPr/>
        </p:nvSpPr>
        <p:spPr>
          <a:xfrm>
            <a:off x="838199" y="840968"/>
            <a:ext cx="5893324" cy="6017032"/>
          </a:xfrm>
          <a:prstGeom prst="rect">
            <a:avLst/>
          </a:prstGeom>
        </p:spPr>
        <p:txBody>
          <a:bodyPr wrap="square">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pandas </a:t>
            </a:r>
            <a:r>
              <a:rPr lang="pt-BR" sz="1100" b="1" dirty="0">
                <a:solidFill>
                  <a:srgbClr val="0000FF"/>
                </a:solidFill>
                <a:highlight>
                  <a:srgbClr val="FFFFFF"/>
                </a:highlight>
              </a:rPr>
              <a:t>as</a:t>
            </a:r>
            <a:r>
              <a:rPr lang="pt-BR" sz="1100" dirty="0">
                <a:solidFill>
                  <a:srgbClr val="000000"/>
                </a:solidFill>
                <a:highlight>
                  <a:srgbClr val="FFFFFF"/>
                </a:highlight>
              </a:rPr>
              <a:t> pd</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naive_bayes </a:t>
            </a:r>
            <a:r>
              <a:rPr lang="pt-BR" sz="1100" b="1" dirty="0">
                <a:solidFill>
                  <a:srgbClr val="0000FF"/>
                </a:solidFill>
                <a:highlight>
                  <a:srgbClr val="FFFFFF"/>
                </a:highlight>
              </a:rPr>
              <a:t>import</a:t>
            </a:r>
            <a:r>
              <a:rPr lang="pt-BR" sz="1100" dirty="0">
                <a:solidFill>
                  <a:srgbClr val="000000"/>
                </a:solidFill>
                <a:highlight>
                  <a:srgbClr val="FFFFFF"/>
                </a:highlight>
              </a:rPr>
              <a:t> BernoulliNB</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feature_extraction</a:t>
            </a:r>
            <a:r>
              <a:rPr lang="pt-BR" sz="1100" b="1" dirty="0">
                <a:solidFill>
                  <a:srgbClr val="000080"/>
                </a:solidFill>
                <a:highlight>
                  <a:srgbClr val="FFFFFF"/>
                </a:highlight>
              </a:rPr>
              <a:t>.</a:t>
            </a:r>
            <a:r>
              <a:rPr lang="pt-BR" sz="1100" dirty="0">
                <a:solidFill>
                  <a:srgbClr val="000000"/>
                </a:solidFill>
                <a:highlight>
                  <a:srgbClr val="FFFFFF"/>
                </a:highlight>
              </a:rPr>
              <a:t>text </a:t>
            </a:r>
            <a:r>
              <a:rPr lang="pt-BR" sz="1100" b="1" dirty="0">
                <a:solidFill>
                  <a:srgbClr val="0000FF"/>
                </a:solidFill>
                <a:highlight>
                  <a:srgbClr val="FFFFFF"/>
                </a:highlight>
              </a:rPr>
              <a:t>import</a:t>
            </a:r>
            <a:r>
              <a:rPr lang="pt-BR" sz="1100" dirty="0">
                <a:solidFill>
                  <a:srgbClr val="000000"/>
                </a:solidFill>
                <a:highlight>
                  <a:srgbClr val="FFFFFF"/>
                </a:highlight>
              </a:rPr>
              <a:t> CountVectorizer</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dirty="0">
              <a:solidFill>
                <a:srgbClr val="000000"/>
              </a:solidFill>
              <a:highlight>
                <a:srgbClr val="FFFFFF"/>
              </a:highlight>
            </a:endParaRPr>
          </a:p>
          <a:p>
            <a:r>
              <a:rPr lang="en-US" sz="1100" dirty="0">
                <a:solidFill>
                  <a:srgbClr val="008000"/>
                </a:solidFill>
                <a:highlight>
                  <a:srgbClr val="FFFFFF"/>
                </a:highlight>
              </a:rPr>
              <a:t># Read SMS data base with pandas.</a:t>
            </a:r>
            <a:endParaRPr lang="en-US" sz="1100" dirty="0">
              <a:solidFill>
                <a:srgbClr val="000000"/>
              </a:solidFill>
              <a:highlight>
                <a:srgbClr val="FFFFFF"/>
              </a:highlight>
            </a:endParaRPr>
          </a:p>
          <a:p>
            <a:r>
              <a:rPr lang="pt-BR" sz="1100" dirty="0">
                <a:solidFill>
                  <a:srgbClr val="000000"/>
                </a:solidFill>
                <a:highlight>
                  <a:srgbClr val="FFFFFF"/>
                </a:highlight>
              </a:rPr>
              <a:t>url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a:t>
            </a:r>
            <a:r>
              <a:rPr lang="pt-BR" sz="1100" u="sng" dirty="0">
                <a:solidFill>
                  <a:srgbClr val="808080"/>
                </a:solidFill>
                <a:highlight>
                  <a:srgbClr val="FFFFFF"/>
                </a:highlight>
              </a:rPr>
              <a:t>https://raw.githubusercontent.com/justmarkham/pycon-2016-tutorial/master/data/sms.tsv</a:t>
            </a:r>
            <a:r>
              <a:rPr lang="pt-BR" sz="1100" dirty="0">
                <a:solidFill>
                  <a:srgbClr val="808080"/>
                </a:solidFill>
                <a:highlight>
                  <a:srgbClr val="FFFFFF"/>
                </a:highlight>
              </a:rPr>
              <a:t>'</a:t>
            </a:r>
            <a:endParaRPr lang="pt-BR" sz="1100" dirty="0">
              <a:solidFill>
                <a:srgbClr val="000000"/>
              </a:solidFill>
              <a:highlight>
                <a:srgbClr val="FFFFFF"/>
              </a:highlight>
            </a:endParaRPr>
          </a:p>
          <a:p>
            <a:r>
              <a:rPr lang="en-US" sz="1100" dirty="0" err="1">
                <a:solidFill>
                  <a:srgbClr val="000000"/>
                </a:solidFill>
                <a:highlight>
                  <a:srgbClr val="FFFFFF"/>
                </a:highlight>
              </a:rPr>
              <a:t>sms</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pd</a:t>
            </a:r>
            <a:r>
              <a:rPr lang="en-US" sz="1100" b="1" dirty="0" err="1">
                <a:solidFill>
                  <a:srgbClr val="000080"/>
                </a:solidFill>
                <a:highlight>
                  <a:srgbClr val="FFFFFF"/>
                </a:highlight>
              </a:rPr>
              <a:t>.</a:t>
            </a:r>
            <a:r>
              <a:rPr lang="en-US" sz="1100" dirty="0" err="1">
                <a:solidFill>
                  <a:srgbClr val="000000"/>
                </a:solidFill>
                <a:highlight>
                  <a:srgbClr val="FFFFFF"/>
                </a:highlight>
              </a:rPr>
              <a:t>read_table</a:t>
            </a:r>
            <a:r>
              <a:rPr lang="en-US" sz="1100" b="1" dirty="0">
                <a:solidFill>
                  <a:srgbClr val="000080"/>
                </a:solidFill>
                <a:highlight>
                  <a:srgbClr val="FFFFFF"/>
                </a:highlight>
              </a:rPr>
              <a:t>(</a:t>
            </a:r>
            <a:r>
              <a:rPr lang="en-US" sz="1100" dirty="0" err="1">
                <a:solidFill>
                  <a:srgbClr val="000000"/>
                </a:solidFill>
                <a:highlight>
                  <a:srgbClr val="FFFFFF"/>
                </a:highlight>
              </a:rPr>
              <a:t>url</a:t>
            </a:r>
            <a:r>
              <a:rPr lang="en-US" sz="1100" b="1" dirty="0">
                <a:solidFill>
                  <a:srgbClr val="000080"/>
                </a:solidFill>
                <a:highlight>
                  <a:srgbClr val="FFFFFF"/>
                </a:highlight>
              </a:rPr>
              <a:t>,</a:t>
            </a:r>
            <a:r>
              <a:rPr lang="en-US" sz="1100" dirty="0">
                <a:solidFill>
                  <a:srgbClr val="000000"/>
                </a:solidFill>
                <a:highlight>
                  <a:srgbClr val="FFFFFF"/>
                </a:highlight>
              </a:rPr>
              <a:t> header</a:t>
            </a:r>
            <a:r>
              <a:rPr lang="en-US" sz="1100" b="1" dirty="0">
                <a:solidFill>
                  <a:srgbClr val="000080"/>
                </a:solidFill>
                <a:highlight>
                  <a:srgbClr val="FFFFFF"/>
                </a:highlight>
              </a:rPr>
              <a:t>=</a:t>
            </a:r>
            <a:r>
              <a:rPr lang="en-US" sz="1100" b="1" dirty="0">
                <a:solidFill>
                  <a:srgbClr val="0000FF"/>
                </a:solidFill>
                <a:highlight>
                  <a:srgbClr val="FFFFFF"/>
                </a:highlight>
              </a:rPr>
              <a:t>None</a:t>
            </a:r>
            <a:r>
              <a:rPr lang="en-US" sz="1100" b="1" dirty="0">
                <a:solidFill>
                  <a:srgbClr val="000080"/>
                </a:solidFill>
                <a:highlight>
                  <a:srgbClr val="FFFFFF"/>
                </a:highlight>
              </a:rPr>
              <a:t>,</a:t>
            </a:r>
            <a:r>
              <a:rPr lang="en-US" sz="1100" dirty="0">
                <a:solidFill>
                  <a:srgbClr val="000000"/>
                </a:solidFill>
                <a:highlight>
                  <a:srgbClr val="FFFFFF"/>
                </a:highlight>
              </a:rPr>
              <a:t> names</a:t>
            </a:r>
            <a:r>
              <a:rPr lang="en-US" sz="1100" b="1" dirty="0">
                <a:solidFill>
                  <a:srgbClr val="000080"/>
                </a:solidFill>
                <a:highlight>
                  <a:srgbClr val="FFFFFF"/>
                </a:highlight>
              </a:rPr>
              <a:t>=[</a:t>
            </a:r>
            <a:r>
              <a:rPr lang="en-US" sz="1100" dirty="0">
                <a:solidFill>
                  <a:srgbClr val="808080"/>
                </a:solidFill>
                <a:highlight>
                  <a:srgbClr val="FFFFFF"/>
                </a:highlight>
              </a:rPr>
              <a:t>'label'</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808080"/>
                </a:solidFill>
                <a:highlight>
                  <a:srgbClr val="FFFFFF"/>
                </a:highlight>
              </a:rPr>
              <a:t>'message'</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Convert label to a numerical variable</a:t>
            </a:r>
            <a:endParaRPr lang="pt-BR" sz="1100" dirty="0">
              <a:solidFill>
                <a:srgbClr val="000000"/>
              </a:solidFill>
              <a:highlight>
                <a:srgbClr val="FFFFFF"/>
              </a:highlight>
            </a:endParaRPr>
          </a:p>
          <a:p>
            <a:r>
              <a:rPr lang="pt-BR" sz="1100" dirty="0">
                <a:solidFill>
                  <a:srgbClr val="000000"/>
                </a:solidFill>
                <a:highlight>
                  <a:srgbClr val="FFFFFF"/>
                </a:highlight>
              </a:rPr>
              <a:t>sms</a:t>
            </a:r>
            <a:r>
              <a:rPr lang="pt-BR" sz="1100" b="1" dirty="0">
                <a:solidFill>
                  <a:srgbClr val="000080"/>
                </a:solidFill>
                <a:highlight>
                  <a:srgbClr val="FFFFFF"/>
                </a:highlight>
              </a:rPr>
              <a:t>[</a:t>
            </a:r>
            <a:r>
              <a:rPr lang="pt-BR" sz="1100" dirty="0">
                <a:solidFill>
                  <a:srgbClr val="808080"/>
                </a:solidFill>
                <a:highlight>
                  <a:srgbClr val="FFFFFF"/>
                </a:highlight>
              </a:rPr>
              <a:t>'label_num'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sms</a:t>
            </a:r>
            <a:r>
              <a:rPr lang="pt-BR" sz="1100" b="1" dirty="0">
                <a:solidFill>
                  <a:srgbClr val="000080"/>
                </a:solidFill>
                <a:highlight>
                  <a:srgbClr val="FFFFFF"/>
                </a:highlight>
              </a:rPr>
              <a:t>.</a:t>
            </a:r>
            <a:r>
              <a:rPr lang="pt-BR" sz="1100" dirty="0">
                <a:solidFill>
                  <a:srgbClr val="000000"/>
                </a:solidFill>
                <a:highlight>
                  <a:srgbClr val="FFFFFF"/>
                </a:highlight>
              </a:rPr>
              <a:t>label</a:t>
            </a:r>
            <a:r>
              <a:rPr lang="pt-BR" sz="1100" b="1" dirty="0">
                <a:solidFill>
                  <a:srgbClr val="000080"/>
                </a:solidFill>
                <a:highlight>
                  <a:srgbClr val="FFFFFF"/>
                </a:highlight>
              </a:rPr>
              <a:t>.</a:t>
            </a:r>
            <a:r>
              <a:rPr lang="pt-BR" sz="1100" dirty="0">
                <a:solidFill>
                  <a:srgbClr val="000000"/>
                </a:solidFill>
                <a:highlight>
                  <a:srgbClr val="FFFFFF"/>
                </a:highlight>
              </a:rPr>
              <a:t>map</a:t>
            </a:r>
            <a:r>
              <a:rPr lang="pt-BR" sz="1100" b="1" dirty="0">
                <a:solidFill>
                  <a:srgbClr val="000080"/>
                </a:solidFill>
                <a:highlight>
                  <a:srgbClr val="FFFFFF"/>
                </a:highlight>
              </a:rPr>
              <a:t>({</a:t>
            </a:r>
            <a:r>
              <a:rPr lang="pt-BR" sz="1100" dirty="0">
                <a:solidFill>
                  <a:srgbClr val="808080"/>
                </a:solidFill>
                <a:highlight>
                  <a:srgbClr val="FFFFFF"/>
                </a:highlight>
              </a:rPr>
              <a:t>'ham'</a:t>
            </a:r>
            <a:r>
              <a:rPr lang="pt-BR" sz="1100" b="1" dirty="0">
                <a:solidFill>
                  <a:srgbClr val="000080"/>
                </a:solidFill>
                <a:highlight>
                  <a:srgbClr val="FFFFFF"/>
                </a:highlight>
              </a:rPr>
              <a:t>:</a:t>
            </a:r>
            <a:r>
              <a:rPr lang="pt-BR" sz="1100" dirty="0">
                <a:solidFill>
                  <a:srgbClr val="FF0000"/>
                </a:solidFill>
                <a:highlight>
                  <a:srgbClr val="FFFFFF"/>
                </a:highlight>
              </a:rPr>
              <a:t>0</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'spam'</a:t>
            </a:r>
            <a:r>
              <a:rPr lang="pt-BR" sz="1100" b="1" dirty="0">
                <a:solidFill>
                  <a:srgbClr val="000080"/>
                </a:solidFill>
                <a:highlight>
                  <a:srgbClr val="FFFFFF"/>
                </a:highlight>
              </a:rPr>
              <a:t>:</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Create feature and label vectors.</a:t>
            </a:r>
            <a:endParaRPr lang="en-US" sz="1100" dirty="0">
              <a:solidFill>
                <a:srgbClr val="000000"/>
              </a:solidFill>
              <a:highlight>
                <a:srgbClr val="FFFFFF"/>
              </a:highlight>
            </a:endParaRPr>
          </a:p>
          <a:p>
            <a:r>
              <a:rPr lang="pt-BR" sz="1100" dirty="0">
                <a:solidFill>
                  <a:srgbClr val="000000"/>
                </a:solidFill>
                <a:highlight>
                  <a:srgbClr val="FFFFFF"/>
                </a:highlight>
              </a:rPr>
              <a:t>X </a:t>
            </a:r>
            <a:r>
              <a:rPr lang="pt-BR" sz="1100" b="1" dirty="0">
                <a:solidFill>
                  <a:srgbClr val="000080"/>
                </a:solidFill>
                <a:highlight>
                  <a:srgbClr val="FFFFFF"/>
                </a:highlight>
              </a:rPr>
              <a:t>=</a:t>
            </a:r>
            <a:r>
              <a:rPr lang="pt-BR" sz="1100" dirty="0">
                <a:solidFill>
                  <a:srgbClr val="000000"/>
                </a:solidFill>
                <a:highlight>
                  <a:srgbClr val="FFFFFF"/>
                </a:highlight>
              </a:rPr>
              <a:t> sms</a:t>
            </a:r>
            <a:r>
              <a:rPr lang="pt-BR" sz="1100" b="1" dirty="0">
                <a:solidFill>
                  <a:srgbClr val="000080"/>
                </a:solidFill>
                <a:highlight>
                  <a:srgbClr val="FFFFFF"/>
                </a:highlight>
              </a:rPr>
              <a:t>.</a:t>
            </a:r>
            <a:r>
              <a:rPr lang="pt-BR" sz="1100" dirty="0">
                <a:solidFill>
                  <a:srgbClr val="000000"/>
                </a:solidFill>
                <a:highlight>
                  <a:srgbClr val="FFFFFF"/>
                </a:highlight>
              </a:rPr>
              <a:t>message</a:t>
            </a:r>
          </a:p>
          <a:p>
            <a:r>
              <a:rPr lang="pt-BR" sz="1100" dirty="0">
                <a:solidFill>
                  <a:srgbClr val="000000"/>
                </a:solidFill>
                <a:highlight>
                  <a:srgbClr val="FFFFFF"/>
                </a:highlight>
              </a:rPr>
              <a:t>y </a:t>
            </a:r>
            <a:r>
              <a:rPr lang="pt-BR" sz="1100" b="1" dirty="0">
                <a:solidFill>
                  <a:srgbClr val="000080"/>
                </a:solidFill>
                <a:highlight>
                  <a:srgbClr val="FFFFFF"/>
                </a:highlight>
              </a:rPr>
              <a:t>=</a:t>
            </a:r>
            <a:r>
              <a:rPr lang="pt-BR" sz="1100" dirty="0">
                <a:solidFill>
                  <a:srgbClr val="000000"/>
                </a:solidFill>
                <a:highlight>
                  <a:srgbClr val="FFFFFF"/>
                </a:highlight>
              </a:rPr>
              <a:t> sms</a:t>
            </a:r>
            <a:r>
              <a:rPr lang="pt-BR" sz="1100" b="1" dirty="0">
                <a:solidFill>
                  <a:srgbClr val="000080"/>
                </a:solidFill>
                <a:highlight>
                  <a:srgbClr val="FFFFFF"/>
                </a:highlight>
              </a:rPr>
              <a:t>.</a:t>
            </a:r>
            <a:r>
              <a:rPr lang="pt-BR" sz="1100" dirty="0">
                <a:solidFill>
                  <a:srgbClr val="000000"/>
                </a:solidFill>
                <a:highlight>
                  <a:srgbClr val="FFFFFF"/>
                </a:highlight>
              </a:rPr>
              <a:t>label_num</a:t>
            </a:r>
          </a:p>
          <a:p>
            <a:endParaRPr lang="pt-BR" sz="1100" dirty="0">
              <a:solidFill>
                <a:srgbClr val="000000"/>
              </a:solidFill>
              <a:highlight>
                <a:srgbClr val="FFFFFF"/>
              </a:highlight>
            </a:endParaRPr>
          </a:p>
          <a:p>
            <a:r>
              <a:rPr lang="en-US" sz="1100" dirty="0">
                <a:solidFill>
                  <a:srgbClr val="008000"/>
                </a:solidFill>
                <a:highlight>
                  <a:srgbClr val="FFFFFF"/>
                </a:highlight>
              </a:rPr>
              <a:t># Split array into random train and test subsets.</a:t>
            </a:r>
            <a:endParaRPr lang="en-US" sz="1100" dirty="0">
              <a:solidFill>
                <a:srgbClr val="000000"/>
              </a:solidFill>
              <a:highlight>
                <a:srgbClr val="FFFFFF"/>
              </a:highlight>
            </a:endParaRPr>
          </a:p>
          <a:p>
            <a:r>
              <a:rPr lang="en-US" sz="1100" dirty="0" err="1">
                <a:solidFill>
                  <a:srgbClr val="000000"/>
                </a:solidFill>
                <a:highlight>
                  <a:srgbClr val="FFFFFF"/>
                </a:highlight>
              </a:rPr>
              <a:t>X_train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train_test_split</a:t>
            </a:r>
            <a:r>
              <a:rPr lang="en-US" sz="1100" b="1" dirty="0">
                <a:solidFill>
                  <a:srgbClr val="000080"/>
                </a:solidFill>
                <a:highlight>
                  <a:srgbClr val="FFFFFF"/>
                </a:highlight>
              </a:rPr>
              <a:t>(</a:t>
            </a:r>
            <a:r>
              <a:rPr lang="en-US" sz="1100" dirty="0">
                <a:solidFill>
                  <a:srgbClr val="000000"/>
                </a:solidFill>
                <a:highlight>
                  <a:srgbClr val="FFFFFF"/>
                </a:highlight>
              </a:rPr>
              <a:t>X</a:t>
            </a:r>
            <a:r>
              <a:rPr lang="en-US" sz="1100" b="1" dirty="0">
                <a:solidFill>
                  <a:srgbClr val="000080"/>
                </a:solidFill>
                <a:highlight>
                  <a:srgbClr val="FFFFFF"/>
                </a:highlight>
              </a:rPr>
              <a:t>,</a:t>
            </a:r>
            <a:r>
              <a:rPr lang="en-US" sz="1100" dirty="0">
                <a:solidFill>
                  <a:srgbClr val="000000"/>
                </a:solidFill>
                <a:highlight>
                  <a:srgbClr val="FFFFFF"/>
                </a:highlight>
              </a:rPr>
              <a:t> y</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random_state</a:t>
            </a:r>
            <a:r>
              <a:rPr lang="en-US" sz="1100" b="1" dirty="0">
                <a:solidFill>
                  <a:srgbClr val="000080"/>
                </a:solidFill>
                <a:highlight>
                  <a:srgbClr val="FFFFFF"/>
                </a:highlight>
              </a:rPr>
              <a:t>=</a:t>
            </a:r>
            <a:r>
              <a:rPr lang="en-US" sz="1100" dirty="0">
                <a:solidFill>
                  <a:srgbClr val="FF0000"/>
                </a:solidFill>
                <a:highlight>
                  <a:srgbClr val="FFFFFF"/>
                </a:highlight>
              </a:rPr>
              <a:t>42</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Convert a collection of text documents into a matrix of token counts.</a:t>
            </a:r>
            <a:endParaRPr lang="en-US" sz="1100" dirty="0">
              <a:solidFill>
                <a:srgbClr val="000000"/>
              </a:solidFill>
              <a:highlight>
                <a:srgbClr val="FFFFFF"/>
              </a:highlight>
            </a:endParaRPr>
          </a:p>
          <a:p>
            <a:r>
              <a:rPr lang="pt-BR" sz="1100" dirty="0">
                <a:solidFill>
                  <a:srgbClr val="000000"/>
                </a:solidFill>
                <a:highlight>
                  <a:srgbClr val="FFFFFF"/>
                </a:highlight>
              </a:rPr>
              <a:t>vect </a:t>
            </a:r>
            <a:r>
              <a:rPr lang="pt-BR" sz="1100" b="1" dirty="0">
                <a:solidFill>
                  <a:srgbClr val="000080"/>
                </a:solidFill>
                <a:highlight>
                  <a:srgbClr val="FFFFFF"/>
                </a:highlight>
              </a:rPr>
              <a:t>=</a:t>
            </a:r>
            <a:r>
              <a:rPr lang="pt-BR" sz="1100" dirty="0">
                <a:solidFill>
                  <a:srgbClr val="000000"/>
                </a:solidFill>
                <a:highlight>
                  <a:srgbClr val="FFFFFF"/>
                </a:highlight>
              </a:rPr>
              <a:t> CountVectorizer</a:t>
            </a:r>
            <a:r>
              <a:rPr lang="pt-BR" sz="1100" b="1" dirty="0">
                <a:solidFill>
                  <a:srgbClr val="000080"/>
                </a:solidFill>
                <a:highlight>
                  <a:srgbClr val="FFFFFF"/>
                </a:highlight>
              </a:rPr>
              <a:t>(</a:t>
            </a:r>
            <a:r>
              <a:rPr lang="pt-BR" sz="1100" dirty="0">
                <a:solidFill>
                  <a:srgbClr val="000000"/>
                </a:solidFill>
                <a:highlight>
                  <a:srgbClr val="FFFFFF"/>
                </a:highlight>
              </a:rPr>
              <a:t>binary</a:t>
            </a:r>
            <a:r>
              <a:rPr lang="pt-BR" sz="1100" b="1" dirty="0">
                <a:solidFill>
                  <a:srgbClr val="000080"/>
                </a:solidFill>
                <a:highlight>
                  <a:srgbClr val="FFFFFF"/>
                </a:highlight>
              </a:rPr>
              <a:t>=</a:t>
            </a:r>
            <a:r>
              <a:rPr lang="pt-BR" sz="1100" b="1" dirty="0">
                <a:solidFill>
                  <a:srgbClr val="0000FF"/>
                </a:solidFill>
                <a:highlight>
                  <a:srgbClr val="FFFFFF"/>
                </a:highlight>
              </a:rPr>
              <a:t>True</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Learn the vocabulary dictionary and return term-document matrix.</a:t>
            </a:r>
            <a:endParaRPr lang="en-US" sz="1100" dirty="0">
              <a:solidFill>
                <a:srgbClr val="000000"/>
              </a:solidFill>
              <a:highlight>
                <a:srgbClr val="FFFFFF"/>
              </a:highlight>
            </a:endParaRPr>
          </a:p>
          <a:p>
            <a:r>
              <a:rPr lang="pt-BR" sz="1100" dirty="0">
                <a:solidFill>
                  <a:srgbClr val="000000"/>
                </a:solidFill>
                <a:highlight>
                  <a:srgbClr val="FFFFFF"/>
                </a:highlight>
              </a:rPr>
              <a:t>X_train_t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fit_transform</a:t>
            </a:r>
            <a:r>
              <a:rPr lang="pt-BR" sz="1100" b="1" dirty="0">
                <a:solidFill>
                  <a:srgbClr val="000080"/>
                </a:solidFill>
                <a:highlight>
                  <a:srgbClr val="FFFFFF"/>
                </a:highlight>
              </a:rPr>
              <a:t>(</a:t>
            </a:r>
            <a:r>
              <a:rPr lang="pt-BR" sz="1100" dirty="0">
                <a:solidFill>
                  <a:srgbClr val="000000"/>
                </a:solidFill>
                <a:highlight>
                  <a:srgbClr val="FFFFFF"/>
                </a:highlight>
              </a:rPr>
              <a:t>X_train</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Instantiate a Bernoulli Naive Bayes model.</a:t>
            </a:r>
            <a:endParaRPr lang="en-US" sz="1100" dirty="0">
              <a:solidFill>
                <a:srgbClr val="000000"/>
              </a:solidFill>
              <a:highlight>
                <a:srgbClr val="FFFFFF"/>
              </a:highlight>
            </a:endParaRPr>
          </a:p>
          <a:p>
            <a:r>
              <a:rPr lang="pt-BR" sz="1100" dirty="0">
                <a:solidFill>
                  <a:srgbClr val="000000"/>
                </a:solidFill>
                <a:highlight>
                  <a:srgbClr val="FFFFFF"/>
                </a:highlight>
              </a:rPr>
              <a:t>nb </a:t>
            </a:r>
            <a:r>
              <a:rPr lang="pt-BR" sz="1100" b="1" dirty="0">
                <a:solidFill>
                  <a:srgbClr val="000080"/>
                </a:solidFill>
                <a:highlight>
                  <a:srgbClr val="FFFFFF"/>
                </a:highlight>
              </a:rPr>
              <a:t>=</a:t>
            </a:r>
            <a:r>
              <a:rPr lang="pt-BR" sz="1100" dirty="0">
                <a:solidFill>
                  <a:srgbClr val="000000"/>
                </a:solidFill>
                <a:highlight>
                  <a:srgbClr val="FFFFFF"/>
                </a:highlight>
              </a:rPr>
              <a:t> BernoulliNB</a:t>
            </a:r>
            <a:r>
              <a:rPr lang="pt-BR" sz="1100" b="1" dirty="0">
                <a:solidFill>
                  <a:srgbClr val="000080"/>
                </a:solidFill>
                <a:highlight>
                  <a:srgbClr val="FFFFFF"/>
                </a:highlight>
              </a:rPr>
              <a:t>(</a:t>
            </a:r>
            <a:r>
              <a:rPr lang="pt-BR" sz="1100" dirty="0">
                <a:solidFill>
                  <a:srgbClr val="000000"/>
                </a:solidFill>
                <a:highlight>
                  <a:srgbClr val="FFFFFF"/>
                </a:highlight>
              </a:rPr>
              <a:t>binarize</a:t>
            </a:r>
            <a:r>
              <a:rPr lang="pt-BR" sz="1100" b="1" dirty="0">
                <a:solidFill>
                  <a:srgbClr val="000080"/>
                </a:solidFill>
                <a:highlight>
                  <a:srgbClr val="FFFFFF"/>
                </a:highlight>
              </a:rPr>
              <a:t>=</a:t>
            </a:r>
            <a:r>
              <a:rPr lang="pt-BR" sz="1100" b="1" dirty="0">
                <a:solidFill>
                  <a:srgbClr val="0000FF"/>
                </a:solidFill>
                <a:highlight>
                  <a:srgbClr val="FFFFFF"/>
                </a:highlight>
              </a:rPr>
              <a:t>None</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8000"/>
                </a:solidFill>
                <a:highlight>
                  <a:srgbClr val="FFFFFF"/>
                </a:highlight>
              </a:rPr>
              <a:t># Train the MultinomialNB model.</a:t>
            </a:r>
            <a:endParaRPr lang="pt-BR" sz="1100" dirty="0">
              <a:solidFill>
                <a:srgbClr val="000000"/>
              </a:solidFill>
              <a:highlight>
                <a:srgbClr val="FFFFFF"/>
              </a:highlight>
            </a:endParaRPr>
          </a:p>
          <a:p>
            <a:r>
              <a:rPr lang="pt-BR" sz="1100" dirty="0">
                <a:solidFill>
                  <a:srgbClr val="000000"/>
                </a:solidFill>
                <a:highlight>
                  <a:srgbClr val="FFFFFF"/>
                </a:highlight>
              </a:rPr>
              <a:t>nb</a:t>
            </a:r>
            <a:r>
              <a:rPr lang="pt-BR" sz="1100" b="1" dirty="0">
                <a:solidFill>
                  <a:srgbClr val="000080"/>
                </a:solidFill>
                <a:highlight>
                  <a:srgbClr val="FFFFFF"/>
                </a:highlight>
              </a:rPr>
              <a:t>.</a:t>
            </a:r>
            <a:r>
              <a:rPr lang="pt-BR" sz="1100" dirty="0">
                <a:solidFill>
                  <a:srgbClr val="000000"/>
                </a:solidFill>
                <a:highlight>
                  <a:srgbClr val="FFFFFF"/>
                </a:highlight>
              </a:rPr>
              <a:t>fit</a:t>
            </a:r>
            <a:r>
              <a:rPr lang="pt-BR" sz="1100" b="1" dirty="0">
                <a:solidFill>
                  <a:srgbClr val="000080"/>
                </a:solidFill>
                <a:highlight>
                  <a:srgbClr val="FFFFFF"/>
                </a:highlight>
              </a:rPr>
              <a:t>(</a:t>
            </a:r>
            <a:r>
              <a:rPr lang="pt-BR" sz="1100" dirty="0">
                <a:solidFill>
                  <a:srgbClr val="000000"/>
                </a:solidFill>
                <a:highlight>
                  <a:srgbClr val="FFFFFF"/>
                </a:highlight>
              </a:rPr>
              <a:t>X_train_t</a:t>
            </a:r>
            <a:r>
              <a:rPr lang="pt-BR" sz="1100" b="1" dirty="0">
                <a:solidFill>
                  <a:srgbClr val="000080"/>
                </a:solidFill>
                <a:highlight>
                  <a:srgbClr val="FFFFFF"/>
                </a:highlight>
              </a:rPr>
              <a:t>,</a:t>
            </a:r>
            <a:r>
              <a:rPr lang="pt-BR" sz="1100" dirty="0">
                <a:solidFill>
                  <a:srgbClr val="000000"/>
                </a:solidFill>
                <a:highlight>
                  <a:srgbClr val="FFFFFF"/>
                </a:highlight>
              </a:rPr>
              <a:t> y_train</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Transform document into document-term matrix.</a:t>
            </a:r>
            <a:endParaRPr lang="pt-BR" sz="1100" dirty="0">
              <a:solidFill>
                <a:srgbClr val="000000"/>
              </a:solidFill>
              <a:highlight>
                <a:srgbClr val="FFFFFF"/>
              </a:highlight>
            </a:endParaRPr>
          </a:p>
          <a:p>
            <a:r>
              <a:rPr lang="pt-BR" sz="1100" dirty="0">
                <a:solidFill>
                  <a:srgbClr val="000000"/>
                </a:solidFill>
                <a:highlight>
                  <a:srgbClr val="FFFFFF"/>
                </a:highlight>
              </a:rPr>
              <a:t>X_test_t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transform</a:t>
            </a:r>
            <a:r>
              <a:rPr lang="pt-BR" sz="1100" b="1" dirty="0">
                <a:solidFill>
                  <a:srgbClr val="000080"/>
                </a:solidFill>
                <a:highlight>
                  <a:srgbClr val="FFFFFF"/>
                </a:highlight>
              </a:rPr>
              <a:t>(</a:t>
            </a:r>
            <a:r>
              <a:rPr lang="pt-BR" sz="1100" dirty="0">
                <a:solidFill>
                  <a:srgbClr val="000000"/>
                </a:solidFill>
                <a:highlight>
                  <a:srgbClr val="FFFFFF"/>
                </a:highlight>
              </a:rPr>
              <a:t>X_test</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Perform classification on an array of test vectors </a:t>
            </a:r>
            <a:r>
              <a:rPr lang="en-US" sz="1100" dirty="0" err="1">
                <a:solidFill>
                  <a:srgbClr val="008000"/>
                </a:solidFill>
                <a:highlight>
                  <a:srgbClr val="FFFFFF"/>
                </a:highlight>
              </a:rPr>
              <a:t>X_test_t</a:t>
            </a:r>
            <a:r>
              <a:rPr lang="en-US" sz="1100" dirty="0">
                <a:solidFill>
                  <a:srgbClr val="008000"/>
                </a:solidFill>
                <a:highlight>
                  <a:srgbClr val="FFFFFF"/>
                </a:highlight>
              </a:rPr>
              <a:t>.</a:t>
            </a:r>
            <a:endParaRPr lang="en-US" sz="1100" dirty="0">
              <a:solidFill>
                <a:srgbClr val="000000"/>
              </a:solidFill>
              <a:highlight>
                <a:srgbClr val="FFFFFF"/>
              </a:highlight>
            </a:endParaRPr>
          </a:p>
          <a:p>
            <a:r>
              <a:rPr lang="pt-BR" sz="1100" dirty="0">
                <a:solidFill>
                  <a:srgbClr val="000000"/>
                </a:solidFill>
                <a:highlight>
                  <a:srgbClr val="FFFFFF"/>
                </a:highlight>
              </a:rPr>
              <a:t>y_pred_class </a:t>
            </a:r>
            <a:r>
              <a:rPr lang="pt-BR" sz="1100" b="1" dirty="0">
                <a:solidFill>
                  <a:srgbClr val="000080"/>
                </a:solidFill>
                <a:highlight>
                  <a:srgbClr val="FFFFFF"/>
                </a:highlight>
              </a:rPr>
              <a:t>=</a:t>
            </a:r>
            <a:r>
              <a:rPr lang="pt-BR" sz="1100" dirty="0">
                <a:solidFill>
                  <a:srgbClr val="000000"/>
                </a:solidFill>
                <a:highlight>
                  <a:srgbClr val="FFFFFF"/>
                </a:highlight>
              </a:rPr>
              <a:t> nb</a:t>
            </a:r>
            <a:r>
              <a:rPr lang="pt-BR" sz="1100" b="1" dirty="0">
                <a:solidFill>
                  <a:srgbClr val="000080"/>
                </a:solidFill>
                <a:highlight>
                  <a:srgbClr val="FFFFFF"/>
                </a:highlight>
              </a:rPr>
              <a:t>.</a:t>
            </a:r>
            <a:r>
              <a:rPr lang="pt-BR" sz="1100" dirty="0">
                <a:solidFill>
                  <a:srgbClr val="000000"/>
                </a:solidFill>
                <a:highlight>
                  <a:srgbClr val="FFFFFF"/>
                </a:highlight>
              </a:rPr>
              <a:t>predict</a:t>
            </a:r>
            <a:r>
              <a:rPr lang="pt-BR" sz="1100" b="1" dirty="0">
                <a:solidFill>
                  <a:srgbClr val="000080"/>
                </a:solidFill>
                <a:highlight>
                  <a:srgbClr val="FFFFFF"/>
                </a:highlight>
              </a:rPr>
              <a:t>(</a:t>
            </a:r>
            <a:r>
              <a:rPr lang="pt-BR" sz="1100" dirty="0">
                <a:solidFill>
                  <a:srgbClr val="000000"/>
                </a:solidFill>
                <a:highlight>
                  <a:srgbClr val="FFFFFF"/>
                </a:highlight>
              </a:rPr>
              <a:t>X_test_t</a:t>
            </a:r>
            <a:r>
              <a:rPr lang="pt-BR" sz="1100" b="1" dirty="0" smtClean="0">
                <a:solidFill>
                  <a:srgbClr val="000080"/>
                </a:solidFill>
                <a:highlight>
                  <a:srgbClr val="FFFFFF"/>
                </a:highlight>
              </a:rPr>
              <a:t>)</a:t>
            </a:r>
            <a:endParaRPr lang="pt-BR" sz="1100" dirty="0">
              <a:solidFill>
                <a:srgbClr val="000000"/>
              </a:solidFill>
              <a:highlight>
                <a:srgbClr val="FFFFFF"/>
              </a:highlight>
            </a:endParaRPr>
          </a:p>
        </p:txBody>
      </p:sp>
      <p:sp>
        <p:nvSpPr>
          <p:cNvPr id="6" name="Rectangle 5"/>
          <p:cNvSpPr/>
          <p:nvPr/>
        </p:nvSpPr>
        <p:spPr>
          <a:xfrm>
            <a:off x="7554372" y="6260250"/>
            <a:ext cx="4558236" cy="369332"/>
          </a:xfrm>
          <a:prstGeom prst="rect">
            <a:avLst/>
          </a:prstGeom>
        </p:spPr>
        <p:txBody>
          <a:bodyPr wrap="none">
            <a:spAutoFit/>
          </a:bodyPr>
          <a:lstStyle/>
          <a:p>
            <a:r>
              <a:rPr lang="pt-BR" dirty="0" smtClean="0">
                <a:solidFill>
                  <a:srgbClr val="0070C0"/>
                </a:solidFill>
              </a:rPr>
              <a:t>Exemplo: SPAMClassificationBernoulliNB.ipynb</a:t>
            </a:r>
            <a:endParaRPr lang="pt-BR" dirty="0">
              <a:solidFill>
                <a:srgbClr val="0070C0"/>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381" t="11215" r="10151" b="1567"/>
          <a:stretch/>
        </p:blipFill>
        <p:spPr>
          <a:xfrm>
            <a:off x="8120036" y="3356057"/>
            <a:ext cx="2912539" cy="2904193"/>
          </a:xfrm>
          <a:prstGeom prst="rect">
            <a:avLst/>
          </a:prstGeom>
        </p:spPr>
      </p:pic>
      <p:sp>
        <p:nvSpPr>
          <p:cNvPr id="8" name="TextBox 7"/>
          <p:cNvSpPr txBox="1"/>
          <p:nvPr/>
        </p:nvSpPr>
        <p:spPr>
          <a:xfrm>
            <a:off x="6731523" y="848346"/>
            <a:ext cx="5276098" cy="2554545"/>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mensagens entre SPAM e não-SPAM (HAM).</a:t>
            </a:r>
          </a:p>
          <a:p>
            <a:pPr marL="285750" indent="-285750">
              <a:buFont typeface="Arial" panose="020B0604020202020204" pitchFamily="34" charset="0"/>
              <a:buChar char="•"/>
            </a:pPr>
            <a:r>
              <a:rPr lang="pt-BR" sz="1600" dirty="0" smtClean="0"/>
              <a:t>Esse exemplo usa uma base de dados de mensagens SMS baixada do GitHub.</a:t>
            </a:r>
          </a:p>
          <a:p>
            <a:pPr marL="285750" indent="-285750">
              <a:buFont typeface="Arial" panose="020B0604020202020204" pitchFamily="34" charset="0"/>
              <a:buChar char="•"/>
            </a:pPr>
            <a:r>
              <a:rPr lang="pt-BR" sz="1600" dirty="0" smtClean="0"/>
              <a:t>Ele classifica as mensagens em 2 classes: ‘SPAM’ e ‘HAM’.</a:t>
            </a:r>
          </a:p>
          <a:p>
            <a:pPr marL="285750" indent="-285750">
              <a:buFont typeface="Arial" panose="020B0604020202020204" pitchFamily="34" charset="0"/>
              <a:buChar char="•"/>
            </a:pPr>
            <a:r>
              <a:rPr lang="pt-BR" sz="1600" dirty="0" smtClean="0">
                <a:solidFill>
                  <a:srgbClr val="000000"/>
                </a:solidFill>
                <a:highlight>
                  <a:srgbClr val="FFFFFF"/>
                </a:highlight>
              </a:rPr>
              <a:t>O  objeto da classe </a:t>
            </a:r>
            <a:r>
              <a:rPr lang="pt-BR" sz="1600" b="1" i="1" dirty="0" smtClean="0">
                <a:solidFill>
                  <a:srgbClr val="000000"/>
                </a:solidFill>
                <a:highlight>
                  <a:srgbClr val="FFFFFF"/>
                </a:highlight>
              </a:rPr>
              <a:t>CountVectorizer</a:t>
            </a:r>
            <a:r>
              <a:rPr lang="pt-BR" sz="1600" dirty="0" smtClean="0">
                <a:solidFill>
                  <a:srgbClr val="000000"/>
                </a:solidFill>
                <a:highlight>
                  <a:srgbClr val="FFFFFF"/>
                </a:highlight>
              </a:rPr>
              <a:t> cria uma </a:t>
            </a:r>
            <a:r>
              <a:rPr lang="pt-BR" sz="1600" dirty="0" smtClean="0"/>
              <a:t>matriz </a:t>
            </a:r>
            <a:r>
              <a:rPr lang="pt-BR" sz="1600" dirty="0"/>
              <a:t>registrando </a:t>
            </a:r>
            <a:r>
              <a:rPr lang="pt-BR" sz="1600" dirty="0" smtClean="0"/>
              <a:t>se uma palavra aparece ou não (booleano) em cada mensagem.</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é usada para verificar a performance do classificador.</a:t>
            </a:r>
            <a:endParaRPr lang="pt-BR" sz="1600" dirty="0"/>
          </a:p>
        </p:txBody>
      </p:sp>
      <p:sp>
        <p:nvSpPr>
          <p:cNvPr id="9" name="TextBox 8"/>
          <p:cNvSpPr txBox="1"/>
          <p:nvPr/>
        </p:nvSpPr>
        <p:spPr>
          <a:xfrm>
            <a:off x="4160305" y="1760632"/>
            <a:ext cx="2433000" cy="276999"/>
          </a:xfrm>
          <a:prstGeom prst="rect">
            <a:avLst/>
          </a:prstGeom>
          <a:noFill/>
        </p:spPr>
        <p:txBody>
          <a:bodyPr wrap="square" rtlCol="0">
            <a:spAutoFit/>
          </a:bodyPr>
          <a:lstStyle/>
          <a:p>
            <a:r>
              <a:rPr lang="pt-BR" sz="1200" b="1" dirty="0" smtClean="0"/>
              <a:t>Download da base de dados.</a:t>
            </a:r>
            <a:endParaRPr lang="pt-BR" sz="1200" b="1" dirty="0"/>
          </a:p>
        </p:txBody>
      </p:sp>
      <p:cxnSp>
        <p:nvCxnSpPr>
          <p:cNvPr id="10" name="Straight Arrow Connector 9"/>
          <p:cNvCxnSpPr/>
          <p:nvPr/>
        </p:nvCxnSpPr>
        <p:spPr>
          <a:xfrm flipH="1">
            <a:off x="3068948" y="1923721"/>
            <a:ext cx="1091357" cy="113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70870" y="2414657"/>
            <a:ext cx="1811870" cy="461665"/>
          </a:xfrm>
          <a:prstGeom prst="rect">
            <a:avLst/>
          </a:prstGeom>
          <a:noFill/>
        </p:spPr>
        <p:txBody>
          <a:bodyPr wrap="square" rtlCol="0">
            <a:spAutoFit/>
          </a:bodyPr>
          <a:lstStyle/>
          <a:p>
            <a:r>
              <a:rPr lang="pt-BR" sz="1200" b="1" dirty="0" smtClean="0"/>
              <a:t>Converte labels em valores discretos.</a:t>
            </a:r>
            <a:endParaRPr lang="pt-BR" sz="1200" b="1" dirty="0"/>
          </a:p>
        </p:txBody>
      </p:sp>
      <p:cxnSp>
        <p:nvCxnSpPr>
          <p:cNvPr id="13" name="Straight Arrow Connector 12"/>
          <p:cNvCxnSpPr/>
          <p:nvPr/>
        </p:nvCxnSpPr>
        <p:spPr>
          <a:xfrm flipH="1">
            <a:off x="4014788" y="2629308"/>
            <a:ext cx="456083" cy="1560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667586" y="3184663"/>
            <a:ext cx="1811870" cy="646331"/>
          </a:xfrm>
          <a:prstGeom prst="rect">
            <a:avLst/>
          </a:prstGeom>
          <a:noFill/>
        </p:spPr>
        <p:txBody>
          <a:bodyPr wrap="square" rtlCol="0">
            <a:spAutoFit/>
          </a:bodyPr>
          <a:lstStyle/>
          <a:p>
            <a:r>
              <a:rPr lang="pt-BR" sz="1200" b="1" dirty="0" smtClean="0"/>
              <a:t>Divide a base de dados em 75% treinamento e 25% validação.</a:t>
            </a:r>
            <a:endParaRPr lang="pt-BR" sz="1200" b="1" dirty="0"/>
          </a:p>
        </p:txBody>
      </p:sp>
      <p:cxnSp>
        <p:nvCxnSpPr>
          <p:cNvPr id="17" name="Straight Arrow Connector 16"/>
          <p:cNvCxnSpPr/>
          <p:nvPr/>
        </p:nvCxnSpPr>
        <p:spPr>
          <a:xfrm flipH="1">
            <a:off x="3857625" y="3474295"/>
            <a:ext cx="809962" cy="356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247991" y="4023354"/>
            <a:ext cx="1811870" cy="646331"/>
          </a:xfrm>
          <a:prstGeom prst="rect">
            <a:avLst/>
          </a:prstGeom>
          <a:noFill/>
        </p:spPr>
        <p:txBody>
          <a:bodyPr wrap="square" rtlCol="0">
            <a:spAutoFit/>
          </a:bodyPr>
          <a:lstStyle/>
          <a:p>
            <a:r>
              <a:rPr lang="pt-BR" sz="1200" b="1" dirty="0" smtClean="0"/>
              <a:t>Cria matriz booleana indicando ou não a presença de uma palavra.</a:t>
            </a:r>
            <a:endParaRPr lang="pt-BR" sz="1200" b="1" dirty="0"/>
          </a:p>
        </p:txBody>
      </p:sp>
      <p:cxnSp>
        <p:nvCxnSpPr>
          <p:cNvPr id="20" name="Straight Arrow Connector 19"/>
          <p:cNvCxnSpPr/>
          <p:nvPr/>
        </p:nvCxnSpPr>
        <p:spPr>
          <a:xfrm flipH="1">
            <a:off x="3068948" y="4403635"/>
            <a:ext cx="2166156" cy="1162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354272" y="6360758"/>
            <a:ext cx="2788676" cy="276999"/>
          </a:xfrm>
          <a:prstGeom prst="rect">
            <a:avLst/>
          </a:prstGeom>
        </p:spPr>
        <p:txBody>
          <a:bodyPr wrap="square">
            <a:spAutoFit/>
          </a:bodyPr>
          <a:lstStyle/>
          <a:p>
            <a:r>
              <a:rPr lang="pt-BR" sz="1200" b="1" dirty="0"/>
              <a:t>V</a:t>
            </a:r>
            <a:r>
              <a:rPr lang="pt-BR" sz="1200" b="1" dirty="0" smtClean="0"/>
              <a:t>alidação do classificador.</a:t>
            </a:r>
            <a:endParaRPr lang="pt-BR" sz="1200" b="1" dirty="0"/>
          </a:p>
        </p:txBody>
      </p:sp>
      <p:cxnSp>
        <p:nvCxnSpPr>
          <p:cNvPr id="23" name="Straight Arrow Connector 22"/>
          <p:cNvCxnSpPr/>
          <p:nvPr/>
        </p:nvCxnSpPr>
        <p:spPr>
          <a:xfrm flipH="1">
            <a:off x="2438400" y="5233228"/>
            <a:ext cx="1576388" cy="4270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2" idx="1"/>
          </p:cNvCxnSpPr>
          <p:nvPr/>
        </p:nvCxnSpPr>
        <p:spPr>
          <a:xfrm flipH="1" flipV="1">
            <a:off x="3014656" y="6472197"/>
            <a:ext cx="1339616" cy="27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972050" y="3326264"/>
            <a:ext cx="1061700" cy="954107"/>
          </a:xfrm>
          <a:prstGeom prst="rect">
            <a:avLst/>
          </a:prstGeom>
          <a:noFill/>
        </p:spPr>
        <p:txBody>
          <a:bodyPr wrap="square" rtlCol="0">
            <a:spAutoFit/>
          </a:bodyPr>
          <a:lstStyle/>
          <a:p>
            <a:pPr algn="ctr"/>
            <a:r>
              <a:rPr lang="pt-BR" sz="1400" dirty="0" smtClean="0">
                <a:solidFill>
                  <a:srgbClr val="FF0000"/>
                </a:solidFill>
              </a:rPr>
              <a:t>Positivo verdadeiro</a:t>
            </a:r>
          </a:p>
          <a:p>
            <a:pPr algn="ctr"/>
            <a:r>
              <a:rPr lang="pt-BR" sz="1400" dirty="0" smtClean="0">
                <a:solidFill>
                  <a:srgbClr val="FF0000"/>
                </a:solidFill>
              </a:rPr>
              <a:t>(true positive)</a:t>
            </a:r>
            <a:endParaRPr lang="pt-BR" sz="1400" dirty="0">
              <a:solidFill>
                <a:srgbClr val="FF0000"/>
              </a:solidFill>
            </a:endParaRPr>
          </a:p>
        </p:txBody>
      </p:sp>
      <p:cxnSp>
        <p:nvCxnSpPr>
          <p:cNvPr id="11" name="Straight Arrow Connector 10"/>
          <p:cNvCxnSpPr/>
          <p:nvPr/>
        </p:nvCxnSpPr>
        <p:spPr>
          <a:xfrm>
            <a:off x="7867969" y="3507828"/>
            <a:ext cx="1033135" cy="34165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1118861" y="4710008"/>
            <a:ext cx="1061700" cy="954107"/>
          </a:xfrm>
          <a:prstGeom prst="rect">
            <a:avLst/>
          </a:prstGeom>
          <a:noFill/>
        </p:spPr>
        <p:txBody>
          <a:bodyPr wrap="square" rtlCol="0">
            <a:spAutoFit/>
          </a:bodyPr>
          <a:lstStyle/>
          <a:p>
            <a:pPr algn="ctr"/>
            <a:r>
              <a:rPr lang="pt-BR" sz="1400" dirty="0" smtClean="0">
                <a:solidFill>
                  <a:srgbClr val="FF0000"/>
                </a:solidFill>
              </a:rPr>
              <a:t>Negativo verdadeiro</a:t>
            </a:r>
          </a:p>
          <a:p>
            <a:pPr algn="ctr"/>
            <a:r>
              <a:rPr lang="pt-BR" sz="1400" dirty="0" smtClean="0">
                <a:solidFill>
                  <a:srgbClr val="FF0000"/>
                </a:solidFill>
              </a:rPr>
              <a:t>(true negative)</a:t>
            </a:r>
            <a:endParaRPr lang="pt-BR" sz="1400" dirty="0">
              <a:solidFill>
                <a:srgbClr val="FF0000"/>
              </a:solidFill>
            </a:endParaRPr>
          </a:p>
        </p:txBody>
      </p:sp>
      <p:cxnSp>
        <p:nvCxnSpPr>
          <p:cNvPr id="27" name="Straight Arrow Connector 26"/>
          <p:cNvCxnSpPr/>
          <p:nvPr/>
        </p:nvCxnSpPr>
        <p:spPr>
          <a:xfrm flipH="1">
            <a:off x="10729913" y="4866002"/>
            <a:ext cx="537431" cy="36722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801825" y="4706214"/>
            <a:ext cx="1061700" cy="954107"/>
          </a:xfrm>
          <a:prstGeom prst="rect">
            <a:avLst/>
          </a:prstGeom>
          <a:noFill/>
        </p:spPr>
        <p:txBody>
          <a:bodyPr wrap="square" rtlCol="0">
            <a:spAutoFit/>
          </a:bodyPr>
          <a:lstStyle/>
          <a:p>
            <a:pPr algn="ctr"/>
            <a:r>
              <a:rPr lang="pt-BR" sz="1400" dirty="0" smtClean="0">
                <a:solidFill>
                  <a:srgbClr val="FF0000"/>
                </a:solidFill>
              </a:rPr>
              <a:t>Negativo falso</a:t>
            </a:r>
          </a:p>
          <a:p>
            <a:pPr algn="ctr"/>
            <a:r>
              <a:rPr lang="pt-BR" sz="1400" dirty="0" smtClean="0">
                <a:solidFill>
                  <a:srgbClr val="FF0000"/>
                </a:solidFill>
              </a:rPr>
              <a:t>(False negative)</a:t>
            </a:r>
            <a:endParaRPr lang="pt-BR" sz="1400" dirty="0">
              <a:solidFill>
                <a:srgbClr val="FF0000"/>
              </a:solidFill>
            </a:endParaRPr>
          </a:p>
        </p:txBody>
      </p:sp>
      <p:cxnSp>
        <p:nvCxnSpPr>
          <p:cNvPr id="31" name="Straight Arrow Connector 30"/>
          <p:cNvCxnSpPr/>
          <p:nvPr/>
        </p:nvCxnSpPr>
        <p:spPr>
          <a:xfrm>
            <a:off x="7708611" y="5183267"/>
            <a:ext cx="1132002" cy="4996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1041741" y="3156922"/>
            <a:ext cx="1061700" cy="954107"/>
          </a:xfrm>
          <a:prstGeom prst="rect">
            <a:avLst/>
          </a:prstGeom>
          <a:noFill/>
        </p:spPr>
        <p:txBody>
          <a:bodyPr wrap="square" rtlCol="0">
            <a:spAutoFit/>
          </a:bodyPr>
          <a:lstStyle/>
          <a:p>
            <a:pPr algn="ctr"/>
            <a:r>
              <a:rPr lang="pt-BR" sz="1400" dirty="0" smtClean="0">
                <a:solidFill>
                  <a:srgbClr val="FF0000"/>
                </a:solidFill>
              </a:rPr>
              <a:t>Positivo falso</a:t>
            </a:r>
          </a:p>
          <a:p>
            <a:pPr algn="ctr"/>
            <a:r>
              <a:rPr lang="pt-BR" sz="1400" dirty="0" smtClean="0">
                <a:solidFill>
                  <a:srgbClr val="FF0000"/>
                </a:solidFill>
              </a:rPr>
              <a:t>(false positive)</a:t>
            </a:r>
            <a:endParaRPr lang="pt-BR" sz="1400" dirty="0">
              <a:solidFill>
                <a:srgbClr val="FF0000"/>
              </a:solidFill>
            </a:endParaRPr>
          </a:p>
        </p:txBody>
      </p:sp>
      <p:cxnSp>
        <p:nvCxnSpPr>
          <p:cNvPr id="34" name="Straight Arrow Connector 33"/>
          <p:cNvCxnSpPr/>
          <p:nvPr/>
        </p:nvCxnSpPr>
        <p:spPr>
          <a:xfrm flipH="1">
            <a:off x="10741056" y="3495043"/>
            <a:ext cx="537431" cy="36722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927471" y="5057409"/>
            <a:ext cx="2788676" cy="276999"/>
          </a:xfrm>
          <a:prstGeom prst="rect">
            <a:avLst/>
          </a:prstGeom>
        </p:spPr>
        <p:txBody>
          <a:bodyPr wrap="square">
            <a:spAutoFit/>
          </a:bodyPr>
          <a:lstStyle/>
          <a:p>
            <a:r>
              <a:rPr lang="pt-BR" sz="1200" b="1" dirty="0" smtClean="0"/>
              <a:t>Treinamento do classificador.</a:t>
            </a:r>
            <a:endParaRPr lang="pt-BR" sz="1200" b="1" dirty="0"/>
          </a:p>
        </p:txBody>
      </p:sp>
      <p:sp>
        <p:nvSpPr>
          <p:cNvPr id="32" name="Rectangle 31"/>
          <p:cNvSpPr/>
          <p:nvPr/>
        </p:nvSpPr>
        <p:spPr>
          <a:xfrm>
            <a:off x="4700254" y="5494184"/>
            <a:ext cx="2287780" cy="646331"/>
          </a:xfrm>
          <a:prstGeom prst="rect">
            <a:avLst/>
          </a:prstGeom>
        </p:spPr>
        <p:txBody>
          <a:bodyPr wrap="square">
            <a:spAutoFit/>
          </a:bodyPr>
          <a:lstStyle/>
          <a:p>
            <a:r>
              <a:rPr lang="pt-BR" sz="1200" b="1" dirty="0" smtClean="0"/>
              <a:t>Cria matriz boolena com a presença ou não de uma palavra para a base de validação</a:t>
            </a:r>
            <a:endParaRPr lang="pt-BR" sz="1200" b="1" dirty="0"/>
          </a:p>
        </p:txBody>
      </p:sp>
      <p:cxnSp>
        <p:nvCxnSpPr>
          <p:cNvPr id="35" name="Straight Arrow Connector 34"/>
          <p:cNvCxnSpPr/>
          <p:nvPr/>
        </p:nvCxnSpPr>
        <p:spPr>
          <a:xfrm flipH="1">
            <a:off x="2895600" y="5753877"/>
            <a:ext cx="1780206" cy="4431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9165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222"/>
            <a:ext cx="11214855" cy="1325563"/>
          </a:xfrm>
        </p:spPr>
        <p:txBody>
          <a:bodyPr/>
          <a:lstStyle/>
          <a:p>
            <a:r>
              <a:rPr lang="pt-BR" dirty="0" smtClean="0"/>
              <a:t>Classificadores </a:t>
            </a:r>
            <a:r>
              <a:rPr lang="pt-BR" dirty="0"/>
              <a:t>lineares com limiar </a:t>
            </a:r>
            <a:r>
              <a:rPr lang="pt-BR" dirty="0" smtClean="0"/>
              <a:t>de decisão rígido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3701" y="1600200"/>
                <a:ext cx="7925215" cy="5119913"/>
              </a:xfrm>
            </p:spPr>
            <p:txBody>
              <a:bodyPr>
                <a:normAutofit fontScale="62500" lnSpcReduction="20000"/>
              </a:bodyPr>
              <a:lstStyle/>
              <a:p>
                <a:r>
                  <a:rPr lang="pt-BR" dirty="0" smtClean="0"/>
                  <a:t>Como vocês já devem ter percebido, funções lineares podem ser utilizadas em tarefas de </a:t>
                </a:r>
                <a:r>
                  <a:rPr lang="pt-BR" b="1" i="1" dirty="0" smtClean="0"/>
                  <a:t>regressão</a:t>
                </a:r>
                <a:r>
                  <a:rPr lang="pt-BR" dirty="0" smtClean="0"/>
                  <a:t> e </a:t>
                </a:r>
                <a:r>
                  <a:rPr lang="pt-BR" b="1" i="1" dirty="0" smtClean="0"/>
                  <a:t>classificação</a:t>
                </a:r>
                <a:r>
                  <a:rPr lang="pt-BR" dirty="0" smtClean="0"/>
                  <a:t>.</a:t>
                </a:r>
              </a:p>
              <a:p>
                <a:r>
                  <a:rPr lang="pt-BR" dirty="0" smtClean="0"/>
                  <a:t>Dado um conjunto de treinamento, a tarefa do classificador é a de </a:t>
                </a:r>
                <a:r>
                  <a:rPr lang="pt-BR" b="1" i="1" dirty="0" smtClean="0"/>
                  <a:t>aprender </a:t>
                </a:r>
                <a:r>
                  <a:rPr lang="pt-BR" dirty="0" smtClean="0"/>
                  <a:t>uma </a:t>
                </a:r>
                <a:r>
                  <a:rPr lang="pt-BR" b="1" i="1" dirty="0" smtClean="0"/>
                  <a:t>função</a:t>
                </a:r>
                <a:r>
                  <a:rPr lang="pt-BR" dirty="0" smtClean="0"/>
                  <a:t> </a:t>
                </a:r>
                <a:r>
                  <a:rPr lang="pt-BR" b="1" i="1" dirty="0" smtClean="0"/>
                  <a:t>hipótese</a:t>
                </a:r>
                <a:r>
                  <a:rPr lang="pt-BR" dirty="0" smtClean="0"/>
                  <a:t> </a:t>
                </a:r>
                <a14:m>
                  <m:oMath xmlns:m="http://schemas.openxmlformats.org/officeDocument/2006/math">
                    <m:r>
                      <a:rPr lang="pt-BR" b="0" i="1" smtClean="0">
                        <a:latin typeface="Cambria Math" panose="02040503050406030204" pitchFamily="18" charset="0"/>
                      </a:rPr>
                      <m:t>h</m:t>
                    </m:r>
                  </m:oMath>
                </a14:m>
                <a:r>
                  <a:rPr lang="pt-BR" dirty="0" smtClean="0"/>
                  <a:t> que receberá um novo e desconhecido exemplo (e.g.,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smtClean="0"/>
                  <a:t>) e retornará </a:t>
                </a:r>
                <a:r>
                  <a:rPr lang="pt-BR" b="1" i="1" dirty="0" smtClean="0"/>
                  <a:t>0</a:t>
                </a:r>
                <a:r>
                  <a:rPr lang="pt-BR" dirty="0" smtClean="0"/>
                  <a:t> caso sua classe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 (</a:t>
                </a:r>
                <a:r>
                  <a:rPr lang="pt-BR" b="1" i="1" dirty="0" smtClean="0"/>
                  <a:t>classe negativa</a:t>
                </a:r>
                <a:r>
                  <a:rPr lang="pt-BR" dirty="0" smtClean="0"/>
                  <a:t>) ou </a:t>
                </a:r>
                <a:r>
                  <a:rPr lang="pt-BR" b="1" i="1" dirty="0" smtClean="0"/>
                  <a:t>1</a:t>
                </a:r>
                <a:r>
                  <a:rPr lang="pt-BR" dirty="0" smtClean="0"/>
                  <a:t> caso ela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b="1" i="1" dirty="0" smtClean="0"/>
                  <a:t> (classe positiva).</a:t>
                </a:r>
              </a:p>
              <a:p>
                <a:r>
                  <a:rPr lang="pt-BR" dirty="0" smtClean="0"/>
                  <a:t>Uma </a:t>
                </a:r>
                <a:r>
                  <a:rPr lang="pt-BR" b="1" i="1" dirty="0" smtClean="0"/>
                  <a:t>fronteira de decisão </a:t>
                </a:r>
                <a:r>
                  <a:rPr lang="pt-BR" dirty="0" smtClean="0"/>
                  <a:t>é uma </a:t>
                </a:r>
                <a:r>
                  <a:rPr lang="pt-BR" dirty="0"/>
                  <a:t>hiperplano (1 ponto em 1D, uma reta em 2D e um plano em </a:t>
                </a:r>
                <a:r>
                  <a:rPr lang="pt-BR" dirty="0" smtClean="0"/>
                  <a:t>3D) que separa as classes.</a:t>
                </a:r>
              </a:p>
              <a:p>
                <a:r>
                  <a:rPr lang="pt-BR" dirty="0" smtClean="0"/>
                  <a:t>No exemplo da figura ao lado, a </a:t>
                </a:r>
                <a:r>
                  <a:rPr lang="pt-BR" b="1" i="1" dirty="0" smtClean="0"/>
                  <a:t>fronteira de decisão</a:t>
                </a:r>
                <a:r>
                  <a:rPr lang="pt-BR" dirty="0" smtClean="0"/>
                  <a:t> é definida por </a:t>
                </a:r>
                <a:r>
                  <a:rPr lang="pt-BR" b="1" i="1" dirty="0" smtClean="0"/>
                  <a:t>função discriminante </a:t>
                </a:r>
                <a:r>
                  <a:rPr lang="pt-BR" dirty="0" smtClean="0"/>
                  <a:t>que é uma reta.</a:t>
                </a:r>
              </a:p>
              <a:p>
                <a:r>
                  <a:rPr lang="pt-BR" dirty="0" smtClean="0"/>
                  <a:t>Uma </a:t>
                </a:r>
                <a:r>
                  <a:rPr lang="pt-BR" b="1" i="1" dirty="0" smtClean="0"/>
                  <a:t>fronteira de decisão linear </a:t>
                </a:r>
                <a:r>
                  <a:rPr lang="pt-BR" dirty="0" smtClean="0"/>
                  <a:t>é chamada de </a:t>
                </a:r>
                <a:r>
                  <a:rPr lang="pt-BR" b="1" i="1" dirty="0" smtClean="0"/>
                  <a:t>separador linear </a:t>
                </a:r>
                <a:r>
                  <a:rPr lang="pt-BR" dirty="0" smtClean="0"/>
                  <a:t>e dados que admitem tal separador são chamados de </a:t>
                </a:r>
                <a:r>
                  <a:rPr lang="pt-BR" b="1" i="1" dirty="0" smtClean="0"/>
                  <a:t>linearmente separáveis</a:t>
                </a:r>
                <a:r>
                  <a:rPr lang="pt-BR" dirty="0" smtClean="0"/>
                  <a:t>.</a:t>
                </a:r>
              </a:p>
              <a:p>
                <a:r>
                  <a:rPr lang="pt-BR" dirty="0" smtClean="0"/>
                  <a:t>Portanto, para o exemplo ao lado, podemos definir a </a:t>
                </a:r>
                <a:r>
                  <a:rPr lang="pt-BR" b="1" i="1" dirty="0" smtClean="0"/>
                  <a:t>hipótese de classificação </a:t>
                </a:r>
                <a:r>
                  <a:rPr lang="pt-BR" dirty="0" smtClean="0"/>
                  <a:t>como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h</m:t>
                        </m:r>
                      </m:e>
                      <m:sub>
                        <m:r>
                          <a:rPr lang="pt-BR" b="1" i="1" smtClean="0">
                            <a:latin typeface="Cambria Math" panose="02040503050406030204" pitchFamily="18" charset="0"/>
                          </a:rPr>
                          <m:t>𝒂</m:t>
                        </m:r>
                      </m:sub>
                    </m:sSub>
                    <m:d>
                      <m:dPr>
                        <m:ctrlPr>
                          <a:rPr lang="pt-BR"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=1</m:t>
                    </m:r>
                  </m:oMath>
                </a14:m>
                <a:r>
                  <a:rPr lang="pt-BR" dirty="0" smtClean="0"/>
                  <a:t> se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0" smtClean="0">
                        <a:latin typeface="Cambria Math" panose="02040503050406030204" pitchFamily="18" charset="0"/>
                      </a:rPr>
                      <m:t>=</m:t>
                    </m:r>
                    <m:sSup>
                      <m:sSupPr>
                        <m:ctrlPr>
                          <a:rPr lang="pt-BR" i="1" smtClean="0">
                            <a:latin typeface="Cambria Math" panose="02040503050406030204" pitchFamily="18" charset="0"/>
                          </a:rPr>
                        </m:ctrlPr>
                      </m:sSupPr>
                      <m:e>
                        <m:r>
                          <a:rPr lang="pt-BR" b="1" i="1" smtClean="0">
                            <a:latin typeface="Cambria Math" panose="02040503050406030204" pitchFamily="18" charset="0"/>
                          </a:rPr>
                          <m:t>𝒙</m:t>
                        </m:r>
                      </m:e>
                      <m:sup>
                        <m:r>
                          <a:rPr lang="pt-BR" b="0" i="1" smtClean="0">
                            <a:latin typeface="Cambria Math" panose="02040503050406030204" pitchFamily="18" charset="0"/>
                          </a:rPr>
                          <m:t>𝑇</m:t>
                        </m:r>
                      </m:sup>
                    </m:sSup>
                    <m:r>
                      <a:rPr lang="pt-BR" b="1" i="1" smtClean="0">
                        <a:latin typeface="Cambria Math" panose="02040503050406030204" pitchFamily="18" charset="0"/>
                      </a:rPr>
                      <m:t>𝒂</m:t>
                    </m:r>
                    <m:r>
                      <a:rPr lang="el-G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a14:m>
                <a:r>
                  <a:rPr lang="pt-BR" dirty="0" smtClean="0"/>
                  <a:t> e 0 caso contrário.</a:t>
                </a:r>
              </a:p>
              <a:p>
                <a:r>
                  <a:rPr lang="pt-BR" dirty="0" smtClean="0"/>
                  <a:t>Alternativamente, nós podemos expressar </a:t>
                </a:r>
                <a14:m>
                  <m:oMath xmlns:m="http://schemas.openxmlformats.org/officeDocument/2006/math">
                    <m:r>
                      <a:rPr lang="pt-BR" i="1">
                        <a:latin typeface="Cambria Math" panose="02040503050406030204" pitchFamily="18" charset="0"/>
                      </a:rPr>
                      <m:t>h</m:t>
                    </m:r>
                  </m:oMath>
                </a14:m>
                <a:r>
                  <a:rPr lang="pt-BR" dirty="0" smtClean="0"/>
                  <a:t> como sendo o resultado de passar a função linear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oMath>
                </a14:m>
                <a:r>
                  <a:rPr lang="pt-BR" dirty="0" smtClean="0"/>
                  <a:t> (i.e, </a:t>
                </a:r>
                <a:r>
                  <a:rPr lang="pt-BR" b="1" i="1" dirty="0" smtClean="0"/>
                  <a:t>função discriminante</a:t>
                </a:r>
                <a:r>
                  <a:rPr lang="pt-BR" dirty="0" smtClean="0"/>
                  <a:t>) através de uma </a:t>
                </a:r>
                <a:r>
                  <a:rPr lang="pt-BR" b="1" i="1" dirty="0" smtClean="0"/>
                  <a:t>função de limiar rígido </a:t>
                </a: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m:t>
                        </m:r>
                      </m:e>
                    </m:d>
                  </m:oMath>
                </a14:m>
                <a:endParaRPr lang="pt-BR" b="0" dirty="0" smtClean="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r>
                      <a:rPr lang="pt-BR" b="0" i="1" smtClean="0">
                        <a:latin typeface="Cambria Math" panose="02040503050406030204" pitchFamily="18" charset="0"/>
                      </a:rPr>
                      <m:t>)</m:t>
                    </m:r>
                  </m:oMath>
                </a14:m>
                <a:r>
                  <a:rPr lang="pt-BR" b="0" dirty="0" smtClean="0"/>
                  <a:t>, onde </a:t>
                </a:r>
                <a14:m>
                  <m:oMath xmlns:m="http://schemas.openxmlformats.org/officeDocument/2006/math">
                    <m:r>
                      <a:rPr lang="pt-BR" i="1">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=1</m:t>
                    </m:r>
                  </m:oMath>
                </a14:m>
                <a:r>
                  <a:rPr lang="pt-BR" b="0" dirty="0" smtClean="0"/>
                  <a:t> se </a:t>
                </a:r>
                <a14:m>
                  <m:oMath xmlns:m="http://schemas.openxmlformats.org/officeDocument/2006/math">
                    <m:r>
                      <a:rPr lang="pt-BR" i="1">
                        <a:latin typeface="Cambria Math" panose="02040503050406030204" pitchFamily="18" charset="0"/>
                      </a:rPr>
                      <m:t>𝑧</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a14:m>
                <a:r>
                  <a:rPr lang="pt-BR" b="0" dirty="0" smtClean="0"/>
                  <a:t> e 0 caso contrário.</a:t>
                </a:r>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3701" y="1600200"/>
                <a:ext cx="7925215" cy="5119913"/>
              </a:xfrm>
              <a:blipFill rotWithShape="0">
                <a:blip r:embed="rId3"/>
                <a:stretch>
                  <a:fillRect l="-462" t="-2026" r="-1077"/>
                </a:stretch>
              </a:blipFill>
            </p:spPr>
            <p:txBody>
              <a:bodyPr/>
              <a:lstStyle/>
              <a:p>
                <a:r>
                  <a:rPr lang="pt-BR">
                    <a:noFill/>
                  </a:rPr>
                  <a:t> </a:t>
                </a:r>
              </a:p>
            </p:txBody>
          </p:sp>
        </mc:Fallback>
      </mc:AlternateContent>
      <p:grpSp>
        <p:nvGrpSpPr>
          <p:cNvPr id="325" name="Group 324"/>
          <p:cNvGrpSpPr/>
          <p:nvPr/>
        </p:nvGrpSpPr>
        <p:grpSpPr>
          <a:xfrm>
            <a:off x="8763755" y="2675878"/>
            <a:ext cx="3289300" cy="2966329"/>
            <a:chOff x="7391400" y="1415171"/>
            <a:chExt cx="3289300" cy="2966329"/>
          </a:xfrm>
        </p:grpSpPr>
        <p:pic>
          <p:nvPicPr>
            <p:cNvPr id="9" name="Picture 8"/>
            <p:cNvPicPr>
              <a:picLocks noChangeAspect="1"/>
            </p:cNvPicPr>
            <p:nvPr/>
          </p:nvPicPr>
          <p:blipFill rotWithShape="1">
            <a:blip r:embed="rId4"/>
            <a:srcRect l="4242" t="5371" r="8525" b="1204"/>
            <a:stretch/>
          </p:blipFill>
          <p:spPr>
            <a:xfrm>
              <a:off x="7391400" y="1415171"/>
              <a:ext cx="3289300" cy="2966329"/>
            </a:xfrm>
            <a:prstGeom prst="rect">
              <a:avLst/>
            </a:prstGeom>
          </p:spPr>
        </p:pic>
        <p:cxnSp>
          <p:nvCxnSpPr>
            <p:cNvPr id="6" name="Straight Connector 5"/>
            <p:cNvCxnSpPr/>
            <p:nvPr/>
          </p:nvCxnSpPr>
          <p:spPr>
            <a:xfrm flipV="1">
              <a:off x="7986117" y="1483242"/>
              <a:ext cx="1703388" cy="2582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321" name="Curved Connector 320"/>
          <p:cNvCxnSpPr>
            <a:endCxn id="322" idx="3"/>
          </p:cNvCxnSpPr>
          <p:nvPr/>
        </p:nvCxnSpPr>
        <p:spPr>
          <a:xfrm rot="5400000" flipH="1" flipV="1">
            <a:off x="10470295" y="2604730"/>
            <a:ext cx="785346" cy="16462"/>
          </a:xfrm>
          <a:prstGeom prst="curvedConnector4">
            <a:avLst>
              <a:gd name="adj1" fmla="val 36283"/>
              <a:gd name="adj2" fmla="val 1488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2" name="TextBox 321"/>
          <p:cNvSpPr txBox="1"/>
          <p:nvPr/>
        </p:nvSpPr>
        <p:spPr>
          <a:xfrm>
            <a:off x="9358472" y="2004844"/>
            <a:ext cx="1512727" cy="430887"/>
          </a:xfrm>
          <a:prstGeom prst="rect">
            <a:avLst/>
          </a:prstGeom>
          <a:noFill/>
        </p:spPr>
        <p:txBody>
          <a:bodyPr wrap="square" rtlCol="0">
            <a:spAutoFit/>
          </a:bodyPr>
          <a:lstStyle/>
          <a:p>
            <a:pPr algn="ctr"/>
            <a:r>
              <a:rPr lang="pt-BR" sz="1100" dirty="0" smtClean="0"/>
              <a:t>Frontreira de decisão, onde </a:t>
            </a:r>
            <a:r>
              <a:rPr lang="pt-BR" sz="1100" i="1" dirty="0" smtClean="0"/>
              <a:t>g</a:t>
            </a:r>
            <a:r>
              <a:rPr lang="pt-BR" sz="1100" dirty="0" smtClean="0"/>
              <a:t>(</a:t>
            </a:r>
            <a:r>
              <a:rPr lang="pt-BR" sz="1100" b="1" i="1" dirty="0" smtClean="0"/>
              <a:t>x</a:t>
            </a:r>
            <a:r>
              <a:rPr lang="pt-BR" sz="1100" dirty="0" smtClean="0"/>
              <a:t>) = 0</a:t>
            </a:r>
            <a:endParaRPr lang="pt-BR" sz="1100" dirty="0"/>
          </a:p>
        </p:txBody>
      </p:sp>
    </p:spTree>
    <p:extLst>
      <p:ext uri="{BB962C8B-B14F-4D97-AF65-F5344CB8AC3E}">
        <p14:creationId xmlns:p14="http://schemas.microsoft.com/office/powerpoint/2010/main" val="8155543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Classificadores lineares com limiar de decisão rígido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939925"/>
                <a:ext cx="8204200" cy="4778376"/>
              </a:xfrm>
            </p:spPr>
            <p:txBody>
              <a:bodyPr>
                <a:normAutofit fontScale="85000" lnSpcReduction="10000"/>
              </a:bodyPr>
              <a:lstStyle/>
              <a:p>
                <a:r>
                  <a:rPr lang="pt-BR" dirty="0" smtClean="0"/>
                  <a:t>A </a:t>
                </a:r>
                <a:r>
                  <a:rPr lang="pt-BR" b="1" dirty="0" smtClean="0"/>
                  <a:t>função de limiar rígido </a:t>
                </a:r>
                <a:r>
                  <a:rPr lang="pt-BR" dirty="0" smtClean="0"/>
                  <a:t>é mostrada na figura ao lado.</a:t>
                </a:r>
              </a:p>
              <a:p>
                <a:r>
                  <a:rPr lang="pt-BR" dirty="0" smtClean="0"/>
                  <a:t>Agora que a </a:t>
                </a:r>
                <a:r>
                  <a:rPr lang="pt-BR" b="1" i="1" dirty="0" smtClean="0"/>
                  <a:t>função hipótese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b="1" i="1" dirty="0" smtClean="0"/>
                  <a:t> </a:t>
                </a:r>
                <a:r>
                  <a:rPr lang="pt-BR" dirty="0" smtClean="0"/>
                  <a:t>tem uma forma matemática bem definida, nós podemos pensar em como escolher os pesos </a:t>
                </a:r>
                <a14:m>
                  <m:oMath xmlns:m="http://schemas.openxmlformats.org/officeDocument/2006/math">
                    <m:r>
                      <a:rPr lang="pt-BR" b="1" i="1" smtClean="0">
                        <a:latin typeface="Cambria Math" panose="02040503050406030204" pitchFamily="18" charset="0"/>
                      </a:rPr>
                      <m:t>𝒂</m:t>
                    </m:r>
                  </m:oMath>
                </a14:m>
                <a:r>
                  <a:rPr lang="pt-BR" b="1" i="1" dirty="0" smtClean="0"/>
                  <a:t> </a:t>
                </a:r>
                <a:r>
                  <a:rPr lang="pt-BR" dirty="0" smtClean="0"/>
                  <a:t>que minimizem o erro de classificação.</a:t>
                </a:r>
              </a:p>
              <a:p>
                <a:r>
                  <a:rPr lang="pt-BR" dirty="0" smtClean="0"/>
                  <a:t>No caso da </a:t>
                </a:r>
                <a:r>
                  <a:rPr lang="pt-BR" b="1" i="1" dirty="0" smtClean="0"/>
                  <a:t>regressão linear</a:t>
                </a:r>
                <a:r>
                  <a:rPr lang="pt-BR" dirty="0" smtClean="0"/>
                  <a:t>, nós fizemos isso de duas maneiras: (i) de forma fechada (através da </a:t>
                </a:r>
                <a:r>
                  <a:rPr lang="pt-BR" b="1" i="1" dirty="0" smtClean="0"/>
                  <a:t>equação normal</a:t>
                </a:r>
                <a:r>
                  <a:rPr lang="pt-BR" dirty="0" smtClean="0"/>
                  <a:t>) fazendo o gradiente igual a zero e resolvendo a equação para os pesos; (ii) e através do </a:t>
                </a:r>
                <a:r>
                  <a:rPr lang="pt-BR" b="1" i="1" dirty="0" smtClean="0"/>
                  <a:t>gradiente descendente</a:t>
                </a:r>
                <a:r>
                  <a:rPr lang="pt-BR" dirty="0" smtClean="0"/>
                  <a:t>.</a:t>
                </a:r>
              </a:p>
              <a:p>
                <a:r>
                  <a:rPr lang="pt-BR" dirty="0" smtClean="0"/>
                  <a:t>Entretanto, com a </a:t>
                </a:r>
                <a:r>
                  <a:rPr lang="pt-BR" b="1" i="1" dirty="0" smtClean="0"/>
                  <a:t>função de limiar rígido </a:t>
                </a:r>
                <a:r>
                  <a:rPr lang="pt-BR" dirty="0" smtClean="0"/>
                  <a:t>que escolhemos e mostrada na figura, nenhuma das duas abordagens é possível devido ao fato do </a:t>
                </a:r>
                <a:r>
                  <a:rPr lang="pt-BR" b="1" i="1" dirty="0" smtClean="0"/>
                  <a:t>gradiente</a:t>
                </a:r>
                <a:r>
                  <a:rPr lang="pt-BR" dirty="0" smtClean="0"/>
                  <a:t> ser zero em todos os pontos do espaço de pesos exceto nos pontos onde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r>
                      <a:rPr lang="pt-BR" b="0" i="1" smtClean="0">
                        <a:latin typeface="Cambria Math" panose="02040503050406030204" pitchFamily="18" charset="0"/>
                        <a:ea typeface="Cambria Math" panose="02040503050406030204" pitchFamily="18" charset="0"/>
                      </a:rPr>
                      <m:t>=0</m:t>
                    </m:r>
                  </m:oMath>
                </a14:m>
                <a:r>
                  <a:rPr lang="pt-BR" dirty="0" smtClean="0"/>
                  <a:t>, e mesmo assim,  o </a:t>
                </a:r>
                <a:r>
                  <a:rPr lang="pt-BR" b="1" i="1" dirty="0" smtClean="0"/>
                  <a:t>gradiente</a:t>
                </a:r>
                <a:r>
                  <a:rPr lang="pt-BR" dirty="0" smtClean="0"/>
                  <a:t> é indeterminado nesses pontos.</a:t>
                </a:r>
              </a:p>
              <a:p>
                <a:r>
                  <a:rPr lang="pt-BR" b="1" dirty="0" smtClean="0">
                    <a:solidFill>
                      <a:srgbClr val="FF0000"/>
                    </a:solidFill>
                  </a:rPr>
                  <a:t>Portanto, o que podemos fazer?</a:t>
                </a:r>
                <a:endParaRPr lang="pt-BR" b="1"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939925"/>
                <a:ext cx="8204200" cy="4778376"/>
              </a:xfrm>
              <a:blipFill rotWithShape="0">
                <a:blip r:embed="rId3"/>
                <a:stretch>
                  <a:fillRect l="-1041" t="-2423" b="-1276"/>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3046" t="5896" r="8832"/>
          <a:stretch/>
        </p:blipFill>
        <p:spPr>
          <a:xfrm>
            <a:off x="8931192" y="2424035"/>
            <a:ext cx="3072122" cy="2851227"/>
          </a:xfrm>
          <a:prstGeom prst="rect">
            <a:avLst/>
          </a:prstGeom>
        </p:spPr>
      </p:pic>
      <p:sp>
        <p:nvSpPr>
          <p:cNvPr id="6" name="Rectangle 5"/>
          <p:cNvSpPr/>
          <p:nvPr/>
        </p:nvSpPr>
        <p:spPr>
          <a:xfrm>
            <a:off x="9779867" y="1690688"/>
            <a:ext cx="2363147" cy="369332"/>
          </a:xfrm>
          <a:prstGeom prst="rect">
            <a:avLst/>
          </a:prstGeom>
        </p:spPr>
        <p:txBody>
          <a:bodyPr wrap="none">
            <a:spAutoFit/>
          </a:bodyPr>
          <a:lstStyle/>
          <a:p>
            <a:r>
              <a:rPr lang="pt-BR" dirty="0"/>
              <a:t>limiar de decisão rígido</a:t>
            </a:r>
          </a:p>
        </p:txBody>
      </p:sp>
      <p:cxnSp>
        <p:nvCxnSpPr>
          <p:cNvPr id="13" name="Straight Arrow Connector 12"/>
          <p:cNvCxnSpPr>
            <a:endCxn id="6" idx="2"/>
          </p:cNvCxnSpPr>
          <p:nvPr/>
        </p:nvCxnSpPr>
        <p:spPr>
          <a:xfrm flipV="1">
            <a:off x="10687957" y="2060020"/>
            <a:ext cx="273484" cy="7267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3286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Classificadores lineares com limiar de decisão rígido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pt-BR" dirty="0" smtClean="0"/>
                  <a:t>Uma possível abordagem para o problema quando utilizamos um limiar de decisão rígido é utilizar uma regra intuitiva de atualização dos pesos que converge para uma solução </a:t>
                </a:r>
                <a:r>
                  <a:rPr lang="pt-BR" b="1" i="1" dirty="0" smtClean="0"/>
                  <a:t>dado que os dados sejam linearmente separáveis</a:t>
                </a:r>
                <a:r>
                  <a:rPr lang="pt-BR" dirty="0" smtClean="0"/>
                  <a:t>.</a:t>
                </a:r>
              </a:p>
              <a:p>
                <a:r>
                  <a:rPr lang="pt-BR" dirty="0" smtClean="0"/>
                  <a:t>A atualização dos pesos é dada pela seguinte equação</a:t>
                </a:r>
                <a:endParaRPr lang="pt-BR" dirty="0"/>
              </a:p>
              <a:p>
                <a:pPr marL="0" indent="0" algn="ctr">
                  <a:buNone/>
                </a:pPr>
                <a14:m>
                  <m:oMathPara xmlns:m="http://schemas.openxmlformats.org/officeDocument/2006/math">
                    <m:oMathParaPr>
                      <m:jc m:val="centerGroup"/>
                    </m:oMathParaPr>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r>
                        <a:rPr lang="pt-BR" b="1" i="1">
                          <a:latin typeface="Cambria Math" panose="02040503050406030204" pitchFamily="18" charset="0"/>
                        </a:rPr>
                        <m:t>𝒂</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d>
                        <m:dPr>
                          <m:ctrlPr>
                            <a:rPr lang="pt-B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1" i="1">
                          <a:latin typeface="Cambria Math" panose="02040503050406030204" pitchFamily="18" charset="0"/>
                        </a:rPr>
                        <m:t>𝒙</m:t>
                      </m:r>
                      <m:r>
                        <a:rPr lang="pt-BR" b="0" i="0" smtClean="0">
                          <a:latin typeface="Cambria Math" panose="02040503050406030204" pitchFamily="18" charset="0"/>
                        </a:rPr>
                        <m:t>,</m:t>
                      </m:r>
                    </m:oMath>
                  </m:oMathPara>
                </a14:m>
                <a:endParaRPr lang="pt-BR" dirty="0" smtClean="0"/>
              </a:p>
              <a:p>
                <a:pPr marL="0" indent="0">
                  <a:buNone/>
                </a:pPr>
                <a:r>
                  <a:rPr lang="pt-BR" dirty="0"/>
                  <a:t>a</a:t>
                </a:r>
                <a:r>
                  <a:rPr lang="pt-BR" dirty="0" smtClean="0"/>
                  <a:t> qual é essencialmente idêntica à regra de atualização para a regressão linear.</a:t>
                </a:r>
              </a:p>
              <a:p>
                <a:r>
                  <a:rPr lang="pt-BR" dirty="0" smtClean="0"/>
                  <a:t>Esta regra é chamada de </a:t>
                </a:r>
                <a:r>
                  <a:rPr lang="pt-BR" b="1" i="1" dirty="0" smtClean="0"/>
                  <a:t>regra de aprendizagem do perceptron</a:t>
                </a:r>
                <a:r>
                  <a:rPr lang="pt-BR" dirty="0" smtClean="0"/>
                  <a:t>, por razões que discutiremos em breve.</a:t>
                </a:r>
              </a:p>
              <a:p>
                <a:r>
                  <a:rPr lang="pt-BR" dirty="0" smtClean="0"/>
                  <a:t>Como estamos considerando classificações com valores de saída 0 ou 1, o comportamento da regra de atualização será diferente do comportamento para  a regressão linear, como veremos a seguir.</a:t>
                </a:r>
                <a:endParaRPr lang="pt-BR" dirty="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3501" r="-1623" b="-3641"/>
                </a:stretch>
              </a:blipFill>
            </p:spPr>
            <p:txBody>
              <a:bodyPr/>
              <a:lstStyle/>
              <a:p>
                <a:r>
                  <a:rPr lang="pt-BR">
                    <a:noFill/>
                  </a:rPr>
                  <a:t> </a:t>
                </a:r>
              </a:p>
            </p:txBody>
          </p:sp>
        </mc:Fallback>
      </mc:AlternateContent>
    </p:spTree>
    <p:extLst>
      <p:ext uri="{BB962C8B-B14F-4D97-AF65-F5344CB8AC3E}">
        <p14:creationId xmlns:p14="http://schemas.microsoft.com/office/powerpoint/2010/main" val="1923602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5245"/>
            <a:ext cx="10515600" cy="729157"/>
          </a:xfrm>
        </p:spPr>
        <p:txBody>
          <a:bodyPr/>
          <a:lstStyle/>
          <a:p>
            <a:r>
              <a:rPr lang="pt-BR" dirty="0"/>
              <a:t>Classificadores lineares </a:t>
            </a:r>
            <a:r>
              <a:rPr lang="pt-BR" dirty="0" smtClean="0"/>
              <a:t>com </a:t>
            </a:r>
            <a:r>
              <a:rPr lang="pt-BR" dirty="0"/>
              <a:t>decisão </a:t>
            </a:r>
            <a:r>
              <a:rPr lang="pt-BR" dirty="0" smtClean="0"/>
              <a:t>rígida</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214202"/>
                <a:ext cx="11078981" cy="5576341"/>
              </a:xfrm>
            </p:spPr>
            <p:txBody>
              <a:bodyPr>
                <a:normAutofit fontScale="85000" lnSpcReduction="20000"/>
              </a:bodyPr>
              <a:lstStyle/>
              <a:p>
                <a:r>
                  <a:rPr lang="pt-BR" dirty="0" smtClean="0"/>
                  <a:t>Ambos, o valor desejado,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smtClean="0"/>
                  <a:t>, e a saída da função hipótese,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assumem os valores 0 ou 1, portanto, existem 3 possibilidades:</a:t>
                </a:r>
              </a:p>
              <a:p>
                <a:pPr lvl="1">
                  <a:buFont typeface="Wingdings" panose="05000000000000000000" pitchFamily="2" charset="2"/>
                  <a:buChar char="§"/>
                </a:pPr>
                <a:r>
                  <a:rPr lang="pt-BR" dirty="0" smtClean="0"/>
                  <a:t> Se a saída estiver correta, i.e.,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então os pesos não são atualizados.</a:t>
                </a:r>
              </a:p>
              <a:p>
                <a:pPr lvl="1">
                  <a:buFont typeface="Wingdings" panose="05000000000000000000" pitchFamily="2" charset="2"/>
                  <a:buChar char="§"/>
                </a:pPr>
                <a:r>
                  <a:rPr lang="pt-BR" dirty="0" smtClean="0"/>
                  <a:t>Se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=1</m:t>
                    </m:r>
                  </m:oMath>
                </a14:m>
                <a:r>
                  <a:rPr lang="pt-BR" dirty="0" smtClean="0"/>
                  <a:t> , mas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rPr>
                      <m:t>=</m:t>
                    </m:r>
                    <m:r>
                      <a:rPr lang="pt-BR" b="0" i="0" smtClean="0">
                        <a:latin typeface="Cambria Math" panose="02040503050406030204" pitchFamily="18" charset="0"/>
                      </a:rPr>
                      <m:t>0</m:t>
                    </m:r>
                  </m:oMath>
                </a14:m>
                <a:r>
                  <a:rPr lang="pt-BR" dirty="0" smtClean="0"/>
                  <a:t>, então o peso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𝑘</m:t>
                        </m:r>
                      </m:sub>
                    </m:sSub>
                  </m:oMath>
                </a14:m>
                <a:r>
                  <a:rPr lang="pt-BR" dirty="0" smtClean="0"/>
                  <a:t> tem seu valor </a:t>
                </a:r>
                <a:r>
                  <a:rPr lang="pt-BR" b="1" i="1" dirty="0" smtClean="0"/>
                  <a:t>aumentado</a:t>
                </a:r>
                <a:r>
                  <a:rPr lang="pt-BR" dirty="0" smtClean="0"/>
                  <a:t> quando o valor de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oMath>
                </a14:m>
                <a:r>
                  <a:rPr lang="pt-BR" b="1" i="1" dirty="0" smtClean="0"/>
                  <a:t> </a:t>
                </a:r>
                <a:r>
                  <a:rPr lang="pt-BR" dirty="0" smtClean="0"/>
                  <a:t>é positivo e </a:t>
                </a:r>
                <a:r>
                  <a:rPr lang="pt-BR" b="1" i="1" dirty="0" smtClean="0"/>
                  <a:t>diminuido</a:t>
                </a:r>
                <a:r>
                  <a:rPr lang="pt-BR" dirty="0" smtClean="0"/>
                  <a:t> quando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b="1" i="1" dirty="0"/>
                  <a:t> </a:t>
                </a:r>
                <a:r>
                  <a:rPr lang="pt-BR" dirty="0"/>
                  <a:t>é </a:t>
                </a:r>
                <a:r>
                  <a:rPr lang="pt-BR" dirty="0" smtClean="0"/>
                  <a:t>negativo. Isso faz sentido pois nós queremos aumentar o valor do produto escalar </a:t>
                </a:r>
                <a14:m>
                  <m:oMath xmlns:m="http://schemas.openxmlformats.org/officeDocument/2006/math">
                    <m:sSup>
                      <m:sSupPr>
                        <m:ctrlPr>
                          <a:rPr lang="pt-BR" b="1" i="1" smtClean="0">
                            <a:latin typeface="Cambria Math" panose="02040503050406030204" pitchFamily="18" charset="0"/>
                          </a:rPr>
                        </m:ctrlPr>
                      </m:sSupPr>
                      <m:e>
                        <m:r>
                          <a:rPr lang="pt-BR" b="1" i="1" smtClean="0">
                            <a:latin typeface="Cambria Math" panose="02040503050406030204" pitchFamily="18" charset="0"/>
                          </a:rPr>
                          <m:t>𝒂</m:t>
                        </m:r>
                      </m:e>
                      <m:sup>
                        <m:r>
                          <a:rPr lang="pt-BR" b="1" i="1" smtClean="0">
                            <a:latin typeface="Cambria Math" panose="02040503050406030204" pitchFamily="18" charset="0"/>
                          </a:rPr>
                          <m:t>𝑻</m:t>
                        </m:r>
                      </m:sup>
                    </m:sSup>
                    <m:r>
                      <a:rPr lang="pt-BR" b="1" i="1" smtClean="0">
                        <a:latin typeface="Cambria Math" panose="02040503050406030204" pitchFamily="18" charset="0"/>
                      </a:rPr>
                      <m:t>𝒙</m:t>
                    </m:r>
                  </m:oMath>
                </a14:m>
                <a:r>
                  <a:rPr lang="pt-BR" dirty="0" smtClean="0"/>
                  <a:t> de tal forma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tenha como saída o valor 1.</a:t>
                </a:r>
              </a:p>
              <a:p>
                <a:pPr lvl="1">
                  <a:buFont typeface="Wingdings" panose="05000000000000000000" pitchFamily="2" charset="2"/>
                  <a:buChar char="§"/>
                </a:pPr>
                <a:r>
                  <a:rPr lang="pt-BR" dirty="0"/>
                  <a:t>Se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=0</m:t>
                    </m:r>
                  </m:oMath>
                </a14:m>
                <a:r>
                  <a:rPr lang="pt-BR" dirty="0"/>
                  <a:t> , mas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a:latin typeface="Cambria Math" panose="02040503050406030204" pitchFamily="18" charset="0"/>
                      </a:rPr>
                      <m:t>=</m:t>
                    </m:r>
                    <m:r>
                      <a:rPr lang="pt-BR" b="0" i="0" smtClean="0">
                        <a:latin typeface="Cambria Math" panose="02040503050406030204" pitchFamily="18" charset="0"/>
                      </a:rPr>
                      <m:t>1</m:t>
                    </m:r>
                  </m:oMath>
                </a14:m>
                <a:r>
                  <a:rPr lang="pt-BR" dirty="0"/>
                  <a:t>, então o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𝑘</m:t>
                        </m:r>
                      </m:sub>
                    </m:sSub>
                  </m:oMath>
                </a14:m>
                <a:r>
                  <a:rPr lang="pt-BR" dirty="0"/>
                  <a:t> tem seu valor </a:t>
                </a:r>
                <a:r>
                  <a:rPr lang="pt-BR" b="1" i="1" dirty="0" smtClean="0"/>
                  <a:t>diminuido </a:t>
                </a:r>
                <a:r>
                  <a:rPr lang="pt-BR" dirty="0" smtClean="0"/>
                  <a:t>quando </a:t>
                </a:r>
                <a:r>
                  <a:rPr lang="pt-BR" dirty="0"/>
                  <a:t>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b="1" i="1" dirty="0"/>
                  <a:t> </a:t>
                </a:r>
                <a:r>
                  <a:rPr lang="pt-BR" dirty="0"/>
                  <a:t>é positivo e </a:t>
                </a:r>
                <a:r>
                  <a:rPr lang="pt-BR" b="1" i="1" dirty="0"/>
                  <a:t>aumentado</a:t>
                </a:r>
                <a:r>
                  <a:rPr lang="pt-BR" dirty="0"/>
                  <a:t> </a:t>
                </a:r>
                <a:r>
                  <a:rPr lang="pt-BR" dirty="0" smtClean="0"/>
                  <a:t>quando </a:t>
                </a:r>
                <a:r>
                  <a:rPr lang="pt-BR" dirty="0"/>
                  <a:t>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b="1" i="1" dirty="0"/>
                  <a:t> </a:t>
                </a:r>
                <a:r>
                  <a:rPr lang="pt-BR" dirty="0"/>
                  <a:t>é negativo. Isso faz sentido pois nós queremos </a:t>
                </a:r>
                <a:r>
                  <a:rPr lang="pt-BR" dirty="0" smtClean="0"/>
                  <a:t>diminuir o </a:t>
                </a:r>
                <a:r>
                  <a:rPr lang="pt-BR" dirty="0"/>
                  <a:t>valor do produto escalar </a:t>
                </a: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𝒂</m:t>
                        </m:r>
                      </m:e>
                      <m:sup>
                        <m:r>
                          <a:rPr lang="pt-BR" b="1" i="1">
                            <a:latin typeface="Cambria Math" panose="02040503050406030204" pitchFamily="18" charset="0"/>
                          </a:rPr>
                          <m:t>𝑻</m:t>
                        </m:r>
                      </m:sup>
                    </m:sSup>
                    <m:r>
                      <a:rPr lang="pt-BR" b="1" i="1">
                        <a:latin typeface="Cambria Math" panose="02040503050406030204" pitchFamily="18" charset="0"/>
                      </a:rPr>
                      <m:t>𝒙</m:t>
                    </m:r>
                  </m:oMath>
                </a14:m>
                <a:r>
                  <a:rPr lang="pt-BR" dirty="0"/>
                  <a:t> de tal forma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tenha como saída o valor </a:t>
                </a:r>
                <a:r>
                  <a:rPr lang="pt-BR" dirty="0" smtClean="0"/>
                  <a:t>0.</a:t>
                </a:r>
              </a:p>
              <a:p>
                <a:r>
                  <a:rPr lang="pt-BR" dirty="0" smtClean="0"/>
                  <a:t>Normalmente, essa regra de aprendizagem é aplicada a um exemplo por vez, escolhendo exemplos aleatóriamente, assim como fizemos com o gradiente descendente estocástico.</a:t>
                </a:r>
              </a:p>
              <a:p>
                <a:r>
                  <a:rPr lang="pt-BR" dirty="0" smtClean="0"/>
                  <a:t>A </a:t>
                </a:r>
                <a:r>
                  <a:rPr lang="pt-BR" b="1" i="1" dirty="0" smtClean="0"/>
                  <a:t>regra de aprendizagem do perceptron </a:t>
                </a:r>
                <a:r>
                  <a:rPr lang="pt-BR" dirty="0" smtClean="0"/>
                  <a:t>converge para um separador linear perfeito quando os dados são linearmente separáveis, porém, na prática essa situação não é muito comum.</a:t>
                </a:r>
              </a:p>
              <a:p>
                <a:r>
                  <a:rPr lang="pt-BR" dirty="0" smtClean="0"/>
                  <a:t>Nesse caso, a </a:t>
                </a:r>
                <a:r>
                  <a:rPr lang="pt-BR" b="1" i="1" dirty="0"/>
                  <a:t>regra de aprendizagem do perceptron </a:t>
                </a:r>
                <a:r>
                  <a:rPr lang="pt-BR" dirty="0" smtClean="0"/>
                  <a:t>falha em convergir para uma solução perfeita. Em geral, essa regra não converge para uma solução estável para valores fixos do </a:t>
                </a:r>
                <a:r>
                  <a:rPr lang="pt-BR" b="1" i="1" dirty="0" smtClean="0"/>
                  <a:t>passo de aprendizagem</a:t>
                </a:r>
                <a:r>
                  <a:rPr lang="pt-BR" dirty="0" smtClean="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mas se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decresce de acordo com as iterações, então a regra tem uma chance de convergir para uma solução de erro mínimo quando os exemplos são apresentados de forma aleatória.</a:t>
                </a:r>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214202"/>
                <a:ext cx="11078981" cy="5576341"/>
              </a:xfrm>
              <a:blipFill rotWithShape="0">
                <a:blip r:embed="rId3"/>
                <a:stretch>
                  <a:fillRect l="-715" t="-2514" r="-220" b="-1311"/>
                </a:stretch>
              </a:blipFill>
            </p:spPr>
            <p:txBody>
              <a:bodyPr/>
              <a:lstStyle/>
              <a:p>
                <a:r>
                  <a:rPr lang="pt-BR">
                    <a:noFill/>
                  </a:rPr>
                  <a:t> </a:t>
                </a:r>
              </a:p>
            </p:txBody>
          </p:sp>
        </mc:Fallback>
      </mc:AlternateContent>
    </p:spTree>
    <p:extLst>
      <p:ext uri="{BB962C8B-B14F-4D97-AF65-F5344CB8AC3E}">
        <p14:creationId xmlns:p14="http://schemas.microsoft.com/office/powerpoint/2010/main" val="1877570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0553"/>
            <a:ext cx="10515600" cy="814683"/>
          </a:xfrm>
        </p:spPr>
        <p:txBody>
          <a:bodyPr/>
          <a:lstStyle/>
          <a:p>
            <a:r>
              <a:rPr lang="pt-BR" dirty="0" smtClean="0"/>
              <a:t>Classificação linear com regressão logística</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130301"/>
                <a:ext cx="8458201" cy="5727700"/>
              </a:xfrm>
            </p:spPr>
            <p:txBody>
              <a:bodyPr>
                <a:normAutofit fontScale="62500" lnSpcReduction="20000"/>
              </a:bodyPr>
              <a:lstStyle/>
              <a:p>
                <a:pPr algn="just"/>
                <a:r>
                  <a:rPr lang="pt-BR" dirty="0" smtClean="0"/>
                  <a:t>Outra </a:t>
                </a:r>
                <a:r>
                  <a:rPr lang="pt-BR" dirty="0"/>
                  <a:t>possível </a:t>
                </a:r>
                <a:r>
                  <a:rPr lang="pt-BR" dirty="0" smtClean="0"/>
                  <a:t>abordagem é mostrada a seguir.</a:t>
                </a:r>
                <a:endParaRPr lang="pt-BR" dirty="0"/>
              </a:p>
              <a:p>
                <a:pPr algn="just"/>
                <a:r>
                  <a:rPr lang="pt-BR" dirty="0" smtClean="0"/>
                  <a:t>Além do fato de que a </a:t>
                </a:r>
                <a:r>
                  <a:rPr lang="pt-BR" b="1" dirty="0" smtClean="0"/>
                  <a:t>função</a:t>
                </a:r>
                <a:r>
                  <a:rPr lang="pt-BR" dirty="0" smtClean="0"/>
                  <a:t> </a:t>
                </a:r>
                <a:r>
                  <a:rPr lang="pt-BR" b="1" dirty="0" smtClean="0"/>
                  <a:t>hipótese</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não ser </a:t>
                </a:r>
                <a:r>
                  <a:rPr lang="pt-BR" b="1" i="1" dirty="0" smtClean="0"/>
                  <a:t>diferenciável</a:t>
                </a:r>
                <a:r>
                  <a:rPr lang="pt-BR" dirty="0" smtClean="0"/>
                  <a:t> e ser de fato, uma função </a:t>
                </a:r>
                <a:r>
                  <a:rPr lang="pt-BR" b="1" i="1" dirty="0" smtClean="0"/>
                  <a:t>descontínua</a:t>
                </a:r>
                <a:r>
                  <a:rPr lang="pt-BR" dirty="0" smtClean="0"/>
                  <a:t>, nós percebemos que com a </a:t>
                </a:r>
                <a:r>
                  <a:rPr lang="pt-BR" b="1" i="1" dirty="0" smtClean="0"/>
                  <a:t>função </a:t>
                </a:r>
                <a:r>
                  <a:rPr lang="pt-BR" b="1" i="1" dirty="0"/>
                  <a:t>de limiar </a:t>
                </a:r>
                <a:r>
                  <a:rPr lang="pt-BR" b="1" i="1" dirty="0" smtClean="0"/>
                  <a:t>rígida </a:t>
                </a:r>
                <a:r>
                  <a:rPr lang="pt-BR" dirty="0" smtClean="0"/>
                  <a:t>o </a:t>
                </a:r>
                <a:r>
                  <a:rPr lang="pt-BR" b="1" i="1" dirty="0"/>
                  <a:t>classificador</a:t>
                </a:r>
                <a:r>
                  <a:rPr lang="pt-BR" dirty="0"/>
                  <a:t> sempre </a:t>
                </a:r>
                <a:r>
                  <a:rPr lang="pt-BR" dirty="0" smtClean="0"/>
                  <a:t>faz uma </a:t>
                </a:r>
                <a:r>
                  <a:rPr lang="pt-BR" b="1" i="1" dirty="0"/>
                  <a:t>previsão</a:t>
                </a:r>
                <a:r>
                  <a:rPr lang="pt-BR" dirty="0"/>
                  <a:t> completamente confiante da classe (i.e., 0 ou 1), mesmo para exemplos muito próximos </a:t>
                </a:r>
                <a:r>
                  <a:rPr lang="pt-BR" dirty="0" smtClean="0"/>
                  <a:t>da </a:t>
                </a:r>
                <a:r>
                  <a:rPr lang="pt-BR" b="1" i="1" dirty="0" smtClean="0"/>
                  <a:t>fronteira de decisão</a:t>
                </a:r>
                <a:r>
                  <a:rPr lang="pt-BR" dirty="0" smtClean="0"/>
                  <a:t>. </a:t>
                </a:r>
              </a:p>
              <a:p>
                <a:pPr algn="just"/>
                <a:r>
                  <a:rPr lang="pt-BR" dirty="0" smtClean="0"/>
                  <a:t>Em </a:t>
                </a:r>
                <a:r>
                  <a:rPr lang="pt-BR" dirty="0"/>
                  <a:t>muitas situações, </a:t>
                </a:r>
                <a:r>
                  <a:rPr lang="pt-BR" dirty="0" smtClean="0"/>
                  <a:t>nós precisamos de </a:t>
                </a:r>
                <a:r>
                  <a:rPr lang="pt-BR" dirty="0"/>
                  <a:t>previsões mais </a:t>
                </a:r>
                <a:r>
                  <a:rPr lang="pt-BR" dirty="0" smtClean="0"/>
                  <a:t>graduadas, que </a:t>
                </a:r>
                <a:r>
                  <a:rPr lang="pt-BR" dirty="0"/>
                  <a:t>indiquem incertezas quanto à classificação.</a:t>
                </a:r>
              </a:p>
              <a:p>
                <a:pPr algn="just"/>
                <a:r>
                  <a:rPr lang="pt-BR" dirty="0" smtClean="0"/>
                  <a:t>Todos esses problemas podem ser resolvidos em grande parte com a </a:t>
                </a:r>
                <a:r>
                  <a:rPr lang="pt-BR" b="1" i="1" dirty="0" smtClean="0"/>
                  <a:t>suavização</a:t>
                </a:r>
                <a:r>
                  <a:rPr lang="pt-BR" dirty="0" smtClean="0"/>
                  <a:t> da </a:t>
                </a:r>
                <a:r>
                  <a:rPr lang="pt-BR" b="1" i="1" dirty="0" smtClean="0"/>
                  <a:t>função de limiar rígida</a:t>
                </a:r>
                <a:r>
                  <a:rPr lang="pt-BR" dirty="0" smtClean="0"/>
                  <a:t> através de sua aproximação por uma função que seja contínua e diferenciável.</a:t>
                </a:r>
              </a:p>
              <a:p>
                <a:pPr algn="just"/>
                <a:r>
                  <a:rPr lang="pt-BR" dirty="0" smtClean="0"/>
                  <a:t>A </a:t>
                </a:r>
                <a:r>
                  <a:rPr lang="pt-BR" b="1" i="1" dirty="0" smtClean="0"/>
                  <a:t>função logística </a:t>
                </a:r>
                <a:r>
                  <a:rPr lang="pt-BR" dirty="0" smtClean="0"/>
                  <a:t>(ou </a:t>
                </a:r>
                <a:r>
                  <a:rPr lang="pt-BR" b="1" i="1" dirty="0" smtClean="0"/>
                  <a:t>função </a:t>
                </a:r>
                <a:r>
                  <a:rPr lang="pt-PT" b="1" i="1" dirty="0" smtClean="0"/>
                  <a:t>sigmóide</a:t>
                </a:r>
                <a:r>
                  <a:rPr lang="pt-BR" dirty="0" smtClean="0"/>
                  <a:t>), </a:t>
                </a:r>
                <a:r>
                  <a:rPr lang="pt-BR" dirty="0"/>
                  <a:t>mostrada na figura ao lado </a:t>
                </a:r>
                <a:r>
                  <a:rPr lang="pt-BR" dirty="0" smtClean="0"/>
                  <a:t>e definida como</a:t>
                </a:r>
              </a:p>
              <a:p>
                <a:pPr marL="0" indent="0" algn="ctr">
                  <a:buNone/>
                </a:pPr>
                <a14:m>
                  <m:oMath xmlns:m="http://schemas.openxmlformats.org/officeDocument/2006/math">
                    <m:r>
                      <m:rPr>
                        <m:nor/>
                      </m:rPr>
                      <a:rPr lang="pt-BR" i="1"/>
                      <m:t>Logistic</m:t>
                    </m:r>
                    <m:d>
                      <m:dPr>
                        <m:ctrlPr>
                          <a:rPr lang="pt-BR" b="1"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𝑧</m:t>
                            </m:r>
                          </m:sup>
                        </m:sSup>
                      </m:den>
                    </m:f>
                  </m:oMath>
                </a14:m>
                <a:r>
                  <a:rPr lang="pt-BR" i="1" dirty="0" smtClean="0"/>
                  <a:t> ,</a:t>
                </a:r>
              </a:p>
              <a:p>
                <a:pPr marL="0" indent="0" algn="just">
                  <a:buNone/>
                </a:pPr>
                <a:r>
                  <a:rPr lang="pt-BR" dirty="0"/>
                  <a:t>a</a:t>
                </a:r>
                <a:r>
                  <a:rPr lang="pt-BR" dirty="0" smtClean="0"/>
                  <a:t>presenta tais propriedades matemáticas. </a:t>
                </a:r>
                <a:endParaRPr lang="pt-BR" dirty="0"/>
              </a:p>
              <a:p>
                <a:pPr algn="just"/>
                <a:r>
                  <a:rPr lang="pt-BR" dirty="0" smtClean="0"/>
                  <a:t>Utilizando a </a:t>
                </a:r>
                <a:r>
                  <a:rPr lang="pt-BR" b="1" i="1" dirty="0" smtClean="0"/>
                  <a:t>função logística </a:t>
                </a:r>
                <a:r>
                  <a:rPr lang="pt-BR" dirty="0" smtClean="0"/>
                  <a:t>como </a:t>
                </a:r>
                <a:r>
                  <a:rPr lang="pt-BR" b="1" i="1" dirty="0" smtClean="0"/>
                  <a:t>função de limiar</a:t>
                </a:r>
                <a:r>
                  <a:rPr lang="pt-BR" dirty="0" smtClean="0"/>
                  <a:t>, temos</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m:rPr>
                        <m:nor/>
                      </m:rPr>
                      <a:rPr lang="pt-BR" i="1"/>
                      <m:t>Logistic</m:t>
                    </m:r>
                    <m:d>
                      <m:dPr>
                        <m:ctrlPr>
                          <a:rPr lang="pt-BR" b="1"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sup>
                        </m:sSup>
                      </m:den>
                    </m:f>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d>
                      <m:dPr>
                        <m:begChr m:val="["/>
                        <m:endChr m:val="]"/>
                        <m:ctrlPr>
                          <a:rPr lang="pt-BR" b="1"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0, 1</m:t>
                        </m:r>
                      </m:e>
                    </m:d>
                  </m:oMath>
                </a14:m>
                <a:r>
                  <a:rPr lang="pt-BR" dirty="0" smtClean="0"/>
                  <a:t>.</a:t>
                </a:r>
              </a:p>
              <a:p>
                <a:r>
                  <a:rPr lang="pt-BR" dirty="0" smtClean="0"/>
                  <a:t>Perceba que a saída será um número entre 0 e 1, o qual pode ser interpretado como uma </a:t>
                </a:r>
                <a:r>
                  <a:rPr lang="pt-BR" b="1" i="1" dirty="0" smtClean="0"/>
                  <a:t>probabilidade</a:t>
                </a:r>
                <a:r>
                  <a:rPr lang="pt-BR" dirty="0"/>
                  <a:t> </a:t>
                </a:r>
                <a:r>
                  <a:rPr lang="pt-BR" dirty="0" smtClean="0"/>
                  <a:t>de um dado exemplo pertencer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(ou seja, a </a:t>
                </a:r>
                <a:r>
                  <a:rPr lang="pt-BR" b="1" i="1" dirty="0" smtClean="0"/>
                  <a:t>classe positiva</a:t>
                </a:r>
                <a:r>
                  <a:rPr lang="pt-BR" dirty="0" smtClean="0"/>
                  <a:t>). </a:t>
                </a:r>
              </a:p>
              <a:p>
                <a:r>
                  <a:rPr lang="pt-BR" dirty="0" smtClean="0"/>
                  <a:t>A </a:t>
                </a:r>
                <a:r>
                  <a:rPr lang="pt-BR" b="1" i="1" dirty="0" smtClean="0"/>
                  <a:t>função hipótese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forma uma </a:t>
                </a:r>
                <a:r>
                  <a:rPr lang="pt-BR" b="1" i="1" dirty="0" smtClean="0"/>
                  <a:t>fronteira de decisão</a:t>
                </a:r>
                <a:r>
                  <a:rPr lang="pt-BR" dirty="0" smtClean="0"/>
                  <a:t> suave, a qual confere a probabilidade de 0.5 para entradas no centro da região de decisão e se aproxima de  0 ou 1 conforme a posição do exemplo se distancia da fronteira.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130301"/>
                <a:ext cx="8458201" cy="5727700"/>
              </a:xfrm>
              <a:blipFill rotWithShape="0">
                <a:blip r:embed="rId3"/>
                <a:stretch>
                  <a:fillRect l="-576" t="-1702" r="-793"/>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srcRect l="2379" t="6664" r="8832"/>
          <a:stretch/>
        </p:blipFill>
        <p:spPr>
          <a:xfrm>
            <a:off x="9166408" y="2476499"/>
            <a:ext cx="2938507" cy="2684619"/>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9296400" y="5054600"/>
                <a:ext cx="2808516" cy="584775"/>
              </a:xfrm>
              <a:prstGeom prst="rect">
                <a:avLst/>
              </a:prstGeom>
            </p:spPr>
            <p:txBody>
              <a:bodyPr wrap="square">
                <a:spAutoFit/>
              </a:bodyPr>
              <a:lstStyle/>
              <a:p>
                <a:pPr algn="ctr"/>
                <a:r>
                  <a:rPr lang="pt-BR" sz="1600" dirty="0" smtClean="0"/>
                  <a:t>A função logística realiza um mapeamento </a:t>
                </a:r>
                <a14:m>
                  <m:oMath xmlns:m="http://schemas.openxmlformats.org/officeDocument/2006/math">
                    <m:r>
                      <a:rPr lang="pt-BR" sz="1600" i="1" smtClean="0">
                        <a:latin typeface="Cambria Math" panose="02040503050406030204" pitchFamily="18" charset="0"/>
                        <a:ea typeface="Cambria Math" panose="02040503050406030204" pitchFamily="18" charset="0"/>
                      </a:rPr>
                      <m:t>ℝ</m:t>
                    </m:r>
                    <m:r>
                      <a:rPr lang="pt-BR" sz="1600" i="1" smtClean="0">
                        <a:latin typeface="Cambria Math" panose="02040503050406030204" pitchFamily="18" charset="0"/>
                        <a:ea typeface="Cambria Math" panose="02040503050406030204" pitchFamily="18" charset="0"/>
                      </a:rPr>
                      <m:t>→</m:t>
                    </m:r>
                    <m:d>
                      <m:dPr>
                        <m:begChr m:val="["/>
                        <m:endChr m:val="]"/>
                        <m:ctrlPr>
                          <a:rPr lang="pt-BR" sz="1600" i="1" smtClean="0">
                            <a:latin typeface="Cambria Math" panose="02040503050406030204" pitchFamily="18" charset="0"/>
                            <a:ea typeface="Cambria Math" panose="02040503050406030204" pitchFamily="18" charset="0"/>
                          </a:rPr>
                        </m:ctrlPr>
                      </m:dPr>
                      <m:e>
                        <m:r>
                          <a:rPr lang="pt-BR" sz="1600" b="0" i="1" smtClean="0">
                            <a:latin typeface="Cambria Math" panose="02040503050406030204" pitchFamily="18" charset="0"/>
                            <a:ea typeface="Cambria Math" panose="02040503050406030204" pitchFamily="18" charset="0"/>
                          </a:rPr>
                          <m:t>0,1</m:t>
                        </m:r>
                      </m:e>
                    </m:d>
                  </m:oMath>
                </a14:m>
                <a:r>
                  <a:rPr lang="pt-BR" sz="1600" dirty="0" smtClean="0"/>
                  <a:t>.</a:t>
                </a:r>
                <a:endParaRPr lang="pt-BR" sz="1600" dirty="0"/>
              </a:p>
            </p:txBody>
          </p:sp>
        </mc:Choice>
        <mc:Fallback xmlns="">
          <p:sp>
            <p:nvSpPr>
              <p:cNvPr id="5" name="Rectangle 4"/>
              <p:cNvSpPr>
                <a:spLocks noRot="1" noChangeAspect="1" noMove="1" noResize="1" noEditPoints="1" noAdjustHandles="1" noChangeArrowheads="1" noChangeShapeType="1" noTextEdit="1"/>
              </p:cNvSpPr>
              <p:nvPr/>
            </p:nvSpPr>
            <p:spPr>
              <a:xfrm>
                <a:off x="9296400" y="5054600"/>
                <a:ext cx="2808516" cy="584775"/>
              </a:xfrm>
              <a:prstGeom prst="rect">
                <a:avLst/>
              </a:prstGeom>
              <a:blipFill rotWithShape="0">
                <a:blip r:embed="rId5"/>
                <a:stretch>
                  <a:fillRect t="-3125" b="-12500"/>
                </a:stretch>
              </a:blipFill>
            </p:spPr>
            <p:txBody>
              <a:bodyPr/>
              <a:lstStyle/>
              <a:p>
                <a:r>
                  <a:rPr lang="pt-BR">
                    <a:noFill/>
                  </a:rPr>
                  <a:t> </a:t>
                </a:r>
              </a:p>
            </p:txBody>
          </p:sp>
        </mc:Fallback>
      </mc:AlternateContent>
    </p:spTree>
    <p:extLst>
      <p:ext uri="{BB962C8B-B14F-4D97-AF65-F5344CB8AC3E}">
        <p14:creationId xmlns:p14="http://schemas.microsoft.com/office/powerpoint/2010/main" val="3791208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logística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pt-BR" dirty="0"/>
                  <a:t>A </a:t>
                </a:r>
                <a:r>
                  <a:rPr lang="pt-BR" b="1" i="1" dirty="0"/>
                  <a:t>regressão logística </a:t>
                </a:r>
                <a:r>
                  <a:rPr lang="pt-BR" dirty="0" smtClean="0"/>
                  <a:t>(é também </a:t>
                </a:r>
                <a:r>
                  <a:rPr lang="pt-BR" dirty="0"/>
                  <a:t>chamada de </a:t>
                </a:r>
                <a:r>
                  <a:rPr lang="pt-BR" b="1" i="1" dirty="0"/>
                  <a:t>regressão logit</a:t>
                </a:r>
                <a:r>
                  <a:rPr lang="pt-BR" dirty="0"/>
                  <a:t>) é um método para </a:t>
                </a:r>
                <a:r>
                  <a:rPr lang="pt-BR" b="1" i="1" dirty="0"/>
                  <a:t>classificação binária</a:t>
                </a:r>
                <a:r>
                  <a:rPr lang="pt-BR" dirty="0"/>
                  <a:t>. Ela classifica os exemplos </a:t>
                </a:r>
                <a:r>
                  <a:rPr lang="pt-BR" dirty="0" smtClean="0"/>
                  <a:t>de </a:t>
                </a:r>
                <a:r>
                  <a:rPr lang="pt-BR" dirty="0"/>
                  <a:t>um conjunto de dados em duas classes distintas, ou seja, é ótima para situações em que você precisa classificar entre duas classes,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a:t>.</a:t>
                </a:r>
              </a:p>
              <a:p>
                <a:r>
                  <a:rPr lang="pt-BR" dirty="0"/>
                  <a:t>A </a:t>
                </a:r>
                <a:r>
                  <a:rPr lang="pt-BR" b="1" i="1" dirty="0"/>
                  <a:t>regressão logística </a:t>
                </a:r>
                <a:r>
                  <a:rPr lang="pt-BR" dirty="0"/>
                  <a:t>estima a </a:t>
                </a:r>
                <a:r>
                  <a:rPr lang="pt-BR" b="1" i="1" dirty="0"/>
                  <a:t>probabilidade</a:t>
                </a:r>
                <a:r>
                  <a:rPr lang="pt-BR" dirty="0"/>
                  <a:t> de um exemplo pertencer a uma classe específica (por exemplo, qual é a probabilidade de uma dado email ser spam?).</a:t>
                </a:r>
              </a:p>
              <a:p>
                <a:r>
                  <a:rPr lang="pt-BR" dirty="0"/>
                  <a:t>Se a </a:t>
                </a:r>
                <a:r>
                  <a:rPr lang="pt-BR" b="1" i="1" dirty="0"/>
                  <a:t>probabilidade</a:t>
                </a:r>
                <a:r>
                  <a:rPr lang="pt-BR" dirty="0"/>
                  <a:t> estimada para o exemplo for maior que ou igual a 50%, o classificador prediz que o exemplo pertence a essa classe (denominada </a:t>
                </a:r>
                <a:r>
                  <a:rPr lang="pt-BR" b="1" i="1" dirty="0"/>
                  <a:t>classe positiva</a:t>
                </a:r>
                <a:r>
                  <a:rPr lang="pt-BR" dirty="0"/>
                  <a:t>, rotulada como 1), ou então prediz que não pertence (ou seja, pertence à </a:t>
                </a:r>
                <a:r>
                  <a:rPr lang="pt-BR" b="1" i="1" dirty="0"/>
                  <a:t>classe negativa</a:t>
                </a:r>
                <a:r>
                  <a:rPr lang="pt-BR" dirty="0"/>
                  <a:t>, rotulada como 0). Ou seja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𝐶𝑙𝑎𝑠𝑠𝑒</m:t>
                      </m:r>
                      <m:r>
                        <a:rPr lang="pt-BR" i="1">
                          <a:latin typeface="Cambria Math" panose="02040503050406030204" pitchFamily="18" charset="0"/>
                        </a:rPr>
                        <m:t>= </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r>
                                  <a:rPr lang="pt-BR" i="1">
                                    <a:latin typeface="Cambria Math" panose="02040503050406030204" pitchFamily="18" charset="0"/>
                                  </a:rPr>
                                  <m:t> </m:t>
                                </m:r>
                                <m:d>
                                  <m:dPr>
                                    <m:ctrlPr>
                                      <a:rPr lang="pt-BR" i="1">
                                        <a:latin typeface="Cambria Math" panose="02040503050406030204" pitchFamily="18" charset="0"/>
                                      </a:rPr>
                                    </m:ctrlPr>
                                  </m:dPr>
                                  <m:e>
                                    <m:r>
                                      <m:rPr>
                                        <m:sty m:val="p"/>
                                      </m:rPr>
                                      <a:rPr lang="pt-BR">
                                        <a:latin typeface="Cambria Math" panose="02040503050406030204" pitchFamily="18" charset="0"/>
                                      </a:rPr>
                                      <m:t>classe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e>
                                </m:d>
                                <m:r>
                                  <a:rPr lang="pt-BR" i="1">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&lt;0.5</m:t>
                                </m:r>
                              </m:e>
                            </m:mr>
                            <m:mr>
                              <m:e>
                                <m:r>
                                  <a:rPr lang="pt-BR" i="1">
                                    <a:latin typeface="Cambria Math" panose="02040503050406030204" pitchFamily="18" charset="0"/>
                                  </a:rPr>
                                  <m:t>1 (</m:t>
                                </m:r>
                                <m:sSub>
                                  <m:sSubPr>
                                    <m:ctrlPr>
                                      <a:rPr lang="pt-BR" i="1">
                                        <a:latin typeface="Cambria Math" panose="02040503050406030204" pitchFamily="18" charset="0"/>
                                      </a:rPr>
                                    </m:ctrlPr>
                                  </m:sSubPr>
                                  <m:e>
                                    <m:r>
                                      <m:rPr>
                                        <m:sty m:val="p"/>
                                      </m:rPr>
                                      <a:rPr lang="pt-BR">
                                        <a:latin typeface="Cambria Math" panose="02040503050406030204" pitchFamily="18" charset="0"/>
                                      </a:rPr>
                                      <m:t>classe</m:t>
                                    </m:r>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rPr>
                                  <m:t>𝑠𝑒</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≥0.5</m:t>
                                </m:r>
                              </m:e>
                            </m:mr>
                          </m:m>
                        </m:e>
                      </m:d>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28" t="-3501" r="-638"/>
                </a:stretch>
              </a:blipFill>
            </p:spPr>
            <p:txBody>
              <a:bodyPr/>
              <a:lstStyle/>
              <a:p>
                <a:r>
                  <a:rPr lang="pt-BR">
                    <a:noFill/>
                  </a:rPr>
                  <a:t> </a:t>
                </a:r>
              </a:p>
            </p:txBody>
          </p:sp>
        </mc:Fallback>
      </mc:AlternateContent>
    </p:spTree>
    <p:extLst>
      <p:ext uri="{BB962C8B-B14F-4D97-AF65-F5344CB8AC3E}">
        <p14:creationId xmlns:p14="http://schemas.microsoft.com/office/powerpoint/2010/main" val="1026148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logística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8280082" cy="4815807"/>
              </a:xfrm>
            </p:spPr>
            <p:txBody>
              <a:bodyPr>
                <a:normAutofit fontScale="85000" lnSpcReduction="20000"/>
              </a:bodyPr>
              <a:lstStyle/>
              <a:p>
                <a:endParaRPr lang="pt-BR" dirty="0"/>
              </a:p>
              <a:p>
                <a:r>
                  <a:rPr lang="pt-BR" dirty="0"/>
                  <a:t>Note que </a:t>
                </a:r>
                <a14:m>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r>
                      <a:rPr lang="pt-BR" b="1" i="1">
                        <a:latin typeface="Cambria Math" panose="02040503050406030204" pitchFamily="18" charset="0"/>
                      </a:rPr>
                      <m:t>&lt;</m:t>
                    </m:r>
                    <m:r>
                      <a:rPr lang="pt-BR">
                        <a:latin typeface="Cambria Math" panose="02040503050406030204" pitchFamily="18" charset="0"/>
                      </a:rPr>
                      <m:t>0.5</m:t>
                    </m:r>
                  </m:oMath>
                </a14:m>
                <a:r>
                  <a:rPr lang="pt-BR" dirty="0"/>
                  <a:t> quando </a:t>
                </a:r>
                <a14:m>
                  <m:oMath xmlns:m="http://schemas.openxmlformats.org/officeDocument/2006/math">
                    <m:r>
                      <a:rPr lang="pt-BR" i="1">
                        <a:latin typeface="Cambria Math" panose="02040503050406030204" pitchFamily="18" charset="0"/>
                      </a:rPr>
                      <m:t>𝑧</m:t>
                    </m:r>
                    <m:r>
                      <a:rPr lang="pt-BR" i="1">
                        <a:latin typeface="Cambria Math" panose="02040503050406030204" pitchFamily="18" charset="0"/>
                      </a:rPr>
                      <m:t>&lt;0</m:t>
                    </m:r>
                  </m:oMath>
                </a14:m>
                <a:r>
                  <a:rPr lang="pt-BR" dirty="0"/>
                  <a:t> e </a:t>
                </a:r>
                <a14:m>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r>
                      <a:rPr lang="pt-BR" i="1">
                        <a:latin typeface="Cambria Math" panose="02040503050406030204" pitchFamily="18" charset="0"/>
                        <a:ea typeface="Cambria Math" panose="02040503050406030204" pitchFamily="18" charset="0"/>
                      </a:rPr>
                      <m:t>≥</m:t>
                    </m:r>
                  </m:oMath>
                </a14:m>
                <a:r>
                  <a:rPr lang="pt-BR" dirty="0"/>
                  <a:t> 0.5 quando </a:t>
                </a:r>
                <a14:m>
                  <m:oMath xmlns:m="http://schemas.openxmlformats.org/officeDocument/2006/math">
                    <m:r>
                      <a:rPr lang="pt-BR" i="1">
                        <a:latin typeface="Cambria Math" panose="02040503050406030204" pitchFamily="18" charset="0"/>
                      </a:rPr>
                      <m:t>𝑧</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0</m:t>
                    </m:r>
                  </m:oMath>
                </a14:m>
                <a:r>
                  <a:rPr lang="pt-BR" dirty="0"/>
                  <a:t>, portanto, o modelo de </a:t>
                </a:r>
                <a:r>
                  <a:rPr lang="pt-BR" b="1" i="1" dirty="0"/>
                  <a:t>regressão logística </a:t>
                </a:r>
                <a:r>
                  <a:rPr lang="pt-BR" dirty="0"/>
                  <a:t>prediz 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a:t> (i.e., </a:t>
                </a:r>
                <a14:m>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dirty="0">
                        <a:latin typeface="Cambria Math" panose="02040503050406030204" pitchFamily="18" charset="0"/>
                      </a:rPr>
                      <m:t>=1</m:t>
                    </m:r>
                  </m:oMath>
                </a14:m>
                <a:r>
                  <a:rPr lang="pt-BR" dirty="0"/>
                  <a:t>) se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oMath>
                </a14:m>
                <a:r>
                  <a:rPr lang="pt-BR" dirty="0"/>
                  <a:t> for positivo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(i.e., </a:t>
                </a:r>
                <a14:m>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dirty="0">
                        <a:latin typeface="Cambria Math" panose="02040503050406030204" pitchFamily="18" charset="0"/>
                      </a:rPr>
                      <m:t>=0</m:t>
                    </m:r>
                  </m:oMath>
                </a14:m>
                <a:r>
                  <a:rPr lang="pt-BR" dirty="0"/>
                  <a:t>) se for negativo.</a:t>
                </a:r>
              </a:p>
              <a:p>
                <a:r>
                  <a:rPr lang="pt-BR" dirty="0"/>
                  <a:t>Como vimos, a </a:t>
                </a:r>
                <a:r>
                  <a:rPr lang="pt-BR" b="1" i="1" dirty="0"/>
                  <a:t>regressão logística </a:t>
                </a:r>
                <a:r>
                  <a:rPr lang="pt-BR" dirty="0"/>
                  <a:t>funciona usando uma </a:t>
                </a:r>
                <a:r>
                  <a:rPr lang="pt-BR" b="1" i="1" dirty="0"/>
                  <a:t>combinação linear </a:t>
                </a:r>
                <a:r>
                  <a:rPr lang="pt-BR" dirty="0"/>
                  <a:t>de </a:t>
                </a:r>
                <a:r>
                  <a:rPr lang="pt-BR" b="1" i="1" dirty="0"/>
                  <a:t>atributos</a:t>
                </a:r>
                <a:r>
                  <a:rPr lang="pt-BR" dirty="0"/>
                  <a:t>, para que várias fontes de informação possam </a:t>
                </a:r>
                <a:r>
                  <a:rPr lang="pt-BR" dirty="0" smtClean="0"/>
                  <a:t>governar/ditar </a:t>
                </a:r>
                <a:r>
                  <a:rPr lang="pt-BR" dirty="0"/>
                  <a:t>a saída do modelo. Os </a:t>
                </a:r>
                <a:r>
                  <a:rPr lang="pt-BR" b="1" i="1" dirty="0"/>
                  <a:t>parâmetros do modelo </a:t>
                </a:r>
                <a:r>
                  <a:rPr lang="pt-BR" dirty="0"/>
                  <a:t>são os </a:t>
                </a:r>
                <a:r>
                  <a:rPr lang="pt-BR" b="1" i="1" dirty="0"/>
                  <a:t>pesos</a:t>
                </a:r>
                <a:r>
                  <a:rPr lang="pt-BR" dirty="0"/>
                  <a:t> dos vários </a:t>
                </a:r>
                <a:r>
                  <a:rPr lang="pt-BR" b="1" i="1" dirty="0"/>
                  <a:t>atributos</a:t>
                </a:r>
                <a:r>
                  <a:rPr lang="pt-BR" dirty="0"/>
                  <a:t> e representam sua importância relativa para o resultado.</a:t>
                </a:r>
              </a:p>
              <a:p>
                <a:r>
                  <a:rPr lang="pt-BR" dirty="0"/>
                  <a:t>Mesmo sendo uma técnica </a:t>
                </a:r>
                <a:r>
                  <a:rPr lang="pt-BR" dirty="0" smtClean="0"/>
                  <a:t>bastante simples</a:t>
                </a:r>
                <a:r>
                  <a:rPr lang="pt-BR" dirty="0"/>
                  <a:t>, a </a:t>
                </a:r>
                <a:r>
                  <a:rPr lang="pt-BR" b="1" i="1" dirty="0"/>
                  <a:t>regressão logística</a:t>
                </a:r>
                <a:r>
                  <a:rPr lang="pt-BR" dirty="0"/>
                  <a:t> é muito utilizada em várias aplicações do mundo real em áreas como medicina, marketing, análise de crédito, saúde pública entre outras</a:t>
                </a:r>
                <a:r>
                  <a:rPr lang="pt-BR" dirty="0" smtClean="0"/>
                  <a:t>.</a:t>
                </a:r>
              </a:p>
              <a:p>
                <a:r>
                  <a:rPr lang="pt-BR" dirty="0" smtClean="0"/>
                  <a:t>Além disto, toda a teroria pro trás da regressão logística foi a base para a criação das primeiras redes neurais.</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8280082" cy="4815807"/>
              </a:xfrm>
              <a:blipFill rotWithShape="0">
                <a:blip r:embed="rId2"/>
                <a:stretch>
                  <a:fillRect l="-1031" b="-759"/>
                </a:stretch>
              </a:blipFill>
            </p:spPr>
            <p:txBody>
              <a:bodyPr/>
              <a:lstStyle/>
              <a:p>
                <a:r>
                  <a:rPr lang="pt-BR">
                    <a:noFill/>
                  </a:rPr>
                  <a:t> </a:t>
                </a:r>
              </a:p>
            </p:txBody>
          </p:sp>
        </mc:Fallback>
      </mc:AlternateContent>
      <p:pic>
        <p:nvPicPr>
          <p:cNvPr id="4" name="Picture 3"/>
          <p:cNvPicPr>
            <a:picLocks noChangeAspect="1"/>
          </p:cNvPicPr>
          <p:nvPr/>
        </p:nvPicPr>
        <p:blipFill rotWithShape="1">
          <a:blip r:embed="rId3"/>
          <a:srcRect l="2379" t="6664" r="8832"/>
          <a:stretch/>
        </p:blipFill>
        <p:spPr>
          <a:xfrm>
            <a:off x="9118281" y="2749213"/>
            <a:ext cx="2938507" cy="2684619"/>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10107946" y="2334226"/>
                <a:ext cx="12458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10107946" y="2334226"/>
                <a:ext cx="1245854" cy="369332"/>
              </a:xfrm>
              <a:prstGeom prst="rect">
                <a:avLst/>
              </a:prstGeom>
              <a:blipFill rotWithShape="0">
                <a:blip r:embed="rId4"/>
                <a:stretch>
                  <a:fillRect b="-10000"/>
                </a:stretch>
              </a:blipFill>
            </p:spPr>
            <p:txBody>
              <a:bodyPr/>
              <a:lstStyle/>
              <a:p>
                <a:r>
                  <a:rPr lang="pt-BR">
                    <a:noFill/>
                  </a:rPr>
                  <a:t> </a:t>
                </a:r>
              </a:p>
            </p:txBody>
          </p:sp>
        </mc:Fallback>
      </mc:AlternateContent>
    </p:spTree>
    <p:extLst>
      <p:ext uri="{BB962C8B-B14F-4D97-AF65-F5344CB8AC3E}">
        <p14:creationId xmlns:p14="http://schemas.microsoft.com/office/powerpoint/2010/main" val="3457921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72620"/>
            <a:ext cx="10515600" cy="902201"/>
          </a:xfrm>
        </p:spPr>
        <p:txBody>
          <a:bodyPr/>
          <a:lstStyle/>
          <a:p>
            <a:r>
              <a:rPr lang="pt-BR" dirty="0" smtClean="0"/>
              <a:t>Propriedades da regressão </a:t>
            </a:r>
            <a:r>
              <a:rPr lang="pt-BR" dirty="0"/>
              <a:t>logística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203158"/>
                <a:ext cx="10721455" cy="5654842"/>
              </a:xfrm>
            </p:spPr>
            <p:txBody>
              <a:bodyPr>
                <a:normAutofit fontScale="77500" lnSpcReduction="20000"/>
              </a:bodyPr>
              <a:lstStyle/>
              <a:p>
                <a:r>
                  <a:rPr lang="pt-BR" dirty="0" smtClean="0"/>
                  <a:t>Os valores de saída da </a:t>
                </a:r>
                <a:r>
                  <a:rPr lang="pt-BR" b="1" i="1" dirty="0" smtClean="0"/>
                  <a:t>função</a:t>
                </a:r>
                <a:r>
                  <a:rPr lang="pt-BR" dirty="0" smtClean="0"/>
                  <a:t> </a:t>
                </a:r>
                <a:r>
                  <a:rPr lang="pt-BR" b="1" i="1" dirty="0" smtClean="0"/>
                  <a:t>hipótese</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ficam restritos entre o intervalo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0</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oMath>
                </a14:m>
                <a:r>
                  <a:rPr lang="pt-BR" dirty="0" smtClean="0"/>
                  <a:t>.</a:t>
                </a:r>
              </a:p>
              <a:p>
                <a:r>
                  <a:rPr lang="pt-BR" dirty="0" smtClean="0"/>
                  <a:t>A saída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representa </a:t>
                </a:r>
                <a:r>
                  <a:rPr lang="pt-BR" dirty="0"/>
                  <a:t>a </a:t>
                </a:r>
                <a:r>
                  <a:rPr lang="pt-BR" b="1" i="1" dirty="0"/>
                  <a:t>probabilidade</a:t>
                </a:r>
                <a:r>
                  <a:rPr lang="pt-BR" dirty="0"/>
                  <a:t> </a:t>
                </a:r>
                <a:r>
                  <a:rPr lang="pt-BR" dirty="0" smtClean="0"/>
                  <a:t>do vetor de atributos </a:t>
                </a:r>
                <a14:m>
                  <m:oMath xmlns:m="http://schemas.openxmlformats.org/officeDocument/2006/math">
                    <m:r>
                      <a:rPr lang="pt-BR" b="1" i="1" smtClean="0">
                        <a:latin typeface="Cambria Math" panose="02040503050406030204" pitchFamily="18" charset="0"/>
                      </a:rPr>
                      <m:t>𝒙</m:t>
                    </m:r>
                  </m:oMath>
                </a14:m>
                <a:r>
                  <a:rPr lang="pt-BR" dirty="0" smtClean="0"/>
                  <a:t> </a:t>
                </a:r>
                <a:r>
                  <a:rPr lang="pt-BR" dirty="0"/>
                  <a:t>pertencer à classe </a:t>
                </a:r>
                <a:r>
                  <a:rPr lang="pt-BR" dirty="0" smtClean="0"/>
                  <a:t>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para qual a saída desejada é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=1</m:t>
                    </m:r>
                  </m:oMath>
                </a14:m>
                <a:r>
                  <a:rPr lang="pt-BR" dirty="0" smtClean="0"/>
                  <a:t>. Ou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dá a </a:t>
                </a:r>
                <a:r>
                  <a:rPr lang="pt-BR" dirty="0"/>
                  <a:t>probabilidade </a:t>
                </a:r>
                <a:r>
                  <a:rPr lang="pt-BR" dirty="0" smtClean="0"/>
                  <a:t>condicional da classe </a:t>
                </a:r>
                <a:r>
                  <a:rPr lang="pt-BR" dirty="0"/>
                  <a:t>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i.e.,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a:latin typeface="Cambria Math" panose="02040503050406030204" pitchFamily="18" charset="0"/>
                      </a:rPr>
                      <m:t>=</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a:t>
                </a:r>
                <a:endParaRPr lang="pt-BR" dirty="0" smtClean="0"/>
              </a:p>
              <a:p>
                <a:r>
                  <a:rPr lang="pt-BR" dirty="0" smtClean="0"/>
                  <a:t>Assim, consequentemente,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1−</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smtClean="0"/>
                  <a:t> é </a:t>
                </a:r>
                <a:r>
                  <a:rPr lang="pt-BR" dirty="0"/>
                  <a:t>a probabilidade condicional da classe </a:t>
                </a:r>
                <a:r>
                  <a:rPr lang="pt-BR" dirty="0" smtClean="0"/>
                  <a:t>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a:t>
                </a:r>
              </a:p>
              <a:p>
                <a:r>
                  <a:rPr lang="pt-BR" dirty="0" smtClean="0"/>
                  <a:t>A </a:t>
                </a:r>
                <a:r>
                  <a:rPr lang="pt-BR" b="1" i="1" dirty="0" smtClean="0"/>
                  <a:t>fronteira de decisão </a:t>
                </a:r>
                <a:r>
                  <a:rPr lang="pt-BR" dirty="0" smtClean="0"/>
                  <a:t>é determinada quando quando há uma </a:t>
                </a:r>
                <a:r>
                  <a:rPr lang="pt-BR" b="1" i="1" dirty="0" smtClean="0"/>
                  <a:t>indecisão</a:t>
                </a:r>
                <a:r>
                  <a:rPr lang="pt-BR" dirty="0" smtClean="0"/>
                  <a:t> entre as classes, ou seja, quando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r>
                      <a:rPr lang="pt-BR" b="0" i="0" smtClean="0">
                        <a:latin typeface="Cambria Math" panose="02040503050406030204" pitchFamily="18" charset="0"/>
                      </a:rPr>
                      <m:t>=</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smtClean="0"/>
                  <a:t>, que ocorre quando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rPr>
                      <m:t>=</m:t>
                    </m:r>
                    <m:r>
                      <a:rPr lang="pt-BR" b="0" i="1" smtClean="0">
                        <a:latin typeface="Cambria Math" panose="02040503050406030204" pitchFamily="18" charset="0"/>
                      </a:rPr>
                      <m:t>0.5.</m:t>
                    </m:r>
                  </m:oMath>
                </a14:m>
                <a:endParaRPr lang="pt-BR" dirty="0" smtClean="0"/>
              </a:p>
              <a:p>
                <a:r>
                  <a:rPr lang="pt-BR" dirty="0" smtClean="0"/>
                  <a:t>Observando a figura da </a:t>
                </a:r>
                <a:r>
                  <a:rPr lang="pt-BR" b="1" i="1" dirty="0" smtClean="0"/>
                  <a:t>função logística</a:t>
                </a:r>
                <a:r>
                  <a:rPr lang="pt-BR" dirty="0" smtClean="0"/>
                  <a:t>, nós percebemos que </a:t>
                </a:r>
                <a14:m>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r>
                      <a:rPr lang="pt-BR" b="1" i="1" smtClean="0">
                        <a:latin typeface="Cambria Math" panose="02040503050406030204" pitchFamily="18" charset="0"/>
                      </a:rPr>
                      <m:t>=</m:t>
                    </m:r>
                    <m:r>
                      <a:rPr lang="pt-BR" b="0" i="1" smtClean="0">
                        <a:latin typeface="Cambria Math" panose="02040503050406030204" pitchFamily="18" charset="0"/>
                      </a:rPr>
                      <m:t>0.5</m:t>
                    </m:r>
                  </m:oMath>
                </a14:m>
                <a:r>
                  <a:rPr lang="pt-BR" dirty="0" smtClean="0"/>
                  <a:t> quando </a:t>
                </a:r>
                <a14:m>
                  <m:oMath xmlns:m="http://schemas.openxmlformats.org/officeDocument/2006/math">
                    <m:r>
                      <a:rPr lang="pt-BR" i="1">
                        <a:latin typeface="Cambria Math" panose="02040503050406030204" pitchFamily="18" charset="0"/>
                      </a:rPr>
                      <m:t>𝑧</m:t>
                    </m:r>
                    <m:r>
                      <a:rPr lang="pt-BR" b="0" i="1" smtClean="0">
                        <a:latin typeface="Cambria Math" panose="02040503050406030204" pitchFamily="18" charset="0"/>
                      </a:rPr>
                      <m:t>=0</m:t>
                    </m:r>
                  </m:oMath>
                </a14:m>
                <a:r>
                  <a:rPr lang="pt-BR" dirty="0" smtClean="0"/>
                  <a:t>.</a:t>
                </a:r>
              </a:p>
              <a:p>
                <a:r>
                  <a:rPr lang="pt-BR" dirty="0" smtClean="0"/>
                  <a:t>Desta forma, a </a:t>
                </a:r>
                <a:r>
                  <a:rPr lang="pt-BR" b="1" i="1" dirty="0" smtClean="0"/>
                  <a:t>fronteira de decisão</a:t>
                </a:r>
                <a:r>
                  <a:rPr lang="pt-BR" dirty="0" smtClean="0"/>
                  <a:t> é caracterizada por </a:t>
                </a:r>
              </a:p>
              <a:p>
                <a:pPr marL="0" indent="0" algn="ctr">
                  <a:buNone/>
                </a:pP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sSup>
                      <m:sSupPr>
                        <m:ctrlPr>
                          <a:rPr lang="pt-BR" i="1">
                            <a:latin typeface="Cambria Math" panose="02040503050406030204" pitchFamily="18" charset="0"/>
                          </a:rPr>
                        </m:ctrlPr>
                      </m:sSupPr>
                      <m:e>
                        <m:r>
                          <a:rPr lang="pt-BR" b="1" i="1" smtClean="0">
                            <a:latin typeface="Cambria Math" panose="02040503050406030204" pitchFamily="18" charset="0"/>
                          </a:rPr>
                          <m:t>𝒙</m:t>
                        </m:r>
                      </m:e>
                      <m:sup>
                        <m:r>
                          <a:rPr lang="pt-BR" i="1">
                            <a:latin typeface="Cambria Math" panose="02040503050406030204" pitchFamily="18" charset="0"/>
                          </a:rPr>
                          <m:t>𝑇</m:t>
                        </m:r>
                      </m:sup>
                    </m:sSup>
                    <m:r>
                      <a:rPr lang="pt-BR" b="1" i="1" smtClean="0">
                        <a:latin typeface="Cambria Math" panose="02040503050406030204" pitchFamily="18" charset="0"/>
                      </a:rPr>
                      <m:t>𝒂</m:t>
                    </m:r>
                    <m:r>
                      <a:rPr lang="pt-BR" b="1"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𝐾</m:t>
                        </m:r>
                      </m:sub>
                    </m:s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r>
                      <a:rPr lang="pt-BR" b="0" i="1" smtClean="0">
                        <a:latin typeface="Cambria Math" panose="02040503050406030204" pitchFamily="18" charset="0"/>
                      </a:rPr>
                      <m:t>=0</m:t>
                    </m:r>
                  </m:oMath>
                </a14:m>
                <a:r>
                  <a:rPr lang="pt-BR" i="1" dirty="0" smtClean="0"/>
                  <a:t>,</a:t>
                </a:r>
              </a:p>
              <a:p>
                <a:pPr marL="0" indent="0">
                  <a:buNone/>
                </a:pPr>
                <a:r>
                  <a:rPr lang="pt-BR" dirty="0" smtClean="0"/>
                  <a:t>    e corresponde a um </a:t>
                </a:r>
                <a:r>
                  <a:rPr lang="pt-BR" b="1" i="1" dirty="0" smtClean="0"/>
                  <a:t>hiperplano</a:t>
                </a:r>
                <a:r>
                  <a:rPr lang="pt-BR" dirty="0" smtClean="0"/>
                  <a:t> (um  ponto, uma reta, uma superfície, etc.).</a:t>
                </a:r>
              </a:p>
              <a:p>
                <a:r>
                  <a:rPr lang="pt-BR" dirty="0" smtClean="0"/>
                  <a:t>A saída do classificador, </a:t>
                </a:r>
                <a14:m>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oMath>
                </a14:m>
                <a:r>
                  <a:rPr lang="pt-BR" dirty="0" smtClean="0"/>
                  <a:t>, já discretizada, é dada por </a:t>
                </a:r>
              </a:p>
              <a:p>
                <a:pPr marL="0" indent="0">
                  <a:buNone/>
                </a:pPr>
                <a14:m>
                  <m:oMathPara xmlns:m="http://schemas.openxmlformats.org/officeDocument/2006/math">
                    <m:oMathParaPr>
                      <m:jc m:val="centerGroup"/>
                    </m:oMathParaPr>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r>
                                  <a:rPr lang="pt-BR" i="1">
                                    <a:latin typeface="Cambria Math" panose="02040503050406030204" pitchFamily="18" charset="0"/>
                                  </a:rPr>
                                  <m:t> </m:t>
                                </m:r>
                                <m:d>
                                  <m:dPr>
                                    <m:ctrlPr>
                                      <a:rPr lang="pt-BR" i="1">
                                        <a:latin typeface="Cambria Math" panose="02040503050406030204" pitchFamily="18" charset="0"/>
                                      </a:rPr>
                                    </m:ctrlPr>
                                  </m:dPr>
                                  <m:e>
                                    <m:r>
                                      <m:rPr>
                                        <m:sty m:val="p"/>
                                      </m:rPr>
                                      <a:rPr lang="pt-BR">
                                        <a:latin typeface="Cambria Math" panose="02040503050406030204" pitchFamily="18" charset="0"/>
                                      </a:rPr>
                                      <m:t>classe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e>
                                </m:d>
                                <m:r>
                                  <a:rPr lang="pt-BR" i="1">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&lt;0.5</m:t>
                                </m:r>
                              </m:e>
                            </m:mr>
                            <m:mr>
                              <m:e>
                                <m:r>
                                  <a:rPr lang="pt-BR" i="1">
                                    <a:latin typeface="Cambria Math" panose="02040503050406030204" pitchFamily="18" charset="0"/>
                                  </a:rPr>
                                  <m:t>1 (</m:t>
                                </m:r>
                                <m:sSub>
                                  <m:sSubPr>
                                    <m:ctrlPr>
                                      <a:rPr lang="pt-BR" i="1">
                                        <a:latin typeface="Cambria Math" panose="02040503050406030204" pitchFamily="18" charset="0"/>
                                      </a:rPr>
                                    </m:ctrlPr>
                                  </m:sSubPr>
                                  <m:e>
                                    <m:r>
                                      <m:rPr>
                                        <m:sty m:val="p"/>
                                      </m:rPr>
                                      <a:rPr lang="pt-BR">
                                        <a:latin typeface="Cambria Math" panose="02040503050406030204" pitchFamily="18" charset="0"/>
                                      </a:rPr>
                                      <m:t>classe</m:t>
                                    </m:r>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rPr>
                                  <m:t>𝑠𝑒</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≥0.5</m:t>
                                </m:r>
                              </m:e>
                            </m:mr>
                          </m:m>
                        </m:e>
                      </m:d>
                    </m:oMath>
                  </m:oMathPara>
                </a14:m>
                <a:endParaRPr lang="pt-BR"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203158"/>
                <a:ext cx="10721455" cy="5654842"/>
              </a:xfrm>
              <a:blipFill rotWithShape="0">
                <a:blip r:embed="rId2"/>
                <a:stretch>
                  <a:fillRect l="-625" t="-2155"/>
                </a:stretch>
              </a:blipFill>
            </p:spPr>
            <p:txBody>
              <a:bodyPr/>
              <a:lstStyle/>
              <a:p>
                <a:r>
                  <a:rPr lang="pt-BR">
                    <a:noFill/>
                  </a:rPr>
                  <a:t> </a:t>
                </a:r>
              </a:p>
            </p:txBody>
          </p:sp>
        </mc:Fallback>
      </mc:AlternateContent>
    </p:spTree>
    <p:extLst>
      <p:ext uri="{BB962C8B-B14F-4D97-AF65-F5344CB8AC3E}">
        <p14:creationId xmlns:p14="http://schemas.microsoft.com/office/powerpoint/2010/main" val="16681954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3" name="Content Placeholder 2"/>
          <p:cNvSpPr>
            <a:spLocks noGrp="1"/>
          </p:cNvSpPr>
          <p:nvPr>
            <p:ph idx="1"/>
          </p:nvPr>
        </p:nvSpPr>
        <p:spPr>
          <a:xfrm>
            <a:off x="838200" y="5239511"/>
            <a:ext cx="10515600" cy="937451"/>
          </a:xfrm>
        </p:spPr>
        <p:txBody>
          <a:bodyPr>
            <a:normAutofit lnSpcReduction="10000"/>
          </a:bodyPr>
          <a:lstStyle/>
          <a:p>
            <a:r>
              <a:rPr lang="pt-BR" dirty="0" smtClean="0"/>
              <a:t>Reconhecimento de dígitos escritos </a:t>
            </a:r>
            <a:r>
              <a:rPr lang="nl-BE" dirty="0" smtClean="0"/>
              <a:t>à</a:t>
            </a:r>
            <a:r>
              <a:rPr lang="pt-BR" dirty="0" smtClean="0"/>
              <a:t> mão.</a:t>
            </a:r>
          </a:p>
          <a:p>
            <a:r>
              <a:rPr lang="pt-BR" dirty="0" smtClean="0"/>
              <a:t>Classifica</a:t>
            </a:r>
            <a:r>
              <a:rPr lang="pt-BR" dirty="0"/>
              <a:t>ç</a:t>
            </a:r>
            <a:r>
              <a:rPr lang="pt-BR" dirty="0" smtClean="0"/>
              <a:t>ão de texto.</a:t>
            </a:r>
            <a:endParaRPr lang="pt-BR" dirty="0"/>
          </a:p>
        </p:txBody>
      </p:sp>
      <p:pic>
        <p:nvPicPr>
          <p:cNvPr id="1026" name="Picture 2" descr="Ana Barros (@anathinker) |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61438"/>
            <a:ext cx="3925951" cy="26016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alyzing Text Classification Techniques on Youtube Data"/>
          <p:cNvPicPr>
            <a:picLocks noChangeAspect="1" noChangeArrowheads="1"/>
          </p:cNvPicPr>
          <p:nvPr/>
        </p:nvPicPr>
        <p:blipFill rotWithShape="1">
          <a:blip r:embed="rId3">
            <a:extLst>
              <a:ext uri="{28A0092B-C50C-407E-A947-70E740481C1C}">
                <a14:useLocalDpi xmlns:a14="http://schemas.microsoft.com/office/drawing/2010/main" val="0"/>
              </a:ext>
            </a:extLst>
          </a:blip>
          <a:srcRect l="11107" t="4114" r="9213" b="4823"/>
          <a:stretch/>
        </p:blipFill>
        <p:spPr bwMode="auto">
          <a:xfrm>
            <a:off x="6432804" y="1656246"/>
            <a:ext cx="4920996" cy="2811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923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a:t>
            </a:r>
            <a:r>
              <a:rPr lang="pt-BR" dirty="0" smtClean="0"/>
              <a:t>unção </a:t>
            </a:r>
            <a:r>
              <a:rPr lang="pt-BR" dirty="0"/>
              <a:t>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106150" cy="5167312"/>
              </a:xfrm>
            </p:spPr>
            <p:txBody>
              <a:bodyPr>
                <a:normAutofit fontScale="77500" lnSpcReduction="20000"/>
              </a:bodyPr>
              <a:lstStyle/>
              <a:p>
                <a:r>
                  <a:rPr lang="pt-BR" dirty="0" smtClean="0"/>
                  <a:t>Para que possamos treinar um modelo de regressão logística e encontrar os seus pesos, nós precisamos, assim como fizemos com a regressão linear, definir uma </a:t>
                </a:r>
                <a:r>
                  <a:rPr lang="pt-BR" b="1" i="1" dirty="0" smtClean="0"/>
                  <a:t>função de erro</a:t>
                </a:r>
                <a:r>
                  <a:rPr lang="pt-BR" dirty="0" smtClean="0"/>
                  <a:t>.</a:t>
                </a:r>
              </a:p>
              <a:p>
                <a:r>
                  <a:rPr lang="pt-BR" dirty="0" smtClean="0"/>
                  <a:t>Porém, adotar o </a:t>
                </a:r>
                <a:r>
                  <a:rPr lang="pt-BR" b="1" i="1" dirty="0" smtClean="0"/>
                  <a:t>erro quadrático médio </a:t>
                </a:r>
                <a:r>
                  <a:rPr lang="pt-BR" dirty="0" smtClean="0"/>
                  <a:t>como </a:t>
                </a:r>
                <a:r>
                  <a:rPr lang="pt-BR" b="1" i="1" dirty="0" smtClean="0"/>
                  <a:t>função de erro </a:t>
                </a:r>
                <a:r>
                  <a:rPr lang="pt-BR" dirty="0" smtClean="0"/>
                  <a:t>não é uma escolha muito acertada para a </a:t>
                </a:r>
                <a:r>
                  <a:rPr lang="pt-BR" b="1" i="1" dirty="0" smtClean="0"/>
                  <a:t>adaptação dos pesos </a:t>
                </a:r>
                <a:r>
                  <a:rPr lang="pt-BR" dirty="0" smtClean="0"/>
                  <a:t>no caso </a:t>
                </a:r>
                <a:r>
                  <a:rPr lang="pt-BR" b="1" i="1" dirty="0" smtClean="0"/>
                  <a:t>da regressão logística </a:t>
                </a:r>
                <a:r>
                  <a:rPr lang="pt-BR" dirty="0" smtClean="0"/>
                  <a:t>como veremos a seguir.</a:t>
                </a:r>
              </a:p>
              <a:p>
                <a:r>
                  <a:rPr lang="pt-BR" dirty="0" smtClean="0"/>
                  <a:t>A </a:t>
                </a:r>
                <a:r>
                  <a:rPr lang="pt-BR" b="1" i="1" dirty="0" smtClean="0"/>
                  <a:t>função de erro </a:t>
                </a:r>
                <a:r>
                  <a:rPr lang="pt-BR" dirty="0" smtClean="0"/>
                  <a:t>utilizando o </a:t>
                </a:r>
                <a:r>
                  <a:rPr lang="pt-BR" b="1" i="1" dirty="0" smtClean="0"/>
                  <a:t>erro quadrático médio </a:t>
                </a:r>
                <a:r>
                  <a:rPr lang="pt-BR" dirty="0" smtClean="0"/>
                  <a:t>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smtClean="0">
                            <a:latin typeface="Cambria Math" panose="02040503050406030204" pitchFamily="18" charset="0"/>
                          </a:rPr>
                          <m:t>𝒂</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𝑁</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r>
                                  <a:rPr lang="pt-BR" b="0" i="1" smtClean="0">
                                    <a:latin typeface="Cambria Math" panose="02040503050406030204" pitchFamily="18" charset="0"/>
                                  </a:rPr>
                                  <m:t>𝑦</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e>
                            </m:d>
                          </m:e>
                          <m:sup>
                            <m:r>
                              <a:rPr lang="pt-BR" b="0" i="1" smtClean="0">
                                <a:latin typeface="Cambria Math" panose="02040503050406030204" pitchFamily="18" charset="0"/>
                              </a:rPr>
                              <m:t>2</m:t>
                            </m:r>
                          </m:sup>
                        </m:sSup>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𝑁</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r>
                                  <m:rPr>
                                    <m:nor/>
                                  </m:rPr>
                                  <a:rPr lang="pt-BR" i="1"/>
                                  <m:t>Logistic</m:t>
                                </m:r>
                                <m:d>
                                  <m:dPr>
                                    <m:ctrlPr>
                                      <a:rPr lang="pt-BR" b="1"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𝒙</m:t>
                                        </m:r>
                                      </m:e>
                                      <m:sup>
                                        <m:r>
                                          <a:rPr lang="pt-BR" i="1">
                                            <a:latin typeface="Cambria Math" panose="02040503050406030204" pitchFamily="18" charset="0"/>
                                          </a:rPr>
                                          <m:t>𝑇</m:t>
                                        </m:r>
                                      </m:sup>
                                    </m:sSup>
                                    <m:r>
                                      <a:rPr lang="pt-BR" b="1" i="1" smtClean="0">
                                        <a:latin typeface="Cambria Math" panose="02040503050406030204" pitchFamily="18" charset="0"/>
                                      </a:rPr>
                                      <m:t>𝒂</m:t>
                                    </m:r>
                                  </m:e>
                                </m:d>
                              </m:e>
                            </m:d>
                          </m:e>
                          <m:sup>
                            <m:r>
                              <a:rPr lang="pt-BR" i="1">
                                <a:latin typeface="Cambria Math" panose="02040503050406030204" pitchFamily="18" charset="0"/>
                              </a:rPr>
                              <m:t>2</m:t>
                            </m:r>
                          </m:sup>
                        </m:sSup>
                      </m:e>
                    </m:nary>
                  </m:oMath>
                </a14:m>
                <a:r>
                  <a:rPr lang="pt-BR" dirty="0" smtClean="0"/>
                  <a:t>.</a:t>
                </a:r>
              </a:p>
              <a:p>
                <a:r>
                  <a:rPr lang="pt-BR" dirty="0" smtClean="0"/>
                  <a:t>Como </a:t>
                </a:r>
                <a14:m>
                  <m:oMath xmlns:m="http://schemas.openxmlformats.org/officeDocument/2006/math">
                    <m:r>
                      <m:rPr>
                        <m:nor/>
                      </m:rPr>
                      <a:rPr lang="pt-BR" i="1"/>
                      <m:t>Logistic</m:t>
                    </m:r>
                    <m:r>
                      <m:rPr>
                        <m:nor/>
                      </m:rPr>
                      <a:rPr lang="pt-BR" b="0" i="1" smtClean="0"/>
                      <m:t>(.)</m:t>
                    </m:r>
                  </m:oMath>
                </a14:m>
                <a:r>
                  <a:rPr lang="pt-BR" dirty="0" smtClean="0"/>
                  <a:t> é uma função </a:t>
                </a:r>
                <a:r>
                  <a:rPr lang="pt-BR" b="1" i="1" dirty="0" smtClean="0"/>
                  <a:t>não-linear</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smtClean="0"/>
                  <a:t> não será consequentemente uma função convexa, de forma que a </a:t>
                </a:r>
                <a:r>
                  <a:rPr lang="pt-BR" b="1" i="1" dirty="0" smtClean="0"/>
                  <a:t>superfície de erro</a:t>
                </a:r>
                <a:r>
                  <a:rPr lang="pt-BR" dirty="0" smtClean="0"/>
                  <a:t> poderá apresentar mínimos locais que vão dificultar o aprendizado (e.g., o algortimopode ficar preso em um mínimo local).</a:t>
                </a:r>
                <a:endParaRPr lang="pt-BR" i="1" dirty="0"/>
              </a:p>
              <a:p>
                <a:r>
                  <a:rPr lang="pt-BR" b="1" dirty="0" smtClean="0"/>
                  <a:t>Ideia</a:t>
                </a:r>
                <a:r>
                  <a:rPr lang="pt-BR" dirty="0" smtClean="0"/>
                  <a:t>: adotar uma função que melhor se adapte às características do problema de tal forma que a </a:t>
                </a:r>
                <a:r>
                  <a:rPr lang="pt-BR" b="1" i="1" dirty="0" smtClean="0"/>
                  <a:t>superfície de erro </a:t>
                </a:r>
                <a:r>
                  <a:rPr lang="pt-BR" dirty="0" smtClean="0"/>
                  <a:t>resultante seja </a:t>
                </a:r>
                <a:r>
                  <a:rPr lang="pt-BR" b="1" i="1" dirty="0" smtClean="0"/>
                  <a:t>convexa</a:t>
                </a:r>
                <a:r>
                  <a:rPr lang="pt-BR" dirty="0" smtClean="0"/>
                  <a:t>.</a:t>
                </a:r>
              </a:p>
              <a:p>
                <a:r>
                  <a:rPr lang="pt-BR" dirty="0" smtClean="0"/>
                  <a:t>Uma proposta intuitiva para a </a:t>
                </a:r>
                <a:r>
                  <a:rPr lang="pt-BR" b="1" i="1" dirty="0" smtClean="0"/>
                  <a:t>função de</a:t>
                </a:r>
                <a:r>
                  <a:rPr lang="pt-BR" dirty="0" smtClean="0"/>
                  <a:t> </a:t>
                </a:r>
                <a:r>
                  <a:rPr lang="pt-BR" b="1" i="1" dirty="0" smtClean="0"/>
                  <a:t>erro</a:t>
                </a:r>
                <a:r>
                  <a:rPr lang="pt-BR" dirty="0" smtClean="0"/>
                  <a:t> para cada exemplo de entrada é dada por</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𝐸𝑟𝑟𝑜</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rPr>
                            <m:t>𝑦</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r>
                                  <m:rPr>
                                    <m:brk m:alnAt="7"/>
                                  </m:rPr>
                                  <a:rPr lang="pt-BR" i="1">
                                    <a:latin typeface="Cambria Math" panose="02040503050406030204" pitchFamily="18" charset="0"/>
                                  </a:rPr>
                                  <m:t>−</m:t>
                                </m:r>
                                <m:func>
                                  <m:funcPr>
                                    <m:ctrlPr>
                                      <a:rPr lang="pt-BR" i="1">
                                        <a:latin typeface="Cambria Math" panose="02040503050406030204" pitchFamily="18" charset="0"/>
                                      </a:rPr>
                                    </m:ctrlPr>
                                  </m:funcPr>
                                  <m:fName>
                                    <m:r>
                                      <m:rPr>
                                        <m:sty m:val="p"/>
                                        <m:brk m:alnAt="7"/>
                                      </m:rPr>
                                      <a:rPr lang="pt-BR">
                                        <a:latin typeface="Cambria Math" panose="02040503050406030204" pitchFamily="18" charset="0"/>
                                      </a:rPr>
                                      <m:t>l</m:t>
                                    </m:r>
                                    <m:r>
                                      <m:rPr>
                                        <m:sty m:val="p"/>
                                      </m:rPr>
                                      <a:rPr lang="pt-BR">
                                        <a:latin typeface="Cambria Math" panose="02040503050406030204" pitchFamily="18" charset="0"/>
                                      </a:rPr>
                                      <m:t>og</m:t>
                                    </m:r>
                                  </m:fName>
                                  <m:e>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e>
                                </m:func>
                                <m:r>
                                  <a:rPr lang="pt-BR" b="1" i="1" smtClean="0">
                                    <a:latin typeface="Cambria Math" panose="02040503050406030204" pitchFamily="18" charset="0"/>
                                  </a:rPr>
                                  <m:t>)</m:t>
                                </m:r>
                                <m:r>
                                  <a:rPr lang="pt-BR" b="0" i="1" smtClean="0">
                                    <a:latin typeface="Cambria Math" panose="02040503050406030204" pitchFamily="18" charset="0"/>
                                  </a:rPr>
                                  <m:t>,</m:t>
                                </m:r>
                              </m:e>
                              <m:e>
                                <m:r>
                                  <m:rPr>
                                    <m:sty m:val="p"/>
                                  </m:rPr>
                                  <a:rPr lang="pt-BR" i="0">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=1</m:t>
                                </m:r>
                              </m:e>
                            </m:mr>
                            <m:mr>
                              <m:e>
                                <m:r>
                                  <a:rPr lang="pt-BR" b="0" i="1" smtClean="0">
                                    <a:latin typeface="Cambria Math" panose="02040503050406030204" pitchFamily="18" charset="0"/>
                                  </a:rPr>
                                  <m:t>−</m:t>
                                </m:r>
                                <m:func>
                                  <m:funcPr>
                                    <m:ctrlPr>
                                      <a:rPr lang="pt-BR" i="1">
                                        <a:latin typeface="Cambria Math" panose="02040503050406030204" pitchFamily="18" charset="0"/>
                                      </a:rPr>
                                    </m:ctrlPr>
                                  </m:funcPr>
                                  <m:fName>
                                    <m:r>
                                      <m:rPr>
                                        <m:sty m:val="p"/>
                                        <m:brk m:alnAt="7"/>
                                      </m:rPr>
                                      <a:rPr lang="pt-BR">
                                        <a:latin typeface="Cambria Math" panose="02040503050406030204" pitchFamily="18" charset="0"/>
                                      </a:rPr>
                                      <m:t>l</m:t>
                                    </m:r>
                                    <m:r>
                                      <m:rPr>
                                        <m:sty m:val="p"/>
                                      </m:rPr>
                                      <a:rPr lang="pt-BR">
                                        <a:latin typeface="Cambria Math" panose="02040503050406030204" pitchFamily="18" charset="0"/>
                                      </a:rPr>
                                      <m:t>og</m:t>
                                    </m:r>
                                  </m:fName>
                                  <m:e>
                                    <m:d>
                                      <m:dPr>
                                        <m:ctrlPr>
                                          <a:rPr lang="pt-BR" i="1">
                                            <a:latin typeface="Cambria Math" panose="02040503050406030204" pitchFamily="18" charset="0"/>
                                          </a:rPr>
                                        </m:ctrlPr>
                                      </m:dPr>
                                      <m:e>
                                        <m:r>
                                          <a:rPr lang="pt-BR" i="1">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e>
                                </m:func>
                              </m:e>
                              <m:e>
                                <m:r>
                                  <m:rPr>
                                    <m:sty m:val="p"/>
                                  </m:rPr>
                                  <a:rPr lang="pt-BR" i="0">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=0</m:t>
                                </m:r>
                              </m:e>
                            </m:mr>
                          </m:m>
                        </m:e>
                      </m:d>
                    </m:oMath>
                  </m:oMathPara>
                </a14:m>
                <a:endParaRPr lang="pt-BR" dirty="0" smtClean="0"/>
              </a:p>
              <a:p>
                <a:r>
                  <a:rPr lang="pt-BR" dirty="0" smtClean="0"/>
                  <a:t>Veremos a seguir o motivo desta escolha.</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106150" cy="5167312"/>
              </a:xfrm>
              <a:blipFill rotWithShape="0">
                <a:blip r:embed="rId3"/>
                <a:stretch>
                  <a:fillRect l="-659" t="-2358"/>
                </a:stretch>
              </a:blipFill>
            </p:spPr>
            <p:txBody>
              <a:bodyPr/>
              <a:lstStyle/>
              <a:p>
                <a:r>
                  <a:rPr lang="pt-BR">
                    <a:noFill/>
                  </a:rPr>
                  <a:t> </a:t>
                </a:r>
              </a:p>
            </p:txBody>
          </p:sp>
        </mc:Fallback>
      </mc:AlternateContent>
    </p:spTree>
    <p:extLst>
      <p:ext uri="{BB962C8B-B14F-4D97-AF65-F5344CB8AC3E}">
        <p14:creationId xmlns:p14="http://schemas.microsoft.com/office/powerpoint/2010/main" val="39579555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16"/>
            <a:ext cx="10515600" cy="1325563"/>
          </a:xfrm>
        </p:spPr>
        <p:txBody>
          <a:bodyPr/>
          <a:lstStyle/>
          <a:p>
            <a:r>
              <a:rPr lang="pt-BR" dirty="0"/>
              <a:t>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4293290"/>
                <a:ext cx="11076709" cy="2564709"/>
              </a:xfrm>
            </p:spPr>
            <p:txBody>
              <a:bodyPr>
                <a:normAutofit fontScale="85000" lnSpcReduction="20000"/>
              </a:bodyPr>
              <a:lstStyle/>
              <a:p>
                <a:r>
                  <a:rPr lang="pt-BR" dirty="0" smtClean="0"/>
                  <a:t>O uso dessa </a:t>
                </a:r>
                <a:r>
                  <a:rPr lang="pt-BR" b="1" i="1" dirty="0" smtClean="0"/>
                  <a:t>função de</a:t>
                </a:r>
                <a:r>
                  <a:rPr lang="pt-BR" dirty="0" smtClean="0"/>
                  <a:t> </a:t>
                </a:r>
                <a:r>
                  <a:rPr lang="pt-BR" b="1" i="1" dirty="0" smtClean="0"/>
                  <a:t>erro </a:t>
                </a:r>
                <a:r>
                  <a:rPr lang="pt-BR" dirty="0"/>
                  <a:t>faz sentido </a:t>
                </a:r>
                <a:r>
                  <a:rPr lang="pt-BR" dirty="0" smtClean="0"/>
                  <a:t>pois:</a:t>
                </a:r>
              </a:p>
              <a:p>
                <a:pPr lvl="1">
                  <a:buFont typeface="Courier New" panose="02070309020205020404" pitchFamily="49" charset="0"/>
                  <a:buChar char="o"/>
                </a:pPr>
                <a:r>
                  <a:rPr lang="pt-BR" dirty="0" smtClean="0"/>
                  <a:t>O </a:t>
                </a:r>
                <a:r>
                  <a:rPr lang="pt-BR" dirty="0"/>
                  <a:t>valor de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𝑧</m:t>
                            </m:r>
                          </m:e>
                        </m:d>
                      </m:e>
                    </m:func>
                  </m:oMath>
                </a14:m>
                <a:r>
                  <a:rPr lang="pt-BR" dirty="0"/>
                  <a:t> se torna muito grande quando </a:t>
                </a:r>
                <a14:m>
                  <m:oMath xmlns:m="http://schemas.openxmlformats.org/officeDocument/2006/math">
                    <m:r>
                      <a:rPr lang="pt-BR" i="1">
                        <a:latin typeface="Cambria Math" panose="02040503050406030204" pitchFamily="18" charset="0"/>
                      </a:rPr>
                      <m:t>𝑧</m:t>
                    </m:r>
                  </m:oMath>
                </a14:m>
                <a:r>
                  <a:rPr lang="pt-BR" dirty="0"/>
                  <a:t> se aproxima de 0, então o erro será grande se o </a:t>
                </a:r>
                <a:r>
                  <a:rPr lang="pt-BR" dirty="0" smtClean="0"/>
                  <a:t>classificador estimar </a:t>
                </a:r>
                <a:r>
                  <a:rPr lang="pt-BR" dirty="0"/>
                  <a:t>uma probabilidade próxima a 0 para um exemplo </a:t>
                </a:r>
                <a:r>
                  <a:rPr lang="pt-BR" dirty="0" smtClean="0"/>
                  <a:t>positivo (i.e., pertencente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a:t>
                </a:r>
              </a:p>
              <a:p>
                <a:pPr lvl="1">
                  <a:buFont typeface="Courier New" panose="02070309020205020404" pitchFamily="49" charset="0"/>
                  <a:buChar char="o"/>
                </a:pPr>
                <a:r>
                  <a:rPr lang="pt-BR" dirty="0" smtClean="0"/>
                  <a:t>O </a:t>
                </a:r>
                <a:r>
                  <a:rPr lang="pt-BR" dirty="0"/>
                  <a:t>valor de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b="0" i="1" smtClean="0">
                                <a:latin typeface="Cambria Math" panose="02040503050406030204" pitchFamily="18" charset="0"/>
                              </a:rPr>
                              <m:t>1−</m:t>
                            </m:r>
                            <m:r>
                              <a:rPr lang="pt-BR" i="1">
                                <a:latin typeface="Cambria Math" panose="02040503050406030204" pitchFamily="18" charset="0"/>
                              </a:rPr>
                              <m:t>𝑧</m:t>
                            </m:r>
                          </m:e>
                        </m:d>
                      </m:e>
                    </m:func>
                  </m:oMath>
                </a14:m>
                <a:r>
                  <a:rPr lang="pt-BR" dirty="0"/>
                  <a:t> será muito grande se o classificador estimar uma probabilidade próxima de 1 para um exemplo </a:t>
                </a:r>
                <a:r>
                  <a:rPr lang="pt-BR" dirty="0" smtClean="0"/>
                  <a:t>negativo </a:t>
                </a:r>
                <a:r>
                  <a:rPr lang="pt-BR" dirty="0"/>
                  <a:t>(i.e., pertencente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 </a:t>
                </a:r>
                <a:r>
                  <a:rPr lang="pt-BR" dirty="0" smtClean="0"/>
                  <a:t>. </a:t>
                </a:r>
              </a:p>
              <a:p>
                <a:pPr lvl="1">
                  <a:buFont typeface="Courier New" panose="02070309020205020404" pitchFamily="49" charset="0"/>
                  <a:buChar char="o"/>
                </a:pPr>
                <a:r>
                  <a:rPr lang="pt-BR" dirty="0" smtClean="0"/>
                  <a:t>Por </a:t>
                </a:r>
                <a:r>
                  <a:rPr lang="pt-BR" dirty="0"/>
                  <a:t>outro lado,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𝑧</m:t>
                            </m:r>
                          </m:e>
                        </m:d>
                      </m:e>
                    </m:func>
                  </m:oMath>
                </a14:m>
                <a:r>
                  <a:rPr lang="pt-BR" dirty="0"/>
                  <a:t> se torna próximo de 0 quando </a:t>
                </a:r>
                <a14:m>
                  <m:oMath xmlns:m="http://schemas.openxmlformats.org/officeDocument/2006/math">
                    <m:r>
                      <a:rPr lang="pt-BR" i="1">
                        <a:latin typeface="Cambria Math" panose="02040503050406030204" pitchFamily="18" charset="0"/>
                      </a:rPr>
                      <m:t>𝑧</m:t>
                    </m:r>
                  </m:oMath>
                </a14:m>
                <a:r>
                  <a:rPr lang="pt-BR" dirty="0"/>
                  <a:t> se aproxima de 1, portanto, o erro será próximo de 0 se a probabilidade estimada for </a:t>
                </a:r>
                <a:r>
                  <a:rPr lang="pt-BR" dirty="0" smtClean="0"/>
                  <a:t>próxima </a:t>
                </a:r>
                <a:r>
                  <a:rPr lang="pt-BR" dirty="0"/>
                  <a:t>de 1 para um exemplo </a:t>
                </a:r>
                <a:r>
                  <a:rPr lang="pt-BR" dirty="0" smtClean="0"/>
                  <a:t>positivo.</a:t>
                </a:r>
              </a:p>
              <a:p>
                <a:pPr lvl="1">
                  <a:buFont typeface="Courier New" panose="02070309020205020404" pitchFamily="49" charset="0"/>
                  <a:buChar char="o"/>
                </a:pPr>
                <a:r>
                  <a:rPr lang="pt-BR" dirty="0" smtClean="0"/>
                  <a:t>O valor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r>
                              <a:rPr lang="pt-BR" i="1">
                                <a:latin typeface="Cambria Math" panose="02040503050406030204" pitchFamily="18" charset="0"/>
                              </a:rPr>
                              <m:t>𝑧</m:t>
                            </m:r>
                          </m:e>
                        </m:d>
                      </m:e>
                    </m:func>
                  </m:oMath>
                </a14:m>
                <a:r>
                  <a:rPr lang="pt-BR" dirty="0" smtClean="0"/>
                  <a:t> </a:t>
                </a:r>
                <a:r>
                  <a:rPr lang="pt-BR" dirty="0"/>
                  <a:t>se torna próximo de 0 quando </a:t>
                </a:r>
                <a14:m>
                  <m:oMath xmlns:m="http://schemas.openxmlformats.org/officeDocument/2006/math">
                    <m:r>
                      <a:rPr lang="pt-BR" i="1">
                        <a:latin typeface="Cambria Math" panose="02040503050406030204" pitchFamily="18" charset="0"/>
                      </a:rPr>
                      <m:t>𝑧</m:t>
                    </m:r>
                  </m:oMath>
                </a14:m>
                <a:r>
                  <a:rPr lang="pt-BR" dirty="0"/>
                  <a:t> se aproxima de 0</a:t>
                </a:r>
                <a:r>
                  <a:rPr lang="pt-BR" dirty="0" smtClean="0"/>
                  <a:t>, portanto, o erro será próximo de 0 </a:t>
                </a:r>
                <a:r>
                  <a:rPr lang="pt-BR" dirty="0"/>
                  <a:t>para um exemplo </a:t>
                </a:r>
                <a:r>
                  <a:rPr lang="pt-BR" dirty="0" smtClean="0"/>
                  <a:t>negativo.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4293290"/>
                <a:ext cx="11076709" cy="2564709"/>
              </a:xfrm>
              <a:blipFill rotWithShape="0">
                <a:blip r:embed="rId3"/>
                <a:stretch>
                  <a:fillRect l="-715" t="-5463" r="-495" b="-3088"/>
                </a:stretch>
              </a:blipFill>
            </p:spPr>
            <p:txBody>
              <a:bodyPr/>
              <a:lstStyle/>
              <a:p>
                <a:r>
                  <a:rPr lang="pt-BR">
                    <a:noFill/>
                  </a:rPr>
                  <a:t> </a:t>
                </a:r>
              </a:p>
            </p:txBody>
          </p:sp>
        </mc:Fallback>
      </mc:AlternateContent>
      <p:sp>
        <p:nvSpPr>
          <p:cNvPr id="7" name="Rectangle 6"/>
          <p:cNvSpPr/>
          <p:nvPr/>
        </p:nvSpPr>
        <p:spPr>
          <a:xfrm>
            <a:off x="8232290" y="1510835"/>
            <a:ext cx="3682617" cy="1477328"/>
          </a:xfrm>
          <a:prstGeom prst="rect">
            <a:avLst/>
          </a:prstGeom>
        </p:spPr>
        <p:txBody>
          <a:bodyPr wrap="square">
            <a:spAutoFit/>
          </a:bodyPr>
          <a:lstStyle/>
          <a:p>
            <a:r>
              <a:rPr lang="pt-BR" dirty="0"/>
              <a:t>As figuras </a:t>
            </a:r>
            <a:r>
              <a:rPr lang="pt-BR" dirty="0" smtClean="0"/>
              <a:t>ao lado mostram </a:t>
            </a:r>
            <a:r>
              <a:rPr lang="pt-BR" dirty="0"/>
              <a:t>as duas situações possíveis para </a:t>
            </a:r>
            <a:r>
              <a:rPr lang="pt-BR" dirty="0" smtClean="0"/>
              <a:t>a </a:t>
            </a:r>
            <a:r>
              <a:rPr lang="pt-BR" b="1" i="1" dirty="0" smtClean="0"/>
              <a:t>função de</a:t>
            </a:r>
            <a:r>
              <a:rPr lang="pt-BR" b="1" i="1" dirty="0"/>
              <a:t> </a:t>
            </a:r>
            <a:r>
              <a:rPr lang="pt-BR" b="1" i="1" dirty="0" smtClean="0"/>
              <a:t>erro</a:t>
            </a:r>
            <a:r>
              <a:rPr lang="pt-BR" dirty="0"/>
              <a:t>. Como podemos observar, a penalização aplicada a cada saída reflete o </a:t>
            </a:r>
            <a:r>
              <a:rPr lang="pt-BR" b="1" i="1" dirty="0"/>
              <a:t>erro de classificação</a:t>
            </a:r>
            <a:r>
              <a:rPr lang="pt-BR" dirty="0"/>
              <a:t>.</a:t>
            </a:r>
          </a:p>
        </p:txBody>
      </p:sp>
      <p:pic>
        <p:nvPicPr>
          <p:cNvPr id="8" name="Picture 7"/>
          <p:cNvPicPr>
            <a:picLocks noChangeAspect="1"/>
          </p:cNvPicPr>
          <p:nvPr/>
        </p:nvPicPr>
        <p:blipFill rotWithShape="1">
          <a:blip r:embed="rId4"/>
          <a:srcRect l="5393" t="4876" r="8791"/>
          <a:stretch/>
        </p:blipFill>
        <p:spPr>
          <a:xfrm>
            <a:off x="838199" y="991557"/>
            <a:ext cx="3359472" cy="3236417"/>
          </a:xfrm>
          <a:prstGeom prst="rect">
            <a:avLst/>
          </a:prstGeom>
        </p:spPr>
      </p:pic>
      <p:pic>
        <p:nvPicPr>
          <p:cNvPr id="9" name="Picture 8"/>
          <p:cNvPicPr>
            <a:picLocks noChangeAspect="1"/>
          </p:cNvPicPr>
          <p:nvPr/>
        </p:nvPicPr>
        <p:blipFill rotWithShape="1">
          <a:blip r:embed="rId5"/>
          <a:srcRect l="5605" t="5157" r="8791"/>
          <a:stretch/>
        </p:blipFill>
        <p:spPr>
          <a:xfrm>
            <a:off x="4534437" y="991557"/>
            <a:ext cx="3361086" cy="3236417"/>
          </a:xfrm>
          <a:prstGeom prst="rect">
            <a:avLst/>
          </a:prstGeom>
        </p:spPr>
      </p:pic>
    </p:spTree>
    <p:extLst>
      <p:ext uri="{BB962C8B-B14F-4D97-AF65-F5344CB8AC3E}">
        <p14:creationId xmlns:p14="http://schemas.microsoft.com/office/powerpoint/2010/main" val="33118909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0747"/>
            <a:ext cx="10515600" cy="821991"/>
          </a:xfrm>
        </p:spPr>
        <p:txBody>
          <a:bodyPr/>
          <a:lstStyle/>
          <a:p>
            <a:r>
              <a:rPr lang="pt-BR" dirty="0"/>
              <a:t>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31496"/>
                <a:ext cx="11129211" cy="5349222"/>
              </a:xfrm>
            </p:spPr>
            <p:txBody>
              <a:bodyPr>
                <a:normAutofit fontScale="77500" lnSpcReduction="20000"/>
              </a:bodyPr>
              <a:lstStyle/>
              <a:p>
                <a:r>
                  <a:rPr lang="pt-BR" dirty="0" smtClean="0"/>
                  <a:t>Nós podemos </a:t>
                </a:r>
                <a:r>
                  <a:rPr lang="pt-BR" dirty="0"/>
                  <a:t>reduzir a definição </a:t>
                </a:r>
                <a:r>
                  <a:rPr lang="pt-BR" dirty="0" smtClean="0"/>
                  <a:t>da </a:t>
                </a:r>
                <a:r>
                  <a:rPr lang="pt-BR" b="1" i="1" dirty="0" smtClean="0"/>
                  <a:t>função de erro </a:t>
                </a:r>
                <a:r>
                  <a:rPr lang="pt-BR" dirty="0" smtClean="0"/>
                  <a:t>a </a:t>
                </a:r>
                <a:r>
                  <a:rPr lang="pt-BR" dirty="0"/>
                  <a:t>uma expressão </a:t>
                </a:r>
                <a:r>
                  <a:rPr lang="pt-BR" dirty="0" smtClean="0"/>
                  <a:t>única, dada por</a:t>
                </a:r>
              </a:p>
              <a:p>
                <a:pPr marL="0" indent="0" algn="ctr">
                  <a:buNone/>
                </a:pPr>
                <a14:m>
                  <m:oMath xmlns:m="http://schemas.openxmlformats.org/officeDocument/2006/math">
                    <m:r>
                      <a:rPr lang="pt-BR" sz="2000" i="1">
                        <a:latin typeface="Cambria Math" panose="02040503050406030204" pitchFamily="18" charset="0"/>
                      </a:rPr>
                      <m:t>𝐸𝑟𝑟𝑜</m:t>
                    </m:r>
                    <m:d>
                      <m:dPr>
                        <m:ctrlPr>
                          <a:rPr lang="pt-BR" sz="2000" i="1">
                            <a:latin typeface="Cambria Math" panose="02040503050406030204" pitchFamily="18" charset="0"/>
                          </a:rPr>
                        </m:ctrlPr>
                      </m:dPr>
                      <m:e>
                        <m:sSub>
                          <m:sSubPr>
                            <m:ctrlPr>
                              <a:rPr lang="pt-BR" sz="2000" i="1">
                                <a:latin typeface="Cambria Math" panose="02040503050406030204" pitchFamily="18" charset="0"/>
                              </a:rPr>
                            </m:ctrlPr>
                          </m:sSubPr>
                          <m:e>
                            <m:r>
                              <a:rPr lang="pt-BR" sz="2000" i="1">
                                <a:latin typeface="Cambria Math" panose="02040503050406030204" pitchFamily="18" charset="0"/>
                              </a:rPr>
                              <m:t>h</m:t>
                            </m:r>
                          </m:e>
                          <m:sub>
                            <m:r>
                              <a:rPr lang="pt-BR" sz="2000" b="1" i="1">
                                <a:latin typeface="Cambria Math" panose="02040503050406030204" pitchFamily="18" charset="0"/>
                              </a:rPr>
                              <m:t>𝒂</m:t>
                            </m:r>
                          </m:sub>
                        </m:sSub>
                        <m:d>
                          <m:dPr>
                            <m:ctrlPr>
                              <a:rPr lang="pt-BR" sz="2000" i="1">
                                <a:latin typeface="Cambria Math" panose="02040503050406030204" pitchFamily="18" charset="0"/>
                              </a:rPr>
                            </m:ctrlPr>
                          </m:dPr>
                          <m:e>
                            <m:r>
                              <a:rPr lang="pt-BR" sz="2000" b="1" i="1">
                                <a:latin typeface="Cambria Math" panose="02040503050406030204" pitchFamily="18" charset="0"/>
                              </a:rPr>
                              <m:t>𝒙</m:t>
                            </m:r>
                          </m:e>
                        </m:d>
                        <m:r>
                          <a:rPr lang="pt-BR" sz="2000" i="1">
                            <a:latin typeface="Cambria Math" panose="02040503050406030204" pitchFamily="18" charset="0"/>
                          </a:rPr>
                          <m:t>;</m:t>
                        </m:r>
                        <m:r>
                          <a:rPr lang="pt-BR" sz="2000" i="1">
                            <a:latin typeface="Cambria Math" panose="02040503050406030204" pitchFamily="18" charset="0"/>
                          </a:rPr>
                          <m:t>𝑦</m:t>
                        </m:r>
                      </m:e>
                    </m:d>
                    <m:r>
                      <a:rPr lang="pt-BR" sz="2000" i="1">
                        <a:latin typeface="Cambria Math" panose="02040503050406030204" pitchFamily="18" charset="0"/>
                      </a:rPr>
                      <m:t>=</m:t>
                    </m:r>
                    <m:r>
                      <a:rPr lang="pt-BR" sz="2000" b="0" i="1" smtClean="0">
                        <a:latin typeface="Cambria Math" panose="02040503050406030204" pitchFamily="18" charset="0"/>
                      </a:rPr>
                      <m:t> </m:t>
                    </m:r>
                    <m:limLow>
                      <m:limLowPr>
                        <m:ctrlPr>
                          <a:rPr lang="pt-BR" sz="2000" b="0" i="1" smtClean="0">
                            <a:latin typeface="Cambria Math" panose="02040503050406030204" pitchFamily="18" charset="0"/>
                          </a:rPr>
                        </m:ctrlPr>
                      </m:limLowPr>
                      <m:e>
                        <m:groupChr>
                          <m:groupChrPr>
                            <m:chr m:val="⏟"/>
                            <m:ctrlPr>
                              <a:rPr lang="pt-BR" sz="2000" b="0" i="1" smtClean="0">
                                <a:latin typeface="Cambria Math" panose="02040503050406030204" pitchFamily="18" charset="0"/>
                              </a:rPr>
                            </m:ctrlPr>
                          </m:groupChrPr>
                          <m:e>
                            <m:r>
                              <a:rPr lang="pt-BR" sz="2000" b="0" i="1" smtClean="0">
                                <a:latin typeface="Cambria Math" panose="02040503050406030204" pitchFamily="18" charset="0"/>
                              </a:rPr>
                              <m:t>−</m:t>
                            </m:r>
                            <m:r>
                              <a:rPr lang="pt-BR" sz="2000" b="0" i="1" smtClean="0">
                                <a:latin typeface="Cambria Math" panose="02040503050406030204" pitchFamily="18" charset="0"/>
                              </a:rPr>
                              <m:t>𝑦</m:t>
                            </m:r>
                            <m:func>
                              <m:funcPr>
                                <m:ctrlPr>
                                  <a:rPr lang="pt-BR" sz="2000" b="0" i="1" smtClean="0">
                                    <a:latin typeface="Cambria Math" panose="02040503050406030204" pitchFamily="18" charset="0"/>
                                  </a:rPr>
                                </m:ctrlPr>
                              </m:funcPr>
                              <m:fName>
                                <m:r>
                                  <m:rPr>
                                    <m:sty m:val="p"/>
                                  </m:rPr>
                                  <a:rPr lang="pt-BR" sz="2000" b="0" i="0" smtClean="0">
                                    <a:latin typeface="Cambria Math" panose="02040503050406030204" pitchFamily="18" charset="0"/>
                                  </a:rPr>
                                  <m:t>log</m:t>
                                </m:r>
                              </m:fName>
                              <m:e>
                                <m:r>
                                  <a:rPr lang="pt-BR" sz="2000" b="0" i="1" smtClean="0">
                                    <a:latin typeface="Cambria Math" panose="02040503050406030204" pitchFamily="18" charset="0"/>
                                  </a:rPr>
                                  <m:t>(</m:t>
                                </m:r>
                                <m:sSub>
                                  <m:sSubPr>
                                    <m:ctrlPr>
                                      <a:rPr lang="pt-BR" sz="2000" i="1">
                                        <a:latin typeface="Cambria Math" panose="02040503050406030204" pitchFamily="18" charset="0"/>
                                      </a:rPr>
                                    </m:ctrlPr>
                                  </m:sSubPr>
                                  <m:e>
                                    <m:r>
                                      <a:rPr lang="pt-BR" sz="2000" i="1">
                                        <a:latin typeface="Cambria Math" panose="02040503050406030204" pitchFamily="18" charset="0"/>
                                      </a:rPr>
                                      <m:t>h</m:t>
                                    </m:r>
                                  </m:e>
                                  <m:sub>
                                    <m:r>
                                      <a:rPr lang="pt-BR" sz="2000" b="1" i="1">
                                        <a:latin typeface="Cambria Math" panose="02040503050406030204" pitchFamily="18" charset="0"/>
                                      </a:rPr>
                                      <m:t>𝒂</m:t>
                                    </m:r>
                                  </m:sub>
                                </m:sSub>
                                <m:d>
                                  <m:dPr>
                                    <m:ctrlPr>
                                      <a:rPr lang="pt-BR" sz="2000" i="1">
                                        <a:latin typeface="Cambria Math" panose="02040503050406030204" pitchFamily="18" charset="0"/>
                                      </a:rPr>
                                    </m:ctrlPr>
                                  </m:dPr>
                                  <m:e>
                                    <m:r>
                                      <a:rPr lang="pt-BR" sz="2000" b="1" i="1">
                                        <a:latin typeface="Cambria Math" panose="02040503050406030204" pitchFamily="18" charset="0"/>
                                      </a:rPr>
                                      <m:t>𝒙</m:t>
                                    </m:r>
                                  </m:e>
                                </m:d>
                                <m:r>
                                  <a:rPr lang="pt-BR" sz="2000" b="0" i="1" smtClean="0">
                                    <a:latin typeface="Cambria Math" panose="02040503050406030204" pitchFamily="18" charset="0"/>
                                  </a:rPr>
                                  <m:t>)</m:t>
                                </m:r>
                              </m:e>
                            </m:func>
                          </m:e>
                        </m:groupChr>
                      </m:e>
                      <m:lim>
                        <m:r>
                          <m:rPr>
                            <m:sty m:val="p"/>
                          </m:rPr>
                          <a:rPr lang="pt-BR" sz="2000" b="0" i="0" smtClean="0">
                            <a:latin typeface="Cambria Math" panose="02040503050406030204" pitchFamily="18" charset="0"/>
                          </a:rPr>
                          <m:t>S</m:t>
                        </m:r>
                        <m:r>
                          <a:rPr lang="pt-BR" sz="2000" b="0" i="0" smtClean="0">
                            <a:latin typeface="Cambria Math" panose="02040503050406030204" pitchFamily="18" charset="0"/>
                          </a:rPr>
                          <m:t>ó </m:t>
                        </m:r>
                        <m:r>
                          <m:rPr>
                            <m:sty m:val="p"/>
                          </m:rPr>
                          <a:rPr lang="pt-BR" sz="2000" b="0" i="0" smtClean="0">
                            <a:latin typeface="Cambria Math" panose="02040503050406030204" pitchFamily="18" charset="0"/>
                          </a:rPr>
                          <m:t>exerce</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influ</m:t>
                        </m:r>
                        <m:r>
                          <a:rPr lang="pt-BR" sz="2000" b="0" i="0" smtClean="0">
                            <a:latin typeface="Cambria Math" panose="02040503050406030204" pitchFamily="18" charset="0"/>
                          </a:rPr>
                          <m:t>ê</m:t>
                        </m:r>
                        <m:r>
                          <m:rPr>
                            <m:sty m:val="p"/>
                          </m:rPr>
                          <a:rPr lang="pt-BR" sz="2000" b="0" i="0" smtClean="0">
                            <a:latin typeface="Cambria Math" panose="02040503050406030204" pitchFamily="18" charset="0"/>
                          </a:rPr>
                          <m:t>ncia</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erro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se</m:t>
                        </m:r>
                        <m:r>
                          <a:rPr lang="pt-BR" sz="2000" b="0" i="0" smtClean="0">
                            <a:latin typeface="Cambria Math" panose="02040503050406030204" pitchFamily="18" charset="0"/>
                          </a:rPr>
                          <m:t> </m:t>
                        </m:r>
                        <m:r>
                          <a:rPr lang="pt-BR" sz="2000" b="0" i="1" smtClean="0">
                            <a:latin typeface="Cambria Math" panose="02040503050406030204" pitchFamily="18" charset="0"/>
                          </a:rPr>
                          <m:t>𝑦</m:t>
                        </m:r>
                        <m:r>
                          <a:rPr lang="pt-BR" sz="2000" b="0" i="1" smtClean="0">
                            <a:latin typeface="Cambria Math" panose="02040503050406030204" pitchFamily="18" charset="0"/>
                          </a:rPr>
                          <m:t>=1</m:t>
                        </m:r>
                      </m:lim>
                    </m:limLow>
                    <m:r>
                      <a:rPr lang="pt-BR" sz="2000" b="0" i="1" smtClean="0">
                        <a:latin typeface="Cambria Math" panose="02040503050406030204" pitchFamily="18" charset="0"/>
                      </a:rPr>
                      <m:t> </m:t>
                    </m:r>
                    <m:limLow>
                      <m:limLowPr>
                        <m:ctrlPr>
                          <a:rPr lang="pt-BR" sz="2000" b="0" i="1" smtClean="0">
                            <a:latin typeface="Cambria Math" panose="02040503050406030204" pitchFamily="18" charset="0"/>
                          </a:rPr>
                        </m:ctrlPr>
                      </m:limLowPr>
                      <m:e>
                        <m:groupChr>
                          <m:groupChrPr>
                            <m:chr m:val="⏟"/>
                            <m:ctrlPr>
                              <a:rPr lang="pt-BR" sz="2000" b="0" i="1" smtClean="0">
                                <a:latin typeface="Cambria Math" panose="02040503050406030204" pitchFamily="18" charset="0"/>
                              </a:rPr>
                            </m:ctrlPr>
                          </m:groupChrPr>
                          <m:e>
                            <m:r>
                              <a:rPr lang="pt-BR" sz="2000" i="1">
                                <a:latin typeface="Cambria Math" panose="02040503050406030204" pitchFamily="18" charset="0"/>
                              </a:rPr>
                              <m:t>−</m:t>
                            </m:r>
                            <m:r>
                              <a:rPr lang="pt-BR" sz="2000" b="0" i="1" smtClean="0">
                                <a:latin typeface="Cambria Math" panose="02040503050406030204" pitchFamily="18" charset="0"/>
                              </a:rPr>
                              <m:t>(1−</m:t>
                            </m:r>
                            <m:r>
                              <a:rPr lang="pt-BR" sz="2000" i="1">
                                <a:latin typeface="Cambria Math" panose="02040503050406030204" pitchFamily="18" charset="0"/>
                              </a:rPr>
                              <m:t>𝑦</m:t>
                            </m:r>
                            <m:r>
                              <a:rPr lang="pt-BR" sz="2000" b="0" i="1" smtClean="0">
                                <a:latin typeface="Cambria Math" panose="02040503050406030204" pitchFamily="18" charset="0"/>
                              </a:rPr>
                              <m:t>)</m:t>
                            </m:r>
                            <m:func>
                              <m:funcPr>
                                <m:ctrlPr>
                                  <a:rPr lang="pt-BR" sz="2000" i="1">
                                    <a:latin typeface="Cambria Math" panose="02040503050406030204" pitchFamily="18" charset="0"/>
                                  </a:rPr>
                                </m:ctrlPr>
                              </m:funcPr>
                              <m:fName>
                                <m:r>
                                  <m:rPr>
                                    <m:sty m:val="p"/>
                                  </m:rPr>
                                  <a:rPr lang="pt-BR" sz="2000">
                                    <a:latin typeface="Cambria Math" panose="02040503050406030204" pitchFamily="18" charset="0"/>
                                  </a:rPr>
                                  <m:t>log</m:t>
                                </m:r>
                              </m:fName>
                              <m:e>
                                <m:r>
                                  <a:rPr lang="pt-BR" sz="2000" i="1">
                                    <a:latin typeface="Cambria Math" panose="02040503050406030204" pitchFamily="18" charset="0"/>
                                  </a:rPr>
                                  <m:t>(</m:t>
                                </m:r>
                                <m:sSub>
                                  <m:sSubPr>
                                    <m:ctrlPr>
                                      <a:rPr lang="pt-BR" sz="2000" i="1">
                                        <a:latin typeface="Cambria Math" panose="02040503050406030204" pitchFamily="18" charset="0"/>
                                      </a:rPr>
                                    </m:ctrlPr>
                                  </m:sSubPr>
                                  <m:e>
                                    <m:r>
                                      <a:rPr lang="pt-BR" sz="2000" b="0" i="1" smtClean="0">
                                        <a:latin typeface="Cambria Math" panose="02040503050406030204" pitchFamily="18" charset="0"/>
                                      </a:rPr>
                                      <m:t>1−</m:t>
                                    </m:r>
                                    <m:r>
                                      <a:rPr lang="pt-BR" sz="2000" i="1">
                                        <a:latin typeface="Cambria Math" panose="02040503050406030204" pitchFamily="18" charset="0"/>
                                      </a:rPr>
                                      <m:t>h</m:t>
                                    </m:r>
                                  </m:e>
                                  <m:sub>
                                    <m:r>
                                      <a:rPr lang="pt-BR" sz="2000" b="1" i="1">
                                        <a:latin typeface="Cambria Math" panose="02040503050406030204" pitchFamily="18" charset="0"/>
                                      </a:rPr>
                                      <m:t>𝒂</m:t>
                                    </m:r>
                                  </m:sub>
                                </m:sSub>
                                <m:d>
                                  <m:dPr>
                                    <m:ctrlPr>
                                      <a:rPr lang="pt-BR" sz="2000" i="1">
                                        <a:latin typeface="Cambria Math" panose="02040503050406030204" pitchFamily="18" charset="0"/>
                                      </a:rPr>
                                    </m:ctrlPr>
                                  </m:dPr>
                                  <m:e>
                                    <m:r>
                                      <a:rPr lang="pt-BR" sz="2000" b="1" i="1">
                                        <a:latin typeface="Cambria Math" panose="02040503050406030204" pitchFamily="18" charset="0"/>
                                      </a:rPr>
                                      <m:t>𝒙</m:t>
                                    </m:r>
                                  </m:e>
                                </m:d>
                                <m:r>
                                  <a:rPr lang="pt-BR" sz="2000" i="1">
                                    <a:latin typeface="Cambria Math" panose="02040503050406030204" pitchFamily="18" charset="0"/>
                                  </a:rPr>
                                  <m:t>)</m:t>
                                </m:r>
                              </m:e>
                            </m:func>
                          </m:e>
                        </m:groupChr>
                      </m:e>
                      <m:lim>
                        <m:r>
                          <m:rPr>
                            <m:sty m:val="p"/>
                          </m:rPr>
                          <a:rPr lang="pt-BR" sz="2000" b="0" i="0" smtClean="0">
                            <a:latin typeface="Cambria Math" panose="02040503050406030204" pitchFamily="18" charset="0"/>
                          </a:rPr>
                          <m:t>S</m:t>
                        </m:r>
                        <m:r>
                          <a:rPr lang="pt-BR" sz="2000" b="0" i="0" smtClean="0">
                            <a:latin typeface="Cambria Math" panose="02040503050406030204" pitchFamily="18" charset="0"/>
                          </a:rPr>
                          <m:t>ó </m:t>
                        </m:r>
                        <m:r>
                          <m:rPr>
                            <m:sty m:val="p"/>
                          </m:rPr>
                          <a:rPr lang="pt-BR" sz="2000" b="0" i="0" smtClean="0">
                            <a:latin typeface="Cambria Math" panose="02040503050406030204" pitchFamily="18" charset="0"/>
                          </a:rPr>
                          <m:t>exerce</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influ</m:t>
                        </m:r>
                        <m:r>
                          <a:rPr lang="pt-BR" sz="2000">
                            <a:latin typeface="Cambria Math" panose="02040503050406030204" pitchFamily="18" charset="0"/>
                          </a:rPr>
                          <m:t>ê</m:t>
                        </m:r>
                        <m:r>
                          <m:rPr>
                            <m:sty m:val="p"/>
                          </m:rPr>
                          <a:rPr lang="pt-BR" sz="2000">
                            <a:latin typeface="Cambria Math" panose="02040503050406030204" pitchFamily="18" charset="0"/>
                          </a:rPr>
                          <m:t>ncia</m:t>
                        </m:r>
                        <m:r>
                          <a:rPr lang="pt-BR" sz="2000">
                            <a:latin typeface="Cambria Math" panose="02040503050406030204" pitchFamily="18" charset="0"/>
                          </a:rPr>
                          <m:t> </m:t>
                        </m:r>
                        <m:r>
                          <m:rPr>
                            <m:sty m:val="p"/>
                          </m:rPr>
                          <a:rPr lang="pt-BR" sz="2000">
                            <a:latin typeface="Cambria Math" panose="02040503050406030204" pitchFamily="18" charset="0"/>
                          </a:rPr>
                          <m:t>no</m:t>
                        </m:r>
                        <m:r>
                          <a:rPr lang="pt-BR" sz="2000">
                            <a:latin typeface="Cambria Math" panose="02040503050406030204" pitchFamily="18" charset="0"/>
                          </a:rPr>
                          <m:t> </m:t>
                        </m:r>
                        <m:r>
                          <m:rPr>
                            <m:sty m:val="p"/>
                          </m:rPr>
                          <a:rPr lang="pt-BR" sz="2000">
                            <a:latin typeface="Cambria Math" panose="02040503050406030204" pitchFamily="18" charset="0"/>
                          </a:rPr>
                          <m:t>erro</m:t>
                        </m:r>
                        <m:r>
                          <a:rPr lang="pt-BR" sz="2000">
                            <a:latin typeface="Cambria Math" panose="02040503050406030204" pitchFamily="18" charset="0"/>
                          </a:rPr>
                          <m:t> </m:t>
                        </m:r>
                        <m:r>
                          <m:rPr>
                            <m:sty m:val="p"/>
                          </m:rPr>
                          <a:rPr lang="pt-BR" sz="2000">
                            <a:latin typeface="Cambria Math" panose="02040503050406030204" pitchFamily="18" charset="0"/>
                          </a:rPr>
                          <m:t>se</m:t>
                        </m:r>
                        <m:r>
                          <a:rPr lang="pt-BR" sz="2000">
                            <a:latin typeface="Cambria Math" panose="02040503050406030204" pitchFamily="18" charset="0"/>
                          </a:rPr>
                          <m:t> </m:t>
                        </m:r>
                        <m:r>
                          <a:rPr lang="pt-BR" sz="2000" i="1">
                            <a:latin typeface="Cambria Math" panose="02040503050406030204" pitchFamily="18" charset="0"/>
                          </a:rPr>
                          <m:t>𝑦</m:t>
                        </m:r>
                        <m:r>
                          <a:rPr lang="pt-BR" sz="2000" i="1">
                            <a:latin typeface="Cambria Math" panose="02040503050406030204" pitchFamily="18" charset="0"/>
                          </a:rPr>
                          <m:t>=0</m:t>
                        </m:r>
                      </m:lim>
                    </m:limLow>
                  </m:oMath>
                </a14:m>
                <a:r>
                  <a:rPr lang="pt-BR" sz="2400" dirty="0" smtClean="0"/>
                  <a:t>.</a:t>
                </a:r>
              </a:p>
              <a:p>
                <a:r>
                  <a:rPr lang="pt-BR" dirty="0" smtClean="0"/>
                  <a:t>Com isto, podemos definir a seguinte </a:t>
                </a:r>
                <a:r>
                  <a:rPr lang="pt-BR" b="1" i="1" dirty="0" smtClean="0"/>
                  <a:t>função de erro médio</a:t>
                </a:r>
                <a:r>
                  <a:rPr lang="pt-BR" dirty="0" smtClean="0"/>
                  <a:t>:</a:t>
                </a:r>
              </a:p>
              <a:p>
                <a:pPr marL="0" indent="0" algn="ctr">
                  <a:buNone/>
                </a:pPr>
                <a14:m>
                  <m:oMathPara xmlns:m="http://schemas.openxmlformats.org/officeDocument/2006/math">
                    <m:oMathParaPr>
                      <m:jc m:val="centerGroup"/>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r>
                            <a:rPr lang="pt-BR" sz="2400" b="1" i="1">
                              <a:latin typeface="Cambria Math" panose="02040503050406030204" pitchFamily="18" charset="0"/>
                            </a:rPr>
                            <m:t>𝒂</m:t>
                          </m:r>
                        </m:e>
                      </m:d>
                      <m:r>
                        <a:rPr lang="pt-BR" sz="2400" i="1">
                          <a:latin typeface="Cambria Math" panose="02040503050406030204" pitchFamily="18" charset="0"/>
                        </a:rPr>
                        <m:t>=</m:t>
                      </m:r>
                      <m:r>
                        <a:rPr lang="pt-BR" sz="2400" b="0" i="1" smtClean="0">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r>
                            <a:rPr lang="pt-BR" sz="2400" i="1">
                              <a:latin typeface="Cambria Math" panose="02040503050406030204" pitchFamily="18" charset="0"/>
                            </a:rPr>
                            <m:t>𝑦</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𝑖</m:t>
                              </m:r>
                            </m:e>
                          </m:d>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𝑖</m:t>
                                          </m:r>
                                        </m:e>
                                      </m:d>
                                    </m:e>
                                  </m:d>
                                </m:e>
                              </m:d>
                            </m:e>
                          </m:func>
                        </m:e>
                      </m:nary>
                      <m:r>
                        <a:rPr lang="pt-BR" sz="2400" b="0" i="1" smtClean="0">
                          <a:latin typeface="Cambria Math" panose="02040503050406030204" pitchFamily="18" charset="0"/>
                        </a:rPr>
                        <m:t>+</m:t>
                      </m:r>
                      <m:d>
                        <m:dPr>
                          <m:ctrlPr>
                            <a:rPr lang="pt-BR" sz="2400" b="0" i="1">
                              <a:latin typeface="Cambria Math" panose="02040503050406030204" pitchFamily="18" charset="0"/>
                            </a:rPr>
                          </m:ctrlPr>
                        </m:dPr>
                        <m:e>
                          <m:r>
                            <a:rPr lang="pt-BR" sz="2400" i="1">
                              <a:latin typeface="Cambria Math" panose="02040503050406030204" pitchFamily="18" charset="0"/>
                            </a:rPr>
                            <m:t>1−</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e>
                      </m:d>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1−</m:t>
                                  </m:r>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d>
                                    <m:dPr>
                                      <m:ctrlPr>
                                        <a:rPr lang="pt-BR" sz="2400" b="1" i="1">
                                          <a:latin typeface="Cambria Math" panose="02040503050406030204" pitchFamily="18" charset="0"/>
                                        </a:rPr>
                                      </m:ctrlPr>
                                    </m:dPr>
                                    <m:e>
                                      <m:r>
                                        <a:rPr lang="pt-BR" sz="2400" i="1">
                                          <a:latin typeface="Cambria Math" panose="02040503050406030204" pitchFamily="18" charset="0"/>
                                        </a:rPr>
                                        <m:t>𝑖</m:t>
                                      </m:r>
                                    </m:e>
                                  </m:d>
                                </m:e>
                              </m:d>
                            </m:e>
                          </m:d>
                        </m:e>
                      </m:func>
                    </m:oMath>
                  </m:oMathPara>
                </a14:m>
                <a:endParaRPr lang="pt-BR" sz="2400" i="1" dirty="0"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sz="2000" i="1">
                          <a:latin typeface="Cambria Math" panose="02040503050406030204" pitchFamily="18" charset="0"/>
                        </a:rPr>
                        <m:t>=−</m:t>
                      </m:r>
                      <m:f>
                        <m:fPr>
                          <m:ctrlPr>
                            <a:rPr lang="pt-BR" sz="2000" i="1">
                              <a:latin typeface="Cambria Math" panose="02040503050406030204" pitchFamily="18" charset="0"/>
                            </a:rPr>
                          </m:ctrlPr>
                        </m:fPr>
                        <m:num>
                          <m:r>
                            <a:rPr lang="pt-BR" sz="2000" i="1">
                              <a:latin typeface="Cambria Math" panose="02040503050406030204" pitchFamily="18" charset="0"/>
                            </a:rPr>
                            <m:t>1</m:t>
                          </m:r>
                        </m:num>
                        <m:den>
                          <m:r>
                            <a:rPr lang="pt-BR" sz="2000" i="1">
                              <a:latin typeface="Cambria Math" panose="02040503050406030204" pitchFamily="18" charset="0"/>
                            </a:rPr>
                            <m:t>𝑁</m:t>
                          </m:r>
                        </m:den>
                      </m:f>
                      <m:nary>
                        <m:naryPr>
                          <m:chr m:val="∑"/>
                          <m:ctrlPr>
                            <a:rPr lang="pt-BR" sz="2000" i="1">
                              <a:latin typeface="Cambria Math" panose="02040503050406030204" pitchFamily="18" charset="0"/>
                            </a:rPr>
                          </m:ctrlPr>
                        </m:naryPr>
                        <m:sub>
                          <m:r>
                            <m:rPr>
                              <m:brk m:alnAt="23"/>
                            </m:rPr>
                            <a:rPr lang="pt-BR"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𝑁</m:t>
                          </m:r>
                          <m:r>
                            <a:rPr lang="pt-BR" sz="2000" i="1">
                              <a:latin typeface="Cambria Math" panose="02040503050406030204" pitchFamily="18" charset="0"/>
                            </a:rPr>
                            <m:t>−1</m:t>
                          </m:r>
                        </m:sup>
                        <m:e>
                          <m:r>
                            <a:rPr lang="pt-BR" sz="2000" i="1">
                              <a:latin typeface="Cambria Math" panose="02040503050406030204" pitchFamily="18" charset="0"/>
                            </a:rPr>
                            <m:t>𝑦</m:t>
                          </m:r>
                          <m:d>
                            <m:dPr>
                              <m:ctrlPr>
                                <a:rPr lang="pt-BR" sz="2000" i="1">
                                  <a:latin typeface="Cambria Math" panose="02040503050406030204" pitchFamily="18" charset="0"/>
                                </a:rPr>
                              </m:ctrlPr>
                            </m:dPr>
                            <m:e>
                              <m:r>
                                <a:rPr lang="pt-BR" sz="2000" i="1">
                                  <a:latin typeface="Cambria Math" panose="02040503050406030204" pitchFamily="18" charset="0"/>
                                </a:rPr>
                                <m:t>𝑖</m:t>
                              </m:r>
                            </m:e>
                          </m:d>
                          <m:func>
                            <m:funcPr>
                              <m:ctrlPr>
                                <a:rPr lang="pt-BR" sz="2000" i="1">
                                  <a:latin typeface="Cambria Math" panose="02040503050406030204" pitchFamily="18" charset="0"/>
                                </a:rPr>
                              </m:ctrlPr>
                            </m:funcPr>
                            <m:fName>
                              <m:r>
                                <m:rPr>
                                  <m:sty m:val="p"/>
                                </m:rPr>
                                <a:rPr lang="pt-BR" sz="2000">
                                  <a:latin typeface="Cambria Math" panose="02040503050406030204" pitchFamily="18" charset="0"/>
                                </a:rPr>
                                <m:t>log</m:t>
                              </m:r>
                            </m:fName>
                            <m:e>
                              <m:d>
                                <m:dPr>
                                  <m:ctrlPr>
                                    <a:rPr lang="pt-BR" sz="2000" i="1">
                                      <a:latin typeface="Cambria Math" panose="02040503050406030204" pitchFamily="18" charset="0"/>
                                    </a:rPr>
                                  </m:ctrlPr>
                                </m:dPr>
                                <m:e>
                                  <m:r>
                                    <a:rPr lang="pt-BR" sz="2400" i="1">
                                      <a:latin typeface="Cambria Math" panose="02040503050406030204" pitchFamily="18" charset="0"/>
                                    </a:rPr>
                                    <m:t>𝑃</m:t>
                                  </m:r>
                                  <m:d>
                                    <m:dPr>
                                      <m:endChr m:val="|"/>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2</m:t>
                                          </m:r>
                                        </m:sub>
                                      </m:sSub>
                                      <m:r>
                                        <a:rPr lang="pt-BR" sz="2400" i="1">
                                          <a:latin typeface="Cambria Math" panose="02040503050406030204" pitchFamily="18" charset="0"/>
                                        </a:rPr>
                                        <m:t> </m:t>
                                      </m:r>
                                    </m:e>
                                  </m:d>
                                  <m:r>
                                    <a:rPr lang="pt-BR" sz="2400" b="1" i="1">
                                      <a:latin typeface="Cambria Math" panose="02040503050406030204" pitchFamily="18" charset="0"/>
                                    </a:rPr>
                                    <m:t>𝒙</m:t>
                                  </m:r>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b="1" i="1">
                                          <a:latin typeface="Cambria Math" panose="02040503050406030204" pitchFamily="18" charset="0"/>
                                        </a:rPr>
                                        <m:t>𝒂</m:t>
                                      </m:r>
                                    </m:e>
                                    <m:sub>
                                      <m:r>
                                        <a:rPr lang="pt-BR" sz="2400" b="0" i="1" smtClean="0">
                                          <a:latin typeface="Cambria Math" panose="02040503050406030204" pitchFamily="18" charset="0"/>
                                        </a:rPr>
                                        <m:t>2</m:t>
                                      </m:r>
                                    </m:sub>
                                  </m:sSub>
                                  <m:r>
                                    <a:rPr lang="pt-BR" sz="2400" i="1">
                                      <a:latin typeface="Cambria Math" panose="02040503050406030204" pitchFamily="18" charset="0"/>
                                    </a:rPr>
                                    <m:t>)</m:t>
                                  </m:r>
                                </m:e>
                              </m:d>
                            </m:e>
                          </m:func>
                        </m:e>
                      </m:nary>
                      <m:r>
                        <a:rPr lang="pt-BR" sz="2000" i="1">
                          <a:latin typeface="Cambria Math" panose="02040503050406030204" pitchFamily="18" charset="0"/>
                        </a:rPr>
                        <m:t>+</m:t>
                      </m:r>
                      <m:d>
                        <m:dPr>
                          <m:ctrlPr>
                            <a:rPr lang="pt-BR" sz="2000" i="1">
                              <a:latin typeface="Cambria Math" panose="02040503050406030204" pitchFamily="18" charset="0"/>
                            </a:rPr>
                          </m:ctrlPr>
                        </m:dPr>
                        <m:e>
                          <m:r>
                            <a:rPr lang="pt-BR" sz="2000" i="1">
                              <a:latin typeface="Cambria Math" panose="02040503050406030204" pitchFamily="18" charset="0"/>
                            </a:rPr>
                            <m:t>1−</m:t>
                          </m:r>
                          <m:r>
                            <a:rPr lang="pt-BR" sz="2000" i="1">
                              <a:latin typeface="Cambria Math" panose="02040503050406030204" pitchFamily="18" charset="0"/>
                            </a:rPr>
                            <m:t>𝑦</m:t>
                          </m:r>
                          <m:d>
                            <m:dPr>
                              <m:ctrlPr>
                                <a:rPr lang="pt-BR" sz="2000" i="1">
                                  <a:latin typeface="Cambria Math" panose="02040503050406030204" pitchFamily="18" charset="0"/>
                                </a:rPr>
                              </m:ctrlPr>
                            </m:dPr>
                            <m:e>
                              <m:r>
                                <a:rPr lang="pt-BR" sz="2000" i="1">
                                  <a:latin typeface="Cambria Math" panose="02040503050406030204" pitchFamily="18" charset="0"/>
                                </a:rPr>
                                <m:t>𝑖</m:t>
                              </m:r>
                            </m:e>
                          </m:d>
                        </m:e>
                      </m:d>
                      <m:func>
                        <m:funcPr>
                          <m:ctrlPr>
                            <a:rPr lang="pt-BR" sz="2000" i="1">
                              <a:latin typeface="Cambria Math" panose="02040503050406030204" pitchFamily="18" charset="0"/>
                            </a:rPr>
                          </m:ctrlPr>
                        </m:funcPr>
                        <m:fName>
                          <m:r>
                            <m:rPr>
                              <m:sty m:val="p"/>
                            </m:rPr>
                            <a:rPr lang="pt-BR" sz="2000">
                              <a:latin typeface="Cambria Math" panose="02040503050406030204" pitchFamily="18" charset="0"/>
                            </a:rPr>
                            <m:t>log</m:t>
                          </m:r>
                        </m:fName>
                        <m:e>
                          <m:d>
                            <m:dPr>
                              <m:ctrlPr>
                                <a:rPr lang="pt-BR" sz="2000" i="1">
                                  <a:latin typeface="Cambria Math" panose="02040503050406030204" pitchFamily="18" charset="0"/>
                                </a:rPr>
                              </m:ctrlPr>
                            </m:dPr>
                            <m:e>
                              <m:r>
                                <a:rPr lang="pt-BR" sz="2000" i="1">
                                  <a:latin typeface="Cambria Math" panose="02040503050406030204" pitchFamily="18" charset="0"/>
                                </a:rPr>
                                <m:t>𝑃</m:t>
                              </m:r>
                              <m:d>
                                <m:dPr>
                                  <m:endChr m:val="|"/>
                                  <m:ctrlPr>
                                    <a:rPr lang="pt-BR" sz="2000" i="1">
                                      <a:latin typeface="Cambria Math" panose="02040503050406030204" pitchFamily="18" charset="0"/>
                                    </a:rPr>
                                  </m:ctrlPr>
                                </m:dPr>
                                <m:e>
                                  <m:sSub>
                                    <m:sSubPr>
                                      <m:ctrlPr>
                                        <a:rPr lang="pt-BR" sz="2000" i="1">
                                          <a:latin typeface="Cambria Math" panose="02040503050406030204" pitchFamily="18" charset="0"/>
                                        </a:rPr>
                                      </m:ctrlPr>
                                    </m:sSubPr>
                                    <m:e>
                                      <m:r>
                                        <a:rPr lang="pt-BR" sz="2000" i="1">
                                          <a:latin typeface="Cambria Math" panose="02040503050406030204" pitchFamily="18" charset="0"/>
                                        </a:rPr>
                                        <m:t>𝐶</m:t>
                                      </m:r>
                                    </m:e>
                                    <m:sub>
                                      <m:r>
                                        <a:rPr lang="pt-BR" sz="2000" b="0" i="1" smtClean="0">
                                          <a:latin typeface="Cambria Math" panose="02040503050406030204" pitchFamily="18" charset="0"/>
                                        </a:rPr>
                                        <m:t>1</m:t>
                                      </m:r>
                                    </m:sub>
                                  </m:sSub>
                                  <m:r>
                                    <a:rPr lang="pt-BR" sz="2000" i="1">
                                      <a:latin typeface="Cambria Math" panose="02040503050406030204" pitchFamily="18" charset="0"/>
                                    </a:rPr>
                                    <m:t> </m:t>
                                  </m:r>
                                </m:e>
                              </m:d>
                              <m:r>
                                <a:rPr lang="pt-BR" sz="2000" b="1" i="1">
                                  <a:latin typeface="Cambria Math" panose="02040503050406030204" pitchFamily="18" charset="0"/>
                                </a:rPr>
                                <m:t>𝒙</m:t>
                              </m:r>
                              <m:r>
                                <a:rPr lang="pt-BR" sz="2000" i="1">
                                  <a:latin typeface="Cambria Math" panose="02040503050406030204" pitchFamily="18" charset="0"/>
                                </a:rPr>
                                <m:t>;</m:t>
                              </m:r>
                              <m:sSub>
                                <m:sSubPr>
                                  <m:ctrlPr>
                                    <a:rPr lang="pt-BR" sz="2000" i="1">
                                      <a:latin typeface="Cambria Math" panose="02040503050406030204" pitchFamily="18" charset="0"/>
                                    </a:rPr>
                                  </m:ctrlPr>
                                </m:sSubPr>
                                <m:e>
                                  <m:r>
                                    <a:rPr lang="pt-BR" sz="2000" b="1" i="1">
                                      <a:latin typeface="Cambria Math" panose="02040503050406030204" pitchFamily="18" charset="0"/>
                                    </a:rPr>
                                    <m:t>𝒂</m:t>
                                  </m:r>
                                </m:e>
                                <m:sub>
                                  <m:r>
                                    <a:rPr lang="pt-BR" sz="2000" b="0" i="1" smtClean="0">
                                      <a:latin typeface="Cambria Math" panose="02040503050406030204" pitchFamily="18" charset="0"/>
                                    </a:rPr>
                                    <m:t>1</m:t>
                                  </m:r>
                                </m:sub>
                              </m:sSub>
                              <m:r>
                                <a:rPr lang="pt-BR" sz="2000" i="1">
                                  <a:latin typeface="Cambria Math" panose="02040503050406030204" pitchFamily="18" charset="0"/>
                                </a:rPr>
                                <m:t>)</m:t>
                              </m:r>
                            </m:e>
                          </m:d>
                        </m:e>
                      </m:func>
                    </m:oMath>
                  </m:oMathPara>
                </a14:m>
                <a:endParaRPr lang="pt-BR" sz="2400" i="1" dirty="0"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sz="2000" i="1">
                          <a:latin typeface="Cambria Math" panose="02040503050406030204" pitchFamily="18" charset="0"/>
                        </a:rPr>
                        <m:t>=−</m:t>
                      </m:r>
                      <m:f>
                        <m:fPr>
                          <m:ctrlPr>
                            <a:rPr lang="pt-BR" sz="2000" i="1">
                              <a:latin typeface="Cambria Math" panose="02040503050406030204" pitchFamily="18" charset="0"/>
                            </a:rPr>
                          </m:ctrlPr>
                        </m:fPr>
                        <m:num>
                          <m:r>
                            <a:rPr lang="pt-BR" sz="2000" i="1">
                              <a:latin typeface="Cambria Math" panose="02040503050406030204" pitchFamily="18" charset="0"/>
                            </a:rPr>
                            <m:t>1</m:t>
                          </m:r>
                        </m:num>
                        <m:den>
                          <m:r>
                            <a:rPr lang="pt-BR" sz="2000" i="1">
                              <a:latin typeface="Cambria Math" panose="02040503050406030204" pitchFamily="18" charset="0"/>
                            </a:rPr>
                            <m:t>𝑁</m:t>
                          </m:r>
                        </m:den>
                      </m:f>
                      <m:nary>
                        <m:naryPr>
                          <m:chr m:val="∑"/>
                          <m:ctrlPr>
                            <a:rPr lang="pt-BR" sz="2000" i="1" smtClean="0">
                              <a:latin typeface="Cambria Math" panose="02040503050406030204" pitchFamily="18" charset="0"/>
                            </a:rPr>
                          </m:ctrlPr>
                        </m:naryPr>
                        <m:sub>
                          <m:r>
                            <m:rPr>
                              <m:brk m:alnAt="23"/>
                            </m:rPr>
                            <a:rPr lang="pt-BR"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𝑁</m:t>
                          </m:r>
                          <m:r>
                            <a:rPr lang="pt-BR" sz="2000" i="1">
                              <a:latin typeface="Cambria Math" panose="02040503050406030204" pitchFamily="18" charset="0"/>
                            </a:rPr>
                            <m:t>−1</m:t>
                          </m:r>
                        </m:sup>
                        <m:e>
                          <m:nary>
                            <m:naryPr>
                              <m:chr m:val="∑"/>
                              <m:ctrlPr>
                                <a:rPr lang="pt-BR" sz="2000" i="1">
                                  <a:latin typeface="Cambria Math" panose="02040503050406030204" pitchFamily="18" charset="0"/>
                                </a:rPr>
                              </m:ctrlPr>
                            </m:naryPr>
                            <m:sub>
                              <m:r>
                                <a:rPr lang="pt-BR" sz="2000" b="0" i="1" smtClean="0">
                                  <a:latin typeface="Cambria Math" panose="02040503050406030204" pitchFamily="18" charset="0"/>
                                </a:rPr>
                                <m:t>𝑞</m:t>
                              </m:r>
                              <m:r>
                                <a:rPr lang="pt-BR" sz="2000" i="1">
                                  <a:latin typeface="Cambria Math" panose="02040503050406030204" pitchFamily="18" charset="0"/>
                                </a:rPr>
                                <m:t>=</m:t>
                              </m:r>
                              <m:r>
                                <a:rPr lang="pt-BR" sz="2000" b="0" i="1" smtClean="0">
                                  <a:latin typeface="Cambria Math" panose="02040503050406030204" pitchFamily="18" charset="0"/>
                                </a:rPr>
                                <m:t>1</m:t>
                              </m:r>
                            </m:sub>
                            <m:sup>
                              <m:r>
                                <a:rPr lang="pt-BR" sz="2000" b="0" i="1" smtClean="0">
                                  <a:latin typeface="Cambria Math" panose="02040503050406030204" pitchFamily="18" charset="0"/>
                                </a:rPr>
                                <m:t>𝑄</m:t>
                              </m:r>
                            </m:sup>
                            <m:e>
                              <m:r>
                                <a:rPr lang="pt-BR" sz="2000" b="0" i="1" smtClean="0">
                                  <a:latin typeface="Cambria Math" panose="02040503050406030204" pitchFamily="18" charset="0"/>
                                </a:rPr>
                                <m:t>1</m:t>
                              </m:r>
                              <m:d>
                                <m:dPr>
                                  <m:begChr m:val="{"/>
                                  <m:endChr m:val="}"/>
                                  <m:ctrlPr>
                                    <a:rPr lang="pt-BR" sz="2000" b="0" i="1" smtClean="0">
                                      <a:latin typeface="Cambria Math" panose="02040503050406030204" pitchFamily="18" charset="0"/>
                                    </a:rPr>
                                  </m:ctrlPr>
                                </m:dPr>
                                <m:e>
                                  <m:r>
                                    <a:rPr lang="pt-BR" sz="2000" i="1">
                                      <a:latin typeface="Cambria Math" panose="02040503050406030204" pitchFamily="18" charset="0"/>
                                    </a:rPr>
                                    <m:t>𝑦</m:t>
                                  </m:r>
                                  <m:d>
                                    <m:dPr>
                                      <m:ctrlPr>
                                        <a:rPr lang="pt-BR" sz="2000" i="1">
                                          <a:latin typeface="Cambria Math" panose="02040503050406030204" pitchFamily="18" charset="0"/>
                                        </a:rPr>
                                      </m:ctrlPr>
                                    </m:dPr>
                                    <m:e>
                                      <m:r>
                                        <a:rPr lang="pt-BR" sz="2000" i="1">
                                          <a:latin typeface="Cambria Math" panose="02040503050406030204" pitchFamily="18" charset="0"/>
                                        </a:rPr>
                                        <m:t>𝑖</m:t>
                                      </m:r>
                                    </m:e>
                                  </m:d>
                                  <m:r>
                                    <a:rPr lang="pt-BR" sz="2000" b="0" i="1" smtClean="0">
                                      <a:latin typeface="Cambria Math" panose="02040503050406030204" pitchFamily="18" charset="0"/>
                                    </a:rPr>
                                    <m:t>==</m:t>
                                  </m:r>
                                  <m:r>
                                    <a:rPr lang="pt-BR" sz="2000" b="0" i="1" smtClean="0">
                                      <a:latin typeface="Cambria Math" panose="02040503050406030204" pitchFamily="18" charset="0"/>
                                    </a:rPr>
                                    <m:t>𝑞</m:t>
                                  </m:r>
                                </m:e>
                              </m:d>
                              <m:func>
                                <m:funcPr>
                                  <m:ctrlPr>
                                    <a:rPr lang="pt-BR" sz="2000" i="1">
                                      <a:latin typeface="Cambria Math" panose="02040503050406030204" pitchFamily="18" charset="0"/>
                                    </a:rPr>
                                  </m:ctrlPr>
                                </m:funcPr>
                                <m:fName>
                                  <m:r>
                                    <m:rPr>
                                      <m:sty m:val="p"/>
                                    </m:rPr>
                                    <a:rPr lang="pt-BR" sz="2000">
                                      <a:latin typeface="Cambria Math" panose="02040503050406030204" pitchFamily="18" charset="0"/>
                                    </a:rPr>
                                    <m:t>log</m:t>
                                  </m:r>
                                </m:fName>
                                <m:e>
                                  <m:d>
                                    <m:dPr>
                                      <m:ctrlPr>
                                        <a:rPr lang="pt-BR" sz="2000" i="1">
                                          <a:latin typeface="Cambria Math" panose="02040503050406030204" pitchFamily="18" charset="0"/>
                                        </a:rPr>
                                      </m:ctrlPr>
                                    </m:dPr>
                                    <m:e>
                                      <m:r>
                                        <a:rPr lang="pt-BR" sz="2000" i="1">
                                          <a:latin typeface="Cambria Math" panose="02040503050406030204" pitchFamily="18" charset="0"/>
                                        </a:rPr>
                                        <m:t>𝑃</m:t>
                                      </m:r>
                                      <m:d>
                                        <m:dPr>
                                          <m:endChr m:val="|"/>
                                          <m:ctrlPr>
                                            <a:rPr lang="pt-BR" sz="2000" i="1">
                                              <a:latin typeface="Cambria Math" panose="02040503050406030204" pitchFamily="18" charset="0"/>
                                            </a:rPr>
                                          </m:ctrlPr>
                                        </m:dPr>
                                        <m:e>
                                          <m:sSub>
                                            <m:sSubPr>
                                              <m:ctrlPr>
                                                <a:rPr lang="pt-BR" sz="2000" i="1">
                                                  <a:latin typeface="Cambria Math" panose="02040503050406030204" pitchFamily="18" charset="0"/>
                                                </a:rPr>
                                              </m:ctrlPr>
                                            </m:sSubPr>
                                            <m:e>
                                              <m:r>
                                                <a:rPr lang="pt-BR" sz="2000" i="1">
                                                  <a:latin typeface="Cambria Math" panose="02040503050406030204" pitchFamily="18" charset="0"/>
                                                </a:rPr>
                                                <m:t>𝐶</m:t>
                                              </m:r>
                                            </m:e>
                                            <m:sub>
                                              <m:r>
                                                <a:rPr lang="pt-BR" sz="2000" b="0" i="1" smtClean="0">
                                                  <a:latin typeface="Cambria Math" panose="02040503050406030204" pitchFamily="18" charset="0"/>
                                                </a:rPr>
                                                <m:t>𝑞</m:t>
                                              </m:r>
                                            </m:sub>
                                          </m:sSub>
                                          <m:r>
                                            <a:rPr lang="pt-BR" sz="2000" i="1">
                                              <a:latin typeface="Cambria Math" panose="02040503050406030204" pitchFamily="18" charset="0"/>
                                            </a:rPr>
                                            <m:t> </m:t>
                                          </m:r>
                                        </m:e>
                                      </m:d>
                                      <m:r>
                                        <a:rPr lang="pt-BR" sz="2000" b="1" i="1">
                                          <a:latin typeface="Cambria Math" panose="02040503050406030204" pitchFamily="18" charset="0"/>
                                        </a:rPr>
                                        <m:t>𝒙</m:t>
                                      </m:r>
                                      <m:r>
                                        <a:rPr lang="pt-BR" sz="2000" i="1">
                                          <a:latin typeface="Cambria Math" panose="02040503050406030204" pitchFamily="18" charset="0"/>
                                        </a:rPr>
                                        <m:t>;</m:t>
                                      </m:r>
                                      <m:sSub>
                                        <m:sSubPr>
                                          <m:ctrlPr>
                                            <a:rPr lang="pt-BR" sz="2000" i="1">
                                              <a:latin typeface="Cambria Math" panose="02040503050406030204" pitchFamily="18" charset="0"/>
                                            </a:rPr>
                                          </m:ctrlPr>
                                        </m:sSubPr>
                                        <m:e>
                                          <m:r>
                                            <a:rPr lang="pt-BR" sz="2000" b="1" i="1">
                                              <a:latin typeface="Cambria Math" panose="02040503050406030204" pitchFamily="18" charset="0"/>
                                            </a:rPr>
                                            <m:t>𝒂</m:t>
                                          </m:r>
                                        </m:e>
                                        <m:sub>
                                          <m:r>
                                            <a:rPr lang="pt-BR" sz="2000" b="0" i="1" smtClean="0">
                                              <a:latin typeface="Cambria Math" panose="02040503050406030204" pitchFamily="18" charset="0"/>
                                            </a:rPr>
                                            <m:t>𝑞</m:t>
                                          </m:r>
                                        </m:sub>
                                      </m:sSub>
                                      <m:r>
                                        <a:rPr lang="pt-BR" sz="2000" i="1">
                                          <a:latin typeface="Cambria Math" panose="02040503050406030204" pitchFamily="18" charset="0"/>
                                        </a:rPr>
                                        <m:t>)</m:t>
                                      </m:r>
                                    </m:e>
                                  </m:d>
                                </m:e>
                              </m:func>
                            </m:e>
                          </m:nary>
                        </m:e>
                      </m:nary>
                      <m:r>
                        <a:rPr lang="pt-BR" sz="2000" b="0" i="1" smtClean="0">
                          <a:latin typeface="Cambria Math" panose="02040503050406030204" pitchFamily="18" charset="0"/>
                        </a:rPr>
                        <m:t>,</m:t>
                      </m:r>
                    </m:oMath>
                  </m:oMathPara>
                </a14:m>
                <a:endParaRPr lang="pt-BR" sz="2400" b="1" i="1" dirty="0" smtClean="0"/>
              </a:p>
              <a:p>
                <a:pPr marL="0" indent="0">
                  <a:buNone/>
                </a:pPr>
                <a:r>
                  <a:rPr lang="pt-BR" sz="2500" dirty="0" smtClean="0"/>
                  <a:t>onde </a:t>
                </a:r>
                <a:r>
                  <a:rPr lang="pt-BR" sz="2500" dirty="0"/>
                  <a:t>1{⋅} é a </a:t>
                </a:r>
                <a:r>
                  <a:rPr lang="pt-BR" sz="2500" b="1" i="1" dirty="0"/>
                  <a:t>função indicadora</a:t>
                </a:r>
                <a:r>
                  <a:rPr lang="pt-BR" sz="2500" dirty="0"/>
                  <a:t>, de modo que 1{uma afirmação verdadeira} = 1 e 1{uma afirmação falsa} = 0.</a:t>
                </a:r>
              </a:p>
              <a:p>
                <a:r>
                  <a:rPr lang="pt-BR" dirty="0"/>
                  <a:t>A má </a:t>
                </a:r>
                <a:r>
                  <a:rPr lang="pt-BR" dirty="0" smtClean="0"/>
                  <a:t>notícia aqui </a:t>
                </a:r>
                <a:r>
                  <a:rPr lang="pt-BR" dirty="0"/>
                  <a:t>é que não existe uma </a:t>
                </a:r>
                <a:r>
                  <a:rPr lang="pt-BR" b="1" i="1" dirty="0"/>
                  <a:t>equação de forma fechada </a:t>
                </a:r>
                <a:r>
                  <a:rPr lang="pt-BR" dirty="0"/>
                  <a:t>conhecida para calcular o valor </a:t>
                </a:r>
                <a:r>
                  <a:rPr lang="pt-BR" dirty="0" smtClean="0"/>
                  <a:t>dos pesos </a:t>
                </a:r>
                <a14:m>
                  <m:oMath xmlns:m="http://schemas.openxmlformats.org/officeDocument/2006/math">
                    <m:r>
                      <a:rPr lang="pt-BR" b="1" i="1">
                        <a:latin typeface="Cambria Math" panose="02040503050406030204" pitchFamily="18" charset="0"/>
                      </a:rPr>
                      <m:t>𝒂</m:t>
                    </m:r>
                  </m:oMath>
                </a14:m>
                <a:r>
                  <a:rPr lang="pt-BR" dirty="0" smtClean="0"/>
                  <a:t> </a:t>
                </a:r>
                <a:r>
                  <a:rPr lang="pt-BR" dirty="0"/>
                  <a:t>que </a:t>
                </a:r>
                <a:r>
                  <a:rPr lang="pt-BR" dirty="0" smtClean="0"/>
                  <a:t>minimize </a:t>
                </a:r>
                <a:r>
                  <a:rPr lang="pt-BR" dirty="0"/>
                  <a:t>essa </a:t>
                </a:r>
                <a:r>
                  <a:rPr lang="pt-BR" b="1" i="1" dirty="0"/>
                  <a:t>função de </a:t>
                </a:r>
                <a:r>
                  <a:rPr lang="pt-BR" b="1" i="1" dirty="0" smtClean="0"/>
                  <a:t>erro </a:t>
                </a:r>
                <a:r>
                  <a:rPr lang="pt-BR" dirty="0" smtClean="0"/>
                  <a:t>(ou seja, não </a:t>
                </a:r>
                <a:r>
                  <a:rPr lang="pt-BR" dirty="0"/>
                  <a:t>há </a:t>
                </a:r>
                <a:r>
                  <a:rPr lang="pt-BR" dirty="0" smtClean="0"/>
                  <a:t>um equivalente </a:t>
                </a:r>
                <a:r>
                  <a:rPr lang="pt-BR" dirty="0"/>
                  <a:t>da </a:t>
                </a:r>
                <a:r>
                  <a:rPr lang="pt-BR" b="1" i="1" dirty="0"/>
                  <a:t>Equação Normal</a:t>
                </a:r>
                <a:r>
                  <a:rPr lang="pt-BR" dirty="0"/>
                  <a:t>). </a:t>
                </a:r>
                <a:endParaRPr lang="pt-BR" dirty="0" smtClean="0"/>
              </a:p>
              <a:p>
                <a:r>
                  <a:rPr lang="pt-BR" dirty="0" smtClean="0"/>
                  <a:t>A </a:t>
                </a:r>
                <a:r>
                  <a:rPr lang="pt-BR" dirty="0"/>
                  <a:t>boa notícia é que essa </a:t>
                </a:r>
                <a:r>
                  <a:rPr lang="pt-BR" b="1" i="1" dirty="0"/>
                  <a:t>função de </a:t>
                </a:r>
                <a:r>
                  <a:rPr lang="pt-BR" b="1" i="1" dirty="0" smtClean="0"/>
                  <a:t>erro </a:t>
                </a:r>
                <a:r>
                  <a:rPr lang="pt-BR" dirty="0" smtClean="0"/>
                  <a:t>é </a:t>
                </a:r>
                <a:r>
                  <a:rPr lang="pt-BR" b="1" i="1" dirty="0" smtClean="0"/>
                  <a:t>convexa</a:t>
                </a:r>
                <a:r>
                  <a:rPr lang="pt-BR" dirty="0"/>
                  <a:t> </a:t>
                </a:r>
                <a:r>
                  <a:rPr lang="pt-BR" dirty="0" smtClean="0"/>
                  <a:t>e portanto, é garantido que o algoritmo do </a:t>
                </a:r>
                <a:r>
                  <a:rPr lang="pt-BR" b="1" i="1" dirty="0" smtClean="0"/>
                  <a:t>gradiente descendente </a:t>
                </a:r>
                <a:r>
                  <a:rPr lang="pt-BR" dirty="0" smtClean="0"/>
                  <a:t>encontre</a:t>
                </a:r>
                <a:r>
                  <a:rPr lang="pt-BR" b="1" i="1" dirty="0" smtClean="0"/>
                  <a:t> </a:t>
                </a:r>
                <a:r>
                  <a:rPr lang="pt-BR" dirty="0" smtClean="0"/>
                  <a:t>o </a:t>
                </a:r>
                <a:r>
                  <a:rPr lang="pt-BR" dirty="0"/>
                  <a:t>mínimo global </a:t>
                </a:r>
                <a:r>
                  <a:rPr lang="pt-BR" dirty="0" smtClean="0"/>
                  <a:t>(dado que </a:t>
                </a:r>
                <a:r>
                  <a:rPr lang="pt-BR" dirty="0"/>
                  <a:t>a </a:t>
                </a:r>
                <a:r>
                  <a:rPr lang="pt-BR" b="1" i="1" dirty="0"/>
                  <a:t>taxa de </a:t>
                </a:r>
                <a:r>
                  <a:rPr lang="pt-BR" b="1" i="1" dirty="0" smtClean="0"/>
                  <a:t>aprendizagem</a:t>
                </a:r>
                <a:r>
                  <a:rPr lang="pt-BR" dirty="0" smtClean="0"/>
                  <a:t> </a:t>
                </a:r>
                <a:r>
                  <a:rPr lang="pt-BR" dirty="0"/>
                  <a:t>não </a:t>
                </a:r>
                <a:r>
                  <a:rPr lang="pt-BR" dirty="0" smtClean="0"/>
                  <a:t>seja muito </a:t>
                </a:r>
                <a:r>
                  <a:rPr lang="pt-BR" dirty="0"/>
                  <a:t>grande e você </a:t>
                </a:r>
                <a:r>
                  <a:rPr lang="pt-BR" dirty="0" smtClean="0"/>
                  <a:t>espere tempo </a:t>
                </a:r>
                <a:r>
                  <a:rPr lang="pt-BR" dirty="0"/>
                  <a:t>suficiente).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31496"/>
                <a:ext cx="11129211" cy="5349222"/>
              </a:xfrm>
              <a:blipFill rotWithShape="0">
                <a:blip r:embed="rId3"/>
                <a:stretch>
                  <a:fillRect l="-658" t="-2278" r="-877"/>
                </a:stretch>
              </a:blipFill>
            </p:spPr>
            <p:txBody>
              <a:bodyPr/>
              <a:lstStyle/>
              <a:p>
                <a:r>
                  <a:rPr lang="pt-BR">
                    <a:noFill/>
                  </a:rPr>
                  <a:t> </a:t>
                </a:r>
              </a:p>
            </p:txBody>
          </p:sp>
        </mc:Fallback>
      </mc:AlternateContent>
    </p:spTree>
    <p:extLst>
      <p:ext uri="{BB962C8B-B14F-4D97-AF65-F5344CB8AC3E}">
        <p14:creationId xmlns:p14="http://schemas.microsoft.com/office/powerpoint/2010/main" val="19898295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treinamento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1199126" cy="5167311"/>
              </a:xfrm>
            </p:spPr>
            <p:txBody>
              <a:bodyPr>
                <a:normAutofit/>
              </a:bodyPr>
              <a:lstStyle/>
              <a:p>
                <a:r>
                  <a:rPr lang="pt-BR" sz="2600" dirty="0" smtClean="0"/>
                  <a:t>Semelhante ao que fizemos com a </a:t>
                </a:r>
                <a:r>
                  <a:rPr lang="pt-BR" sz="2600" b="1" i="1" dirty="0" smtClean="0"/>
                  <a:t>regressão linear</a:t>
                </a:r>
                <a:r>
                  <a:rPr lang="pt-BR" sz="2600" dirty="0" smtClean="0"/>
                  <a:t>, </a:t>
                </a:r>
                <a:r>
                  <a:rPr lang="pt-BR" sz="2600" dirty="0"/>
                  <a:t>vamos apresentar </a:t>
                </a:r>
                <a:r>
                  <a:rPr lang="pt-BR" sz="2600" dirty="0" smtClean="0"/>
                  <a:t>em seguida o </a:t>
                </a:r>
                <a:r>
                  <a:rPr lang="pt-BR" sz="2600" dirty="0"/>
                  <a:t>algoritmo </a:t>
                </a:r>
                <a:r>
                  <a:rPr lang="pt-BR" sz="2600" dirty="0" smtClean="0"/>
                  <a:t>do </a:t>
                </a:r>
                <a:r>
                  <a:rPr lang="pt-BR" sz="2600" b="1" i="1" dirty="0"/>
                  <a:t>gradiente descendente </a:t>
                </a:r>
                <a:r>
                  <a:rPr lang="pt-BR" sz="2600" dirty="0"/>
                  <a:t>para a </a:t>
                </a:r>
                <a:r>
                  <a:rPr lang="pt-BR" sz="2600" b="1" i="1" dirty="0" smtClean="0"/>
                  <a:t>minimização</a:t>
                </a:r>
                <a:r>
                  <a:rPr lang="pt-BR" sz="2600" dirty="0" smtClean="0"/>
                  <a:t> </a:t>
                </a:r>
                <a:r>
                  <a:rPr lang="pt-BR" sz="2600" dirty="0"/>
                  <a:t>da </a:t>
                </a:r>
                <a:r>
                  <a:rPr lang="pt-BR" sz="2600" b="1" i="1" dirty="0" smtClean="0"/>
                  <a:t>função de erro médio </a:t>
                </a:r>
                <a:r>
                  <a:rPr lang="pt-BR" sz="2600" dirty="0" smtClean="0"/>
                  <a:t>apresentada anteriormente.</a:t>
                </a:r>
              </a:p>
              <a:p>
                <a:r>
                  <a:rPr lang="pt-BR" sz="2600" dirty="0" smtClean="0"/>
                  <a:t>Antes de encontrarmos o </a:t>
                </a:r>
                <a:r>
                  <a:rPr lang="pt-BR" sz="2600" b="1" i="1" dirty="0" smtClean="0"/>
                  <a:t>vetor gradiente </a:t>
                </a:r>
                <a:r>
                  <a:rPr lang="pt-BR" sz="2600" dirty="0" smtClean="0"/>
                  <a:t>de </a:t>
                </a:r>
                <a14:m>
                  <m:oMath xmlns:m="http://schemas.openxmlformats.org/officeDocument/2006/math">
                    <m:sSub>
                      <m:sSubPr>
                        <m:ctrlPr>
                          <a:rPr lang="pt-BR" sz="2600" i="1">
                            <a:latin typeface="Cambria Math" panose="02040503050406030204" pitchFamily="18" charset="0"/>
                          </a:rPr>
                        </m:ctrlPr>
                      </m:sSubPr>
                      <m:e>
                        <m:r>
                          <a:rPr lang="pt-BR" sz="2600" i="1">
                            <a:latin typeface="Cambria Math" panose="02040503050406030204" pitchFamily="18" charset="0"/>
                          </a:rPr>
                          <m:t>𝐽</m:t>
                        </m:r>
                      </m:e>
                      <m:sub>
                        <m:r>
                          <a:rPr lang="pt-BR" sz="2600" i="1">
                            <a:latin typeface="Cambria Math" panose="02040503050406030204" pitchFamily="18" charset="0"/>
                          </a:rPr>
                          <m:t>𝑒</m:t>
                        </m:r>
                      </m:sub>
                    </m:sSub>
                    <m:d>
                      <m:dPr>
                        <m:ctrlPr>
                          <a:rPr lang="pt-BR" sz="2600" i="1">
                            <a:latin typeface="Cambria Math" panose="02040503050406030204" pitchFamily="18" charset="0"/>
                          </a:rPr>
                        </m:ctrlPr>
                      </m:dPr>
                      <m:e>
                        <m:r>
                          <a:rPr lang="pt-BR" sz="2600" b="1" i="1">
                            <a:latin typeface="Cambria Math" panose="02040503050406030204" pitchFamily="18" charset="0"/>
                          </a:rPr>
                          <m:t>𝒂</m:t>
                        </m:r>
                      </m:e>
                    </m:d>
                  </m:oMath>
                </a14:m>
                <a:r>
                  <a:rPr lang="pt-BR" sz="2600" dirty="0" smtClean="0"/>
                  <a:t>, vamos reescrever a </a:t>
                </a:r>
                <a:r>
                  <a:rPr lang="pt-BR" sz="2600" b="1" i="1" dirty="0" smtClean="0"/>
                  <a:t>função de erro</a:t>
                </a:r>
                <a:r>
                  <a:rPr lang="pt-BR" sz="2600" dirty="0" smtClean="0"/>
                  <a:t> utilizando as seguintes equivalências</a:t>
                </a:r>
              </a:p>
              <a:p>
                <a:pPr marL="0" indent="0" algn="ctr">
                  <a:buNone/>
                </a:pPr>
                <a14:m>
                  <m:oMath xmlns:m="http://schemas.openxmlformats.org/officeDocument/2006/math">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r>
                              <a:rPr lang="pt-BR" sz="2400" b="0" i="1" smtClean="0">
                                <a:latin typeface="Cambria Math" panose="02040503050406030204" pitchFamily="18" charset="0"/>
                              </a:rPr>
                              <m:t>(</m:t>
                            </m:r>
                            <m:r>
                              <a:rPr lang="pt-BR" sz="2400" b="0" i="1" smtClean="0">
                                <a:latin typeface="Cambria Math" panose="02040503050406030204" pitchFamily="18" charset="0"/>
                              </a:rPr>
                              <m:t>𝑖</m:t>
                            </m:r>
                            <m:r>
                              <a:rPr lang="pt-BR" sz="2400" b="0" i="1" smtClean="0">
                                <a:latin typeface="Cambria Math" panose="02040503050406030204" pitchFamily="18" charset="0"/>
                              </a:rPr>
                              <m:t>)</m:t>
                            </m:r>
                          </m:e>
                        </m:d>
                        <m:r>
                          <a:rPr lang="pt-BR" sz="2400" i="1">
                            <a:latin typeface="Cambria Math" panose="02040503050406030204" pitchFamily="18" charset="0"/>
                          </a:rPr>
                          <m:t>)</m:t>
                        </m:r>
                      </m:e>
                    </m:func>
                    <m:r>
                      <a:rPr lang="pt-BR" sz="2400" b="0" i="1" smtClean="0">
                        <a:latin typeface="Cambria Math" panose="02040503050406030204" pitchFamily="18" charset="0"/>
                      </a:rPr>
                      <m:t>=</m:t>
                    </m:r>
                    <m:func>
                      <m:funcPr>
                        <m:ctrlPr>
                          <a:rPr lang="pt-BR" sz="2400" b="0" i="1" smtClean="0">
                            <a:latin typeface="Cambria Math" panose="02040503050406030204" pitchFamily="18" charset="0"/>
                          </a:rPr>
                        </m:ctrlPr>
                      </m:funcPr>
                      <m:fName>
                        <m:r>
                          <m:rPr>
                            <m:sty m:val="p"/>
                          </m:rPr>
                          <a:rPr lang="pt-BR" sz="2400" b="0" i="0" smtClean="0">
                            <a:latin typeface="Cambria Math" panose="02040503050406030204" pitchFamily="18" charset="0"/>
                          </a:rPr>
                          <m:t>log</m:t>
                        </m:r>
                      </m:fName>
                      <m:e>
                        <m:d>
                          <m:dPr>
                            <m:ctrlPr>
                              <a:rPr lang="pt-BR" sz="2400" b="0" i="1" smtClean="0">
                                <a:latin typeface="Cambria Math" panose="02040503050406030204" pitchFamily="18" charset="0"/>
                              </a:rPr>
                            </m:ctrlPr>
                          </m:dPr>
                          <m:e>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1+</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𝑒</m:t>
                                    </m:r>
                                  </m:e>
                                  <m:sup>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den>
                            </m:f>
                          </m:e>
                        </m:d>
                      </m:e>
                    </m:func>
                    <m:r>
                      <a:rPr lang="pt-BR" sz="2400" b="0" i="0" smtClean="0">
                        <a:latin typeface="Cambria Math" panose="02040503050406030204" pitchFamily="18" charset="0"/>
                      </a:rPr>
                      <m:t>=−</m:t>
                    </m:r>
                    <m:func>
                      <m:funcPr>
                        <m:ctrlPr>
                          <a:rPr lang="pt-BR" sz="2400" b="0" i="1" smtClean="0">
                            <a:latin typeface="Cambria Math" panose="02040503050406030204" pitchFamily="18" charset="0"/>
                          </a:rPr>
                        </m:ctrlPr>
                      </m:funcPr>
                      <m:fName>
                        <m:r>
                          <m:rPr>
                            <m:sty m:val="p"/>
                          </m:rPr>
                          <a:rPr lang="pt-BR" sz="2400" b="0" i="0" smtClean="0">
                            <a:latin typeface="Cambria Math" panose="02040503050406030204" pitchFamily="18" charset="0"/>
                          </a:rPr>
                          <m:t>log</m:t>
                        </m:r>
                      </m:fName>
                      <m:e>
                        <m:d>
                          <m:dPr>
                            <m:ctrlPr>
                              <a:rPr lang="pt-BR" sz="2400" b="0" i="1" smtClean="0">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oMath>
                </a14:m>
                <a:r>
                  <a:rPr lang="pt-BR" sz="2400" dirty="0" smtClean="0"/>
                  <a:t>,</a:t>
                </a:r>
              </a:p>
              <a:p>
                <a:pPr marL="0" indent="0" algn="ctr">
                  <a:buNone/>
                </a:pPr>
                <a14:m>
                  <m:oMath xmlns:m="http://schemas.openxmlformats.org/officeDocument/2006/math">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b="0" i="1" smtClean="0">
                                <a:latin typeface="Cambria Math" panose="02040503050406030204" pitchFamily="18" charset="0"/>
                              </a:rPr>
                              <m:t>1−</m:t>
                            </m:r>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d>
                        <m:r>
                          <a:rPr lang="pt-BR" sz="2400" i="1">
                            <a:latin typeface="Cambria Math" panose="02040503050406030204" pitchFamily="18" charset="0"/>
                          </a:rPr>
                          <m:t>)</m:t>
                        </m:r>
                      </m:e>
                    </m:func>
                    <m:r>
                      <a:rPr lang="pt-BR" sz="2400" i="1">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b="0" i="1" smtClean="0">
                                <a:latin typeface="Cambria Math" panose="02040503050406030204" pitchFamily="18" charset="0"/>
                              </a:rPr>
                              <m:t>1−</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den>
                            </m:f>
                          </m:e>
                        </m:d>
                      </m:e>
                    </m:func>
                    <m:r>
                      <a:rPr lang="pt-BR" sz="2400" b="0" i="0" smtClean="0">
                        <a:latin typeface="Cambria Math" panose="02040503050406030204" pitchFamily="18" charset="0"/>
                      </a:rPr>
                      <m:t>=</m:t>
                    </m:r>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b="0" i="1" smtClean="0">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oMath>
                </a14:m>
                <a:r>
                  <a:rPr lang="pt-BR" sz="2400" dirty="0" smtClean="0"/>
                  <a:t>.</a:t>
                </a:r>
              </a:p>
              <a:p>
                <a:r>
                  <a:rPr lang="pt-BR" sz="2600" dirty="0" smtClean="0"/>
                  <a:t>Assim, a nova expressão para a </a:t>
                </a:r>
                <a:r>
                  <a:rPr lang="pt-BR" sz="2600" b="1" i="1" dirty="0" smtClean="0"/>
                  <a:t>função de erro médio </a:t>
                </a:r>
                <a:r>
                  <a:rPr lang="pt-BR" sz="2600" dirty="0" smtClean="0"/>
                  <a:t>é dada por</a:t>
                </a:r>
              </a:p>
              <a:p>
                <a:pPr marL="0" indent="0">
                  <a:buNone/>
                </a:pPr>
                <a14:m>
                  <m:oMathPara xmlns:m="http://schemas.openxmlformats.org/officeDocument/2006/math">
                    <m:oMathParaPr>
                      <m:jc m:val="centerGroup"/>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r>
                            <a:rPr lang="pt-BR" sz="2400" b="1" i="1">
                              <a:latin typeface="Cambria Math" panose="02040503050406030204" pitchFamily="18" charset="0"/>
                            </a:rPr>
                            <m:t>𝒂</m:t>
                          </m:r>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r>
                            <a:rPr lang="pt-BR" sz="2400" b="0" i="1" smtClean="0">
                              <a:latin typeface="Cambria Math" panose="02040503050406030204" pitchFamily="18" charset="0"/>
                            </a:rPr>
                            <m:t>−</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b="0" i="1" smtClean="0">
                                      <a:latin typeface="Cambria Math" panose="02040503050406030204" pitchFamily="18" charset="0"/>
                                    </a:rPr>
                                    <m:t>1+</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𝑒</m:t>
                                      </m:r>
                                    </m:e>
                                    <m:sup>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e>
                      </m:nary>
                      <m:r>
                        <a:rPr lang="pt-BR" sz="2400" b="0" i="0" smtClean="0">
                          <a:latin typeface="Cambria Math" panose="02040503050406030204" pitchFamily="18" charset="0"/>
                        </a:rPr>
                        <m:t>+(1</m:t>
                      </m:r>
                      <m:r>
                        <a:rPr lang="pt-BR" sz="2400" b="0" i="1" smtClean="0">
                          <a:latin typeface="Cambria Math" panose="02040503050406030204" pitchFamily="18" charset="0"/>
                        </a:rPr>
                        <m:t>−</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r>
                        <a:rPr lang="pt-BR" sz="2400" b="0" i="1" smtClean="0">
                          <a:latin typeface="Cambria Math" panose="02040503050406030204" pitchFamily="18" charset="0"/>
                        </a:rPr>
                        <m:t>)</m:t>
                      </m:r>
                      <m:d>
                        <m:dPr>
                          <m:begChr m:val="["/>
                          <m:endChr m:val="]"/>
                          <m:ctrlPr>
                            <a:rPr lang="pt-BR" sz="2400" b="0" i="1" smtClean="0">
                              <a:latin typeface="Cambria Math" panose="02040503050406030204" pitchFamily="18" charset="0"/>
                            </a:rPr>
                          </m:ctrlPr>
                        </m:dPr>
                        <m:e>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i="1">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e>
                      </m:d>
                    </m:oMath>
                  </m:oMathPara>
                </a14:m>
                <a:endParaRPr lang="pt-BR"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1199126" cy="5167311"/>
              </a:xfrm>
              <a:blipFill rotWithShape="0">
                <a:blip r:embed="rId3"/>
                <a:stretch>
                  <a:fillRect l="-816" t="-1769"/>
                </a:stretch>
              </a:blipFill>
            </p:spPr>
            <p:txBody>
              <a:bodyPr/>
              <a:lstStyle/>
              <a:p>
                <a:r>
                  <a:rPr lang="pt-BR">
                    <a:noFill/>
                  </a:rPr>
                  <a:t> </a:t>
                </a:r>
              </a:p>
            </p:txBody>
          </p:sp>
        </mc:Fallback>
      </mc:AlternateContent>
    </p:spTree>
    <p:extLst>
      <p:ext uri="{BB962C8B-B14F-4D97-AF65-F5344CB8AC3E}">
        <p14:creationId xmlns:p14="http://schemas.microsoft.com/office/powerpoint/2010/main" val="1576204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Processo de treinamento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55694" cy="4855094"/>
              </a:xfrm>
            </p:spPr>
            <p:txBody>
              <a:bodyPr>
                <a:normAutofit lnSpcReduction="10000"/>
              </a:bodyPr>
              <a:lstStyle/>
              <a:p>
                <a:r>
                  <a:rPr lang="pt-BR" dirty="0" smtClean="0"/>
                  <a:t>O termo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oMath>
                </a14:m>
                <a:r>
                  <a:rPr lang="pt-BR" dirty="0" smtClean="0"/>
                  <a:t> </a:t>
                </a:r>
                <a:r>
                  <a:rPr lang="pt-BR" dirty="0"/>
                  <a:t>é cancelado com um dos elementos gerados a partir do produto envolvido no segundo termo, de </a:t>
                </a:r>
                <a:r>
                  <a:rPr lang="pt-BR" dirty="0" smtClean="0"/>
                  <a:t>forma que</a:t>
                </a:r>
              </a:p>
              <a:p>
                <a:pPr marL="0" indent="0" algn="ctr">
                  <a:buNone/>
                </a:pP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r>
                          <a:rPr lang="pt-BR" sz="2400" b="1" i="1">
                            <a:latin typeface="Cambria Math" panose="02040503050406030204" pitchFamily="18" charset="0"/>
                          </a:rPr>
                          <m:t>𝒂</m:t>
                        </m:r>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smtClean="0">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b="0" i="1" smtClean="0">
                            <a:latin typeface="Cambria Math" panose="02040503050406030204" pitchFamily="18" charset="0"/>
                          </a:rPr>
                          <m:t>+</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b="1" i="1" smtClean="0">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b="1"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e>
                    </m:nary>
                  </m:oMath>
                </a14:m>
                <a:r>
                  <a:rPr lang="pt-BR" sz="2400" dirty="0" smtClean="0"/>
                  <a:t>.</a:t>
                </a:r>
              </a:p>
              <a:p>
                <a:r>
                  <a:rPr lang="pt-BR" dirty="0" smtClean="0"/>
                  <a:t>Se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r>
                      <a:rPr lang="pt-BR" b="1" i="1" smtClean="0">
                        <a:latin typeface="Cambria Math" panose="02040503050406030204" pitchFamily="18" charset="0"/>
                      </a:rPr>
                      <m:t>=</m:t>
                    </m:r>
                    <m:func>
                      <m:funcPr>
                        <m:ctrlPr>
                          <a:rPr lang="pt-BR" i="1">
                            <a:latin typeface="Cambria Math" panose="02040503050406030204" pitchFamily="18" charset="0"/>
                          </a:rPr>
                        </m:ctrlPr>
                      </m:funcPr>
                      <m:fName>
                        <m:r>
                          <a:rPr lang="pt-BR" b="0" i="1" smtClean="0">
                            <a:latin typeface="Cambria Math" panose="02040503050406030204" pitchFamily="18" charset="0"/>
                          </a:rPr>
                          <m:t>−</m:t>
                        </m:r>
                        <m:r>
                          <m:rPr>
                            <m:sty m:val="p"/>
                          </m:rPr>
                          <a:rPr lang="pt-BR">
                            <a:latin typeface="Cambria Math" panose="02040503050406030204" pitchFamily="18" charset="0"/>
                          </a:rPr>
                          <m:t>log</m:t>
                        </m:r>
                      </m:fName>
                      <m:e>
                        <m:d>
                          <m:dPr>
                            <m:ctrlPr>
                              <a:rPr lang="pt-BR" i="1">
                                <a:latin typeface="Cambria Math" panose="02040503050406030204" pitchFamily="18" charset="0"/>
                              </a:rPr>
                            </m:ctrlPr>
                          </m:dPr>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oMath>
                </a14:m>
                <a:r>
                  <a:rPr lang="pt-BR" dirty="0" smtClean="0"/>
                  <a:t>, então</a:t>
                </a:r>
              </a:p>
              <a:p>
                <a:pPr marL="0" indent="0" algn="ctr">
                  <a:buNone/>
                </a:pPr>
                <a14:m>
                  <m:oMath xmlns:m="http://schemas.openxmlformats.org/officeDocument/2006/math">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r>
                      <a:rPr lang="pt-BR" b="1"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1"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r>
                          <a:rPr lang="pt-BR" b="1" i="1" smtClean="0">
                            <a:latin typeface="Cambria Math" panose="02040503050406030204" pitchFamily="18" charset="0"/>
                          </a:rPr>
                          <m:t>=</m:t>
                        </m:r>
                      </m:e>
                    </m:func>
                    <m:r>
                      <a:rPr lang="pt-BR" b="1"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oMath>
                </a14:m>
                <a:r>
                  <a:rPr lang="pt-BR" dirty="0" smtClean="0"/>
                  <a:t>.</a:t>
                </a:r>
              </a:p>
              <a:p>
                <a:r>
                  <a:rPr lang="pt-BR" dirty="0" smtClean="0"/>
                  <a:t>Desta forma, a </a:t>
                </a:r>
                <a:r>
                  <a:rPr lang="pt-BR" b="1" i="1" dirty="0" smtClean="0"/>
                  <a:t>função de erro médio </a:t>
                </a:r>
                <a:r>
                  <a:rPr lang="pt-BR" dirty="0" smtClean="0"/>
                  <a:t>se torna</a:t>
                </a:r>
                <a:endParaRPr lang="pt-BR"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r>
                          <a:rPr lang="pt-BR" b="1"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e>
                    </m:nary>
                  </m:oMath>
                </a14:m>
                <a:r>
                  <a:rPr lang="pt-BR" dirty="0" smtClean="0"/>
                  <a:t>.</a:t>
                </a:r>
              </a:p>
              <a:p>
                <a:r>
                  <a:rPr lang="pt-BR" dirty="0" smtClean="0"/>
                  <a:t>Em seguida, encontramos o </a:t>
                </a:r>
                <a:r>
                  <a:rPr lang="pt-BR" b="1" i="1" dirty="0" smtClean="0"/>
                  <a:t>vetor gradiente </a:t>
                </a:r>
                <a:r>
                  <a:rPr lang="pt-BR" dirty="0" smtClean="0"/>
                  <a:t>de cada termo da equação acima.</a:t>
                </a:r>
              </a:p>
              <a:p>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55694" cy="4855094"/>
              </a:xfrm>
              <a:blipFill rotWithShape="0">
                <a:blip r:embed="rId2"/>
                <a:stretch>
                  <a:fillRect l="-1002" t="-753" b="-502"/>
                </a:stretch>
              </a:blipFill>
            </p:spPr>
            <p:txBody>
              <a:bodyPr/>
              <a:lstStyle/>
              <a:p>
                <a:r>
                  <a:rPr lang="pt-BR">
                    <a:noFill/>
                  </a:rPr>
                  <a:t> </a:t>
                </a:r>
              </a:p>
            </p:txBody>
          </p:sp>
        </mc:Fallback>
      </mc:AlternateContent>
    </p:spTree>
    <p:extLst>
      <p:ext uri="{BB962C8B-B14F-4D97-AF65-F5344CB8AC3E}">
        <p14:creationId xmlns:p14="http://schemas.microsoft.com/office/powerpoint/2010/main" val="27809173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359"/>
            <a:ext cx="10515600" cy="1325563"/>
          </a:xfrm>
        </p:spPr>
        <p:txBody>
          <a:bodyPr/>
          <a:lstStyle/>
          <a:p>
            <a:r>
              <a:rPr lang="pt-BR" dirty="0"/>
              <a:t>Processo de treinamento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4922"/>
                <a:ext cx="10939818" cy="5305192"/>
              </a:xfrm>
            </p:spPr>
            <p:txBody>
              <a:bodyPr>
                <a:normAutofit fontScale="85000" lnSpcReduction="20000"/>
              </a:bodyPr>
              <a:lstStyle/>
              <a:p>
                <a:r>
                  <a:rPr lang="pt-BR" dirty="0" smtClean="0"/>
                  <a:t>Assim, o </a:t>
                </a:r>
                <a:r>
                  <a:rPr lang="pt-BR" b="1" i="1" dirty="0" smtClean="0"/>
                  <a:t>vetor gradiente </a:t>
                </a:r>
                <a:r>
                  <a:rPr lang="pt-BR" dirty="0" smtClean="0"/>
                  <a:t>do primeiro termo da equação anterior é dado por</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e>
                          </m:d>
                        </m:num>
                        <m:den>
                          <m:r>
                            <a:rPr lang="pt-BR" i="1" smtClean="0">
                              <a:latin typeface="Cambria Math" panose="02040503050406030204" pitchFamily="18" charset="0"/>
                            </a:rPr>
                            <m:t>𝜕</m:t>
                          </m:r>
                          <m:r>
                            <a:rPr lang="pt-BR" b="1" i="1" smtClean="0">
                              <a:latin typeface="Cambria Math" panose="02040503050406030204" pitchFamily="18" charset="0"/>
                            </a:rPr>
                            <m:t>𝒂</m:t>
                          </m:r>
                        </m:den>
                      </m:f>
                      <m:r>
                        <a:rPr lang="pt-BR" b="0" i="1" smtClean="0">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oMath>
                  </m:oMathPara>
                </a14:m>
                <a:endParaRPr lang="pt-BR" dirty="0" smtClean="0"/>
              </a:p>
              <a:p>
                <a:r>
                  <a:rPr lang="pt-BR" dirty="0" smtClean="0"/>
                  <a:t>O </a:t>
                </a:r>
                <a:r>
                  <a:rPr lang="pt-BR" b="1" i="1" dirty="0"/>
                  <a:t>vetor gradiente </a:t>
                </a:r>
                <a:r>
                  <a:rPr lang="pt-BR" dirty="0"/>
                  <a:t>do </a:t>
                </a:r>
                <a:r>
                  <a:rPr lang="pt-BR" dirty="0" smtClean="0"/>
                  <a:t>segundo termo é </a:t>
                </a:r>
                <a:r>
                  <a:rPr lang="pt-BR" dirty="0"/>
                  <a:t>dado </a:t>
                </a:r>
                <a:r>
                  <a:rPr lang="pt-BR" dirty="0" smtClean="0"/>
                  <a:t>por</a:t>
                </a:r>
              </a:p>
              <a:p>
                <a:pPr marL="0" indent="0" algn="ctr">
                  <a:buNone/>
                </a:pP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d>
                          <m:dPr>
                            <m:begChr m:val="["/>
                            <m:endChr m:val="]"/>
                            <m:ctrlPr>
                              <a:rPr lang="pt-BR"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e>
                        </m:d>
                      </m:num>
                      <m:den>
                        <m:r>
                          <a:rPr lang="pt-BR" i="1" smtClean="0">
                            <a:latin typeface="Cambria Math" panose="02040503050406030204" pitchFamily="18" charset="0"/>
                          </a:rPr>
                          <m:t>𝜕</m:t>
                        </m:r>
                        <m:r>
                          <a:rPr lang="pt-BR" b="1" i="1">
                            <a:latin typeface="Cambria Math" panose="02040503050406030204" pitchFamily="18" charset="0"/>
                          </a:rPr>
                          <m:t>𝒂</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den>
                    </m:f>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sSup>
                      <m:sSupPr>
                        <m:ctrlPr>
                          <a:rPr lang="pt-BR" i="1" smtClean="0">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smtClean="0">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den>
                    </m:f>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oMath>
                </a14:m>
                <a:r>
                  <a:rPr lang="pt-BR" dirty="0" smtClean="0"/>
                  <a:t>.</a:t>
                </a:r>
              </a:p>
              <a:p>
                <a:r>
                  <a:rPr lang="pt-BR" dirty="0" smtClean="0"/>
                  <a:t>Portanto, combinando os 2 resultados acima, temos que o </a:t>
                </a:r>
                <a:r>
                  <a:rPr lang="pt-BR" b="1" i="1" dirty="0" smtClean="0"/>
                  <a:t>vetor gradiente </a:t>
                </a:r>
                <a:r>
                  <a:rPr lang="pt-BR" dirty="0" smtClean="0"/>
                  <a:t>da</a:t>
                </a:r>
                <a:r>
                  <a:rPr lang="pt-BR" b="1" i="1" dirty="0" smtClean="0"/>
                  <a:t> função de erro médio </a:t>
                </a:r>
                <a:r>
                  <a:rPr lang="pt-BR" dirty="0" smtClean="0"/>
                  <a:t>é dado por</a:t>
                </a:r>
              </a:p>
              <a:p>
                <a:pPr marL="0" indent="0">
                  <a:buNone/>
                </a:pPr>
                <a14:m>
                  <m:oMathPara xmlns:m="http://schemas.openxmlformats.org/officeDocument/2006/math">
                    <m:oMathParaPr>
                      <m:jc m:val="center"/>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b="0" i="1" smtClean="0">
                              <a:latin typeface="Cambria Math" panose="02040503050406030204" pitchFamily="18" charset="0"/>
                            </a:rPr>
                            <m:t>𝜕</m:t>
                          </m:r>
                          <m:r>
                            <a:rPr lang="pt-BR" b="1" i="1">
                              <a:latin typeface="Cambria Math" panose="02040503050406030204" pitchFamily="18" charset="0"/>
                            </a:rPr>
                            <m:t>𝒂</m:t>
                          </m:r>
                        </m:den>
                      </m:f>
                      <m:r>
                        <a:rPr lang="pt-BR" b="0" i="1" smtClean="0">
                          <a:latin typeface="Cambria Math" panose="02040503050406030204" pitchFamily="18" charset="0"/>
                        </a:rPr>
                        <m:t>=</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e>
                      </m:nary>
                      <m:r>
                        <a:rPr lang="pt-BR" b="1"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0" i="1" smtClean="0">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e>
                      </m:nary>
                    </m:oMath>
                  </m:oMathPara>
                </a14:m>
                <a:endParaRPr lang="pt-BR" dirty="0" smtClean="0"/>
              </a:p>
              <a:p>
                <a:r>
                  <a:rPr lang="pt-BR" dirty="0"/>
                  <a:t>Depois de </a:t>
                </a:r>
                <a:r>
                  <a:rPr lang="pt-BR" dirty="0" smtClean="0"/>
                  <a:t>obter </a:t>
                </a:r>
                <a:r>
                  <a:rPr lang="pt-BR" dirty="0"/>
                  <a:t>o </a:t>
                </a:r>
                <a:r>
                  <a:rPr lang="pt-BR" b="1" i="1" dirty="0" smtClean="0"/>
                  <a:t>vetor gradiente</a:t>
                </a:r>
                <a:r>
                  <a:rPr lang="pt-BR" dirty="0" smtClean="0"/>
                  <a:t>, podemos </a:t>
                </a:r>
                <a:r>
                  <a:rPr lang="pt-BR" dirty="0"/>
                  <a:t>usá-lo no algoritmo </a:t>
                </a:r>
                <a:r>
                  <a:rPr lang="pt-BR" dirty="0" smtClean="0"/>
                  <a:t>do </a:t>
                </a:r>
                <a:r>
                  <a:rPr lang="pt-BR" b="1" i="1" dirty="0" smtClean="0"/>
                  <a:t>gradiente descendente </a:t>
                </a:r>
                <a:r>
                  <a:rPr lang="pt-BR" dirty="0" smtClean="0"/>
                  <a:t>(nas versões em batelada</a:t>
                </a:r>
                <a:r>
                  <a:rPr lang="pt-BR" dirty="0"/>
                  <a:t>, </a:t>
                </a:r>
                <a:r>
                  <a:rPr lang="pt-BR" dirty="0" smtClean="0"/>
                  <a:t>estocástico ou mini-batch). </a:t>
                </a:r>
              </a:p>
              <a:p>
                <a:r>
                  <a:rPr lang="pt-BR" dirty="0" smtClean="0"/>
                  <a:t>Finalmente, a atualização dos pesos é dada por</a:t>
                </a:r>
              </a:p>
              <a:p>
                <a:pPr marL="0" indent="0" algn="ctr">
                  <a:buNone/>
                </a:pPr>
                <a14:m>
                  <m:oMath xmlns:m="http://schemas.openxmlformats.org/officeDocument/2006/math">
                    <m:r>
                      <a:rPr lang="pt-BR" b="1" i="1">
                        <a:latin typeface="Cambria Math" panose="02040503050406030204" pitchFamily="18" charset="0"/>
                      </a:rPr>
                      <m:t>𝒂</m:t>
                    </m:r>
                    <m:r>
                      <a:rPr lang="pt-BR" b="1" i="1" smtClean="0">
                        <a:latin typeface="Cambria Math" panose="02040503050406030204" pitchFamily="18" charset="0"/>
                      </a:rPr>
                      <m:t>=</m:t>
                    </m:r>
                    <m:r>
                      <a:rPr lang="pt-BR" b="1" i="1" smtClean="0">
                        <a:latin typeface="Cambria Math" panose="02040503050406030204" pitchFamily="18" charset="0"/>
                      </a:rPr>
                      <m:t>𝒂</m:t>
                    </m:r>
                    <m:r>
                      <a:rPr lang="pt-BR" b="1"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4922"/>
                <a:ext cx="10939818" cy="5305192"/>
              </a:xfrm>
              <a:blipFill rotWithShape="0">
                <a:blip r:embed="rId3"/>
                <a:stretch>
                  <a:fillRect l="-780" t="-2644" r="-1282"/>
                </a:stretch>
              </a:blipFill>
            </p:spPr>
            <p:txBody>
              <a:bodyPr/>
              <a:lstStyle/>
              <a:p>
                <a:r>
                  <a:rPr lang="pt-BR">
                    <a:noFill/>
                  </a:rPr>
                  <a:t> </a:t>
                </a:r>
              </a:p>
            </p:txBody>
          </p:sp>
        </mc:Fallback>
      </mc:AlternateContent>
      <p:sp>
        <p:nvSpPr>
          <p:cNvPr id="4" name="Rectangle 3"/>
          <p:cNvSpPr/>
          <p:nvPr/>
        </p:nvSpPr>
        <p:spPr>
          <a:xfrm>
            <a:off x="275121" y="6488668"/>
            <a:ext cx="5449505" cy="369332"/>
          </a:xfrm>
          <a:prstGeom prst="rect">
            <a:avLst/>
          </a:prstGeom>
        </p:spPr>
        <p:txBody>
          <a:bodyPr wrap="none">
            <a:spAutoFit/>
          </a:bodyPr>
          <a:lstStyle/>
          <a:p>
            <a:r>
              <a:rPr lang="pt-BR" b="1" dirty="0">
                <a:solidFill>
                  <a:srgbClr val="00B0F0"/>
                </a:solidFill>
              </a:rPr>
              <a:t>Exemplo</a:t>
            </a:r>
            <a:r>
              <a:rPr lang="pt-BR" dirty="0">
                <a:solidFill>
                  <a:srgbClr val="00B0F0"/>
                </a:solidFill>
              </a:rPr>
              <a:t>: SPAMClassificationLogisticRegressionGD.ipynb</a:t>
            </a:r>
          </a:p>
        </p:txBody>
      </p:sp>
    </p:spTree>
    <p:extLst>
      <p:ext uri="{BB962C8B-B14F-4D97-AF65-F5344CB8AC3E}">
        <p14:creationId xmlns:p14="http://schemas.microsoft.com/office/powerpoint/2010/main" val="36569872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76519"/>
            <a:ext cx="10515600" cy="970087"/>
          </a:xfrm>
        </p:spPr>
        <p:txBody>
          <a:bodyPr/>
          <a:lstStyle/>
          <a:p>
            <a:r>
              <a:rPr lang="pt-BR" dirty="0" smtClean="0"/>
              <a:t>Observações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106903"/>
                <a:ext cx="8421025" cy="5710989"/>
              </a:xfrm>
            </p:spPr>
            <p:txBody>
              <a:bodyPr>
                <a:normAutofit fontScale="85000" lnSpcReduction="20000"/>
              </a:bodyPr>
              <a:lstStyle/>
              <a:p>
                <a:r>
                  <a:rPr lang="pt-BR" dirty="0" smtClean="0"/>
                  <a:t>A expressão do </a:t>
                </a:r>
                <a:r>
                  <a:rPr lang="pt-BR" b="1" i="1" dirty="0"/>
                  <a:t>vetor gradiente </a:t>
                </a:r>
                <a:r>
                  <a:rPr lang="pt-BR" dirty="0"/>
                  <a:t>da </a:t>
                </a:r>
                <a:r>
                  <a:rPr lang="pt-BR" b="1" i="1" dirty="0" smtClean="0"/>
                  <a:t>função de erro médio</a:t>
                </a:r>
                <a:r>
                  <a:rPr lang="pt-BR" dirty="0" smtClean="0"/>
                  <a:t>, para </a:t>
                </a:r>
                <a:r>
                  <a:rPr lang="pt-BR" dirty="0"/>
                  <a:t>a </a:t>
                </a:r>
                <a:r>
                  <a:rPr lang="pt-BR" b="1" i="1" dirty="0"/>
                  <a:t>regressão logística </a:t>
                </a:r>
                <a:r>
                  <a:rPr lang="pt-BR" dirty="0"/>
                  <a:t>é </a:t>
                </a:r>
                <a:r>
                  <a:rPr lang="pt-BR" dirty="0" smtClean="0"/>
                  <a:t>similar àquela </a:t>
                </a:r>
                <a:r>
                  <a:rPr lang="pt-BR" dirty="0"/>
                  <a:t>obtida </a:t>
                </a:r>
                <a:r>
                  <a:rPr lang="pt-BR" dirty="0" smtClean="0"/>
                  <a:t>para a </a:t>
                </a:r>
                <a:r>
                  <a:rPr lang="pt-BR" b="1" i="1" dirty="0"/>
                  <a:t>regressão linear </a:t>
                </a:r>
                <a:r>
                  <a:rPr lang="pt-BR" dirty="0"/>
                  <a:t>com o critério </a:t>
                </a:r>
                <a:r>
                  <a:rPr lang="pt-BR" dirty="0" smtClean="0"/>
                  <a:t>dos </a:t>
                </a:r>
                <a:r>
                  <a:rPr lang="pt-BR" b="1" i="1" dirty="0"/>
                  <a:t>quadrados mínimos</a:t>
                </a:r>
                <a:r>
                  <a:rPr lang="pt-BR" dirty="0" smtClean="0"/>
                  <a:t>.</a:t>
                </a:r>
              </a:p>
              <a:p>
                <a:r>
                  <a:rPr lang="pt-BR" dirty="0"/>
                  <a:t>A </a:t>
                </a:r>
                <a:r>
                  <a:rPr lang="pt-BR" b="1" i="1" dirty="0"/>
                  <a:t>regressão logística </a:t>
                </a:r>
                <a:r>
                  <a:rPr lang="pt-BR" dirty="0"/>
                  <a:t>também pode ser facilmente estendida para incorporar termos </a:t>
                </a:r>
                <a:r>
                  <a:rPr lang="pt-BR" b="1" i="1" dirty="0"/>
                  <a:t>polinomiais</a:t>
                </a:r>
                <a:r>
                  <a:rPr lang="pt-BR" dirty="0"/>
                  <a:t> envolvendo os atributos de entrada (e.g.,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b="0" i="1" smtClean="0">
                            <a:latin typeface="Cambria Math" panose="02040503050406030204" pitchFamily="18" charset="0"/>
                          </a:rPr>
                          <m:t>2</m:t>
                        </m:r>
                      </m:sub>
                      <m:sup>
                        <m:r>
                          <a:rPr lang="pt-BR" i="1">
                            <a:latin typeface="Cambria Math" panose="02040503050406030204" pitchFamily="18" charset="0"/>
                          </a:rPr>
                          <m:t>2</m:t>
                        </m:r>
                      </m:sup>
                    </m:sSubSup>
                  </m:oMath>
                </a14:m>
                <a:r>
                  <a:rPr lang="pt-BR" dirty="0" smtClean="0"/>
                  <a:t>). Desta forma, pode-se produzir </a:t>
                </a:r>
                <a:r>
                  <a:rPr lang="pt-BR" b="1" i="1" dirty="0"/>
                  <a:t>fronteiras de decisão </a:t>
                </a:r>
                <a:r>
                  <a:rPr lang="pt-BR" b="1" i="1" dirty="0" smtClean="0"/>
                  <a:t>não-lineares</a:t>
                </a:r>
                <a:r>
                  <a:rPr lang="pt-BR" dirty="0" smtClean="0"/>
                  <a:t>.</a:t>
                </a:r>
              </a:p>
              <a:p>
                <a:r>
                  <a:rPr lang="pt-BR" dirty="0"/>
                  <a:t>Assim como </a:t>
                </a:r>
                <a:r>
                  <a:rPr lang="pt-BR" dirty="0" smtClean="0"/>
                  <a:t>nós discutimos no caso da </a:t>
                </a:r>
                <a:r>
                  <a:rPr lang="pt-BR" b="1" i="1" dirty="0" smtClean="0"/>
                  <a:t>regressão linear</a:t>
                </a:r>
                <a:r>
                  <a:rPr lang="pt-BR" dirty="0" smtClean="0"/>
                  <a:t>, modelos de </a:t>
                </a:r>
                <a:r>
                  <a:rPr lang="pt-BR" b="1" i="1" dirty="0"/>
                  <a:t>regressão logística </a:t>
                </a:r>
                <a:r>
                  <a:rPr lang="pt-BR" dirty="0" smtClean="0"/>
                  <a:t>também</a:t>
                </a:r>
                <a:r>
                  <a:rPr lang="pt-BR" b="1" i="1" dirty="0" smtClean="0"/>
                  <a:t> </a:t>
                </a:r>
                <a:r>
                  <a:rPr lang="pt-BR" dirty="0" smtClean="0"/>
                  <a:t>estão sujeitos </a:t>
                </a:r>
                <a:r>
                  <a:rPr lang="pt-BR" dirty="0"/>
                  <a:t>à ocorrência de </a:t>
                </a:r>
                <a:r>
                  <a:rPr lang="pt-BR" b="1" i="1" dirty="0" smtClean="0"/>
                  <a:t>sobreajuste</a:t>
                </a:r>
                <a:r>
                  <a:rPr lang="pt-BR" dirty="0" smtClean="0"/>
                  <a:t> e/ou </a:t>
                </a:r>
                <a:r>
                  <a:rPr lang="pt-BR" b="1" i="1" dirty="0" smtClean="0"/>
                  <a:t>subajuste</a:t>
                </a:r>
                <a:r>
                  <a:rPr lang="pt-BR" dirty="0" smtClean="0"/>
                  <a:t>. </a:t>
                </a:r>
                <a:r>
                  <a:rPr lang="pt-BR" dirty="0"/>
                  <a:t>Por isso, </a:t>
                </a:r>
                <a:r>
                  <a:rPr lang="pt-BR" b="1" i="1" dirty="0"/>
                  <a:t>técnicas de regularização </a:t>
                </a:r>
                <a:r>
                  <a:rPr lang="pt-BR" dirty="0"/>
                  <a:t>podem ser empregadas em seu treinamento, assim como </a:t>
                </a:r>
                <a:r>
                  <a:rPr lang="pt-BR" b="1" i="1" dirty="0"/>
                  <a:t>validação cruzada </a:t>
                </a:r>
                <a:r>
                  <a:rPr lang="pt-BR" dirty="0"/>
                  <a:t>e </a:t>
                </a:r>
                <a:r>
                  <a:rPr lang="pt-BR" b="1" i="1" dirty="0"/>
                  <a:t>early </a:t>
                </a:r>
                <a:r>
                  <a:rPr lang="pt-BR" b="1" i="1" dirty="0" smtClean="0"/>
                  <a:t>stopping</a:t>
                </a:r>
                <a:r>
                  <a:rPr lang="pt-BR" dirty="0" smtClean="0"/>
                  <a:t>.</a:t>
                </a:r>
              </a:p>
              <a:p>
                <a:pPr lvl="1"/>
                <a:r>
                  <a:rPr lang="pt-BR" dirty="0"/>
                  <a:t>Na </a:t>
                </a:r>
                <a:r>
                  <a:rPr lang="pt-BR" dirty="0" smtClean="0"/>
                  <a:t>primeira figura, </a:t>
                </a:r>
                <a:r>
                  <a:rPr lang="pt-BR" dirty="0"/>
                  <a:t>a falta de flexibilidade da reta usada faz com que o erro de classificação seja alto</a:t>
                </a:r>
                <a:r>
                  <a:rPr lang="pt-BR" dirty="0" smtClean="0"/>
                  <a:t>.</a:t>
                </a:r>
              </a:p>
              <a:p>
                <a:pPr lvl="1"/>
                <a:r>
                  <a:rPr lang="pt-BR" dirty="0" smtClean="0"/>
                  <a:t>Na última figura, </a:t>
                </a:r>
                <a:r>
                  <a:rPr lang="pt-BR" dirty="0"/>
                  <a:t>a flexibilidade excessiva do modelo (explorando um polinômio de ordem elevada) </a:t>
                </a:r>
                <a:r>
                  <a:rPr lang="pt-BR" dirty="0" smtClean="0"/>
                  <a:t>dá origem </a:t>
                </a:r>
                <a:r>
                  <a:rPr lang="pt-BR" dirty="0"/>
                  <a:t>a contorções na </a:t>
                </a:r>
                <a:r>
                  <a:rPr lang="pt-BR" b="1" i="1" dirty="0" smtClean="0"/>
                  <a:t>fronteira de decisão </a:t>
                </a:r>
                <a:r>
                  <a:rPr lang="pt-BR" dirty="0"/>
                  <a:t>na tentativa de minimizar o erro de classificação junto aos dados de treinamento. Porém, o modelo ficou mais susceptível a erros de classificação para novos </a:t>
                </a:r>
                <a:r>
                  <a:rPr lang="pt-BR" dirty="0" smtClean="0"/>
                  <a:t>dados, ou seja, não irá generalizar bem.</a:t>
                </a:r>
              </a:p>
              <a:p>
                <a:pPr lvl="1"/>
                <a:r>
                  <a:rPr lang="pt-BR" dirty="0" smtClean="0"/>
                  <a:t>Já a figura do meio mostra o que seria uma boa </a:t>
                </a:r>
                <a:r>
                  <a:rPr lang="pt-BR" b="1" i="1" dirty="0" smtClean="0"/>
                  <a:t>hipótese de classificação</a:t>
                </a:r>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106903"/>
                <a:ext cx="8421025" cy="5710989"/>
              </a:xfrm>
              <a:blipFill rotWithShape="0">
                <a:blip r:embed="rId2"/>
                <a:stretch>
                  <a:fillRect l="-941" t="-2457" r="-1085"/>
                </a:stretch>
              </a:blipFill>
            </p:spPr>
            <p:txBody>
              <a:bodyPr/>
              <a:lstStyle/>
              <a:p>
                <a:r>
                  <a:rPr lang="pt-BR">
                    <a:noFill/>
                  </a:rPr>
                  <a:t> </a:t>
                </a:r>
              </a:p>
            </p:txBody>
          </p:sp>
        </mc:Fallback>
      </mc:AlternateContent>
      <p:grpSp>
        <p:nvGrpSpPr>
          <p:cNvPr id="144" name="Group 143"/>
          <p:cNvGrpSpPr/>
          <p:nvPr/>
        </p:nvGrpSpPr>
        <p:grpSpPr>
          <a:xfrm>
            <a:off x="9264034" y="2306912"/>
            <a:ext cx="2796787" cy="2109915"/>
            <a:chOff x="12672659" y="1187117"/>
            <a:chExt cx="2796787" cy="2109915"/>
          </a:xfrm>
        </p:grpSpPr>
        <p:cxnSp>
          <p:nvCxnSpPr>
            <p:cNvPr id="4" name="Straight Connector 3"/>
            <p:cNvCxnSpPr/>
            <p:nvPr/>
          </p:nvCxnSpPr>
          <p:spPr>
            <a:xfrm>
              <a:off x="12835767" y="1351116"/>
              <a:ext cx="0" cy="1945916"/>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16200000">
              <a:off x="13909339" y="1922497"/>
              <a:ext cx="0" cy="247336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2835767" y="1187117"/>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6" name="TextBox 5"/>
                <p:cNvSpPr txBox="1">
                  <a:spLocks noRot="1" noChangeAspect="1" noMove="1" noResize="1" noEditPoints="1" noAdjustHandles="1" noChangeArrowheads="1" noChangeShapeType="1" noTextEdit="1"/>
                </p:cNvSpPr>
                <p:nvPr/>
              </p:nvSpPr>
              <p:spPr>
                <a:xfrm>
                  <a:off x="12835767" y="1187117"/>
                  <a:ext cx="380827" cy="257896"/>
                </a:xfrm>
                <a:prstGeom prst="rect">
                  <a:avLst/>
                </a:prstGeom>
                <a:blipFill rotWithShape="0">
                  <a:blip r:embed="rId3"/>
                  <a:stretch>
                    <a:fillRect b="-395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5088619" y="3030229"/>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7" name="TextBox 6"/>
                <p:cNvSpPr txBox="1">
                  <a:spLocks noRot="1" noChangeAspect="1" noMove="1" noResize="1" noEditPoints="1" noAdjustHandles="1" noChangeArrowheads="1" noChangeShapeType="1" noTextEdit="1"/>
                </p:cNvSpPr>
                <p:nvPr/>
              </p:nvSpPr>
              <p:spPr>
                <a:xfrm>
                  <a:off x="15088619" y="3030229"/>
                  <a:ext cx="380827" cy="257896"/>
                </a:xfrm>
                <a:prstGeom prst="rect">
                  <a:avLst/>
                </a:prstGeom>
                <a:blipFill rotWithShape="0">
                  <a:blip r:embed="rId4"/>
                  <a:stretch>
                    <a:fillRect b="-42857"/>
                  </a:stretch>
                </a:blipFill>
              </p:spPr>
              <p:txBody>
                <a:bodyPr/>
                <a:lstStyle/>
                <a:p>
                  <a:r>
                    <a:rPr lang="pt-BR">
                      <a:noFill/>
                    </a:rPr>
                    <a:t> </a:t>
                  </a:r>
                </a:p>
              </p:txBody>
            </p:sp>
          </mc:Fallback>
        </mc:AlternateContent>
        <p:sp>
          <p:nvSpPr>
            <p:cNvPr id="8" name="Oval 7"/>
            <p:cNvSpPr/>
            <p:nvPr/>
          </p:nvSpPr>
          <p:spPr>
            <a:xfrm>
              <a:off x="13553334" y="191564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13561681" y="212621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13295320" y="20544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13414187" y="22911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13816131" y="2031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2"/>
            <p:cNvSpPr/>
            <p:nvPr/>
          </p:nvSpPr>
          <p:spPr>
            <a:xfrm>
              <a:off x="13839512" y="183166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14066354" y="195588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p:cNvSpPr/>
            <p:nvPr/>
          </p:nvSpPr>
          <p:spPr>
            <a:xfrm>
              <a:off x="13829460" y="22319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13345007" y="184010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13909339" y="1637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p:cNvSpPr/>
            <p:nvPr/>
          </p:nvSpPr>
          <p:spPr>
            <a:xfrm>
              <a:off x="13669702" y="243145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Oval 18"/>
            <p:cNvSpPr/>
            <p:nvPr/>
          </p:nvSpPr>
          <p:spPr>
            <a:xfrm>
              <a:off x="14059696" y="214175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14308370" y="21905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p:cNvSpPr/>
            <p:nvPr/>
          </p:nvSpPr>
          <p:spPr>
            <a:xfrm>
              <a:off x="14507886" y="180359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13674403" y="16889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p:nvSpPr>
          <p:spPr>
            <a:xfrm>
              <a:off x="14616909" y="237306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14276702" y="239274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Oval 24"/>
            <p:cNvSpPr/>
            <p:nvPr/>
          </p:nvSpPr>
          <p:spPr>
            <a:xfrm>
              <a:off x="14101561" y="1737997"/>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Oval 25"/>
            <p:cNvSpPr/>
            <p:nvPr/>
          </p:nvSpPr>
          <p:spPr>
            <a:xfrm>
              <a:off x="14078959" y="252768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Oval 26"/>
            <p:cNvSpPr/>
            <p:nvPr/>
          </p:nvSpPr>
          <p:spPr>
            <a:xfrm>
              <a:off x="14308370" y="19206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Multiply 27"/>
            <p:cNvSpPr/>
            <p:nvPr/>
          </p:nvSpPr>
          <p:spPr>
            <a:xfrm>
              <a:off x="13999936" y="23047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Multiply 28"/>
            <p:cNvSpPr/>
            <p:nvPr/>
          </p:nvSpPr>
          <p:spPr>
            <a:xfrm>
              <a:off x="13211391" y="143837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Multiply 29"/>
            <p:cNvSpPr/>
            <p:nvPr/>
          </p:nvSpPr>
          <p:spPr>
            <a:xfrm>
              <a:off x="13083425" y="1686810"/>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Multiply 30"/>
            <p:cNvSpPr/>
            <p:nvPr/>
          </p:nvSpPr>
          <p:spPr>
            <a:xfrm>
              <a:off x="12887780" y="15429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Multiply 31"/>
            <p:cNvSpPr/>
            <p:nvPr/>
          </p:nvSpPr>
          <p:spPr>
            <a:xfrm>
              <a:off x="12864580" y="1870611"/>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Multiply 32"/>
            <p:cNvSpPr/>
            <p:nvPr/>
          </p:nvSpPr>
          <p:spPr>
            <a:xfrm>
              <a:off x="14518766" y="21565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Multiply 33"/>
            <p:cNvSpPr/>
            <p:nvPr/>
          </p:nvSpPr>
          <p:spPr>
            <a:xfrm>
              <a:off x="12953812" y="20885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34"/>
            <p:cNvSpPr/>
            <p:nvPr/>
          </p:nvSpPr>
          <p:spPr>
            <a:xfrm>
              <a:off x="14283730" y="170687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35"/>
            <p:cNvSpPr/>
            <p:nvPr/>
          </p:nvSpPr>
          <p:spPr>
            <a:xfrm>
              <a:off x="14410280" y="25358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36"/>
            <p:cNvSpPr/>
            <p:nvPr/>
          </p:nvSpPr>
          <p:spPr>
            <a:xfrm>
              <a:off x="14491843" y="20176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Multiply 37"/>
            <p:cNvSpPr/>
            <p:nvPr/>
          </p:nvSpPr>
          <p:spPr>
            <a:xfrm>
              <a:off x="13078193" y="23086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Multiply 38"/>
            <p:cNvSpPr/>
            <p:nvPr/>
          </p:nvSpPr>
          <p:spPr>
            <a:xfrm>
              <a:off x="13323864" y="251961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Multiply 39"/>
            <p:cNvSpPr/>
            <p:nvPr/>
          </p:nvSpPr>
          <p:spPr>
            <a:xfrm>
              <a:off x="13749168" y="2693328"/>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Multiply 40"/>
            <p:cNvSpPr/>
            <p:nvPr/>
          </p:nvSpPr>
          <p:spPr>
            <a:xfrm>
              <a:off x="13507181" y="2672807"/>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Multiply 41"/>
            <p:cNvSpPr/>
            <p:nvPr/>
          </p:nvSpPr>
          <p:spPr>
            <a:xfrm>
              <a:off x="12998875" y="24902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Multiply 42"/>
            <p:cNvSpPr/>
            <p:nvPr/>
          </p:nvSpPr>
          <p:spPr>
            <a:xfrm>
              <a:off x="14136782" y="274991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Multiply 43"/>
            <p:cNvSpPr/>
            <p:nvPr/>
          </p:nvSpPr>
          <p:spPr>
            <a:xfrm>
              <a:off x="14476369" y="272132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Multiply 44"/>
            <p:cNvSpPr/>
            <p:nvPr/>
          </p:nvSpPr>
          <p:spPr>
            <a:xfrm>
              <a:off x="13134348" y="275636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Multiply 45"/>
            <p:cNvSpPr/>
            <p:nvPr/>
          </p:nvSpPr>
          <p:spPr>
            <a:xfrm>
              <a:off x="13496384" y="2892653"/>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Multiply 46"/>
            <p:cNvSpPr/>
            <p:nvPr/>
          </p:nvSpPr>
          <p:spPr>
            <a:xfrm>
              <a:off x="12841249" y="22921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p:nvPr/>
          </p:nvSpPr>
          <p:spPr>
            <a:xfrm>
              <a:off x="13871464" y="2873205"/>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Freeform 48"/>
            <p:cNvSpPr/>
            <p:nvPr/>
          </p:nvSpPr>
          <p:spPr>
            <a:xfrm>
              <a:off x="13195406" y="1351116"/>
              <a:ext cx="1903847" cy="1403682"/>
            </a:xfrm>
            <a:custGeom>
              <a:avLst/>
              <a:gdLst>
                <a:gd name="connsiteX0" fmla="*/ 532941 w 2034195"/>
                <a:gd name="connsiteY0" fmla="*/ 0 h 1853444"/>
                <a:gd name="connsiteX1" fmla="*/ 14326 w 2034195"/>
                <a:gd name="connsiteY1" fmla="*/ 1105469 h 1853444"/>
                <a:gd name="connsiteX2" fmla="*/ 1037908 w 2034195"/>
                <a:gd name="connsiteY2" fmla="*/ 1842448 h 1853444"/>
                <a:gd name="connsiteX3" fmla="*/ 2034195 w 2034195"/>
                <a:gd name="connsiteY3" fmla="*/ 1501254 h 1853444"/>
              </a:gdLst>
              <a:ahLst/>
              <a:cxnLst>
                <a:cxn ang="0">
                  <a:pos x="connsiteX0" y="connsiteY0"/>
                </a:cxn>
                <a:cxn ang="0">
                  <a:pos x="connsiteX1" y="connsiteY1"/>
                </a:cxn>
                <a:cxn ang="0">
                  <a:pos x="connsiteX2" y="connsiteY2"/>
                </a:cxn>
                <a:cxn ang="0">
                  <a:pos x="connsiteX3" y="connsiteY3"/>
                </a:cxn>
              </a:cxnLst>
              <a:rect l="l" t="t" r="r" b="b"/>
              <a:pathLst>
                <a:path w="2034195" h="1853444">
                  <a:moveTo>
                    <a:pt x="532941" y="0"/>
                  </a:moveTo>
                  <a:cubicBezTo>
                    <a:pt x="231553" y="399197"/>
                    <a:pt x="-69835" y="798394"/>
                    <a:pt x="14326" y="1105469"/>
                  </a:cubicBezTo>
                  <a:cubicBezTo>
                    <a:pt x="98487" y="1412544"/>
                    <a:pt x="701263" y="1776484"/>
                    <a:pt x="1037908" y="1842448"/>
                  </a:cubicBezTo>
                  <a:cubicBezTo>
                    <a:pt x="1374553" y="1908412"/>
                    <a:pt x="1679353" y="1662752"/>
                    <a:pt x="2034195" y="1501254"/>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3" name="Group 142"/>
          <p:cNvGrpSpPr/>
          <p:nvPr/>
        </p:nvGrpSpPr>
        <p:grpSpPr>
          <a:xfrm>
            <a:off x="9256128" y="257818"/>
            <a:ext cx="2796786" cy="2093874"/>
            <a:chOff x="9561094" y="1203158"/>
            <a:chExt cx="2796786" cy="2093874"/>
          </a:xfrm>
        </p:grpSpPr>
        <p:cxnSp>
          <p:nvCxnSpPr>
            <p:cNvPr id="50" name="Straight Connector 49"/>
            <p:cNvCxnSpPr/>
            <p:nvPr/>
          </p:nvCxnSpPr>
          <p:spPr>
            <a:xfrm>
              <a:off x="9724202" y="1351116"/>
              <a:ext cx="0" cy="1945916"/>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a:off x="10797774" y="1922497"/>
              <a:ext cx="0" cy="247336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9724202" y="1203158"/>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52" name="TextBox 51"/>
                <p:cNvSpPr txBox="1">
                  <a:spLocks noRot="1" noChangeAspect="1" noMove="1" noResize="1" noEditPoints="1" noAdjustHandles="1" noChangeArrowheads="1" noChangeShapeType="1" noTextEdit="1"/>
                </p:cNvSpPr>
                <p:nvPr/>
              </p:nvSpPr>
              <p:spPr>
                <a:xfrm>
                  <a:off x="9724202" y="1203158"/>
                  <a:ext cx="380827" cy="257896"/>
                </a:xfrm>
                <a:prstGeom prst="rect">
                  <a:avLst/>
                </a:prstGeom>
                <a:blipFill rotWithShape="0">
                  <a:blip r:embed="rId5"/>
                  <a:stretch>
                    <a:fillRect b="-395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1977053" y="3030229"/>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3" name="TextBox 52"/>
                <p:cNvSpPr txBox="1">
                  <a:spLocks noRot="1" noChangeAspect="1" noMove="1" noResize="1" noEditPoints="1" noAdjustHandles="1" noChangeArrowheads="1" noChangeShapeType="1" noTextEdit="1"/>
                </p:cNvSpPr>
                <p:nvPr/>
              </p:nvSpPr>
              <p:spPr>
                <a:xfrm>
                  <a:off x="11977053" y="3030229"/>
                  <a:ext cx="380827" cy="257896"/>
                </a:xfrm>
                <a:prstGeom prst="rect">
                  <a:avLst/>
                </a:prstGeom>
                <a:blipFill rotWithShape="0">
                  <a:blip r:embed="rId6"/>
                  <a:stretch>
                    <a:fillRect b="-42857"/>
                  </a:stretch>
                </a:blipFill>
              </p:spPr>
              <p:txBody>
                <a:bodyPr/>
                <a:lstStyle/>
                <a:p>
                  <a:r>
                    <a:rPr lang="pt-BR">
                      <a:noFill/>
                    </a:rPr>
                    <a:t> </a:t>
                  </a:r>
                </a:p>
              </p:txBody>
            </p:sp>
          </mc:Fallback>
        </mc:AlternateContent>
        <p:sp>
          <p:nvSpPr>
            <p:cNvPr id="54" name="Oval 53"/>
            <p:cNvSpPr/>
            <p:nvPr/>
          </p:nvSpPr>
          <p:spPr>
            <a:xfrm>
              <a:off x="10441769" y="191564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Oval 54"/>
            <p:cNvSpPr/>
            <p:nvPr/>
          </p:nvSpPr>
          <p:spPr>
            <a:xfrm>
              <a:off x="10450116" y="212621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Oval 55"/>
            <p:cNvSpPr/>
            <p:nvPr/>
          </p:nvSpPr>
          <p:spPr>
            <a:xfrm>
              <a:off x="10183755" y="20544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Oval 56"/>
            <p:cNvSpPr/>
            <p:nvPr/>
          </p:nvSpPr>
          <p:spPr>
            <a:xfrm>
              <a:off x="10302622" y="22911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Oval 57"/>
            <p:cNvSpPr/>
            <p:nvPr/>
          </p:nvSpPr>
          <p:spPr>
            <a:xfrm>
              <a:off x="10704566" y="2031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Oval 58"/>
            <p:cNvSpPr/>
            <p:nvPr/>
          </p:nvSpPr>
          <p:spPr>
            <a:xfrm>
              <a:off x="10727947" y="183166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Oval 59"/>
            <p:cNvSpPr/>
            <p:nvPr/>
          </p:nvSpPr>
          <p:spPr>
            <a:xfrm>
              <a:off x="10954789" y="195588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Oval 60"/>
            <p:cNvSpPr/>
            <p:nvPr/>
          </p:nvSpPr>
          <p:spPr>
            <a:xfrm>
              <a:off x="10717895" y="22319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Oval 61"/>
            <p:cNvSpPr/>
            <p:nvPr/>
          </p:nvSpPr>
          <p:spPr>
            <a:xfrm>
              <a:off x="10233441" y="184010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Oval 62"/>
            <p:cNvSpPr/>
            <p:nvPr/>
          </p:nvSpPr>
          <p:spPr>
            <a:xfrm>
              <a:off x="10797774" y="1637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Oval 63"/>
            <p:cNvSpPr/>
            <p:nvPr/>
          </p:nvSpPr>
          <p:spPr>
            <a:xfrm>
              <a:off x="10558137" y="243145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Oval 64"/>
            <p:cNvSpPr/>
            <p:nvPr/>
          </p:nvSpPr>
          <p:spPr>
            <a:xfrm>
              <a:off x="10948131" y="214175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Oval 65"/>
            <p:cNvSpPr/>
            <p:nvPr/>
          </p:nvSpPr>
          <p:spPr>
            <a:xfrm>
              <a:off x="11196805" y="21905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Oval 66"/>
            <p:cNvSpPr/>
            <p:nvPr/>
          </p:nvSpPr>
          <p:spPr>
            <a:xfrm>
              <a:off x="11396321" y="180359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Oval 67"/>
            <p:cNvSpPr/>
            <p:nvPr/>
          </p:nvSpPr>
          <p:spPr>
            <a:xfrm>
              <a:off x="10562838" y="16889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Oval 68"/>
            <p:cNvSpPr/>
            <p:nvPr/>
          </p:nvSpPr>
          <p:spPr>
            <a:xfrm>
              <a:off x="11505344" y="237306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Oval 69"/>
            <p:cNvSpPr/>
            <p:nvPr/>
          </p:nvSpPr>
          <p:spPr>
            <a:xfrm>
              <a:off x="11165137" y="239274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Oval 70"/>
            <p:cNvSpPr/>
            <p:nvPr/>
          </p:nvSpPr>
          <p:spPr>
            <a:xfrm>
              <a:off x="10989996" y="1737997"/>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Oval 71"/>
            <p:cNvSpPr/>
            <p:nvPr/>
          </p:nvSpPr>
          <p:spPr>
            <a:xfrm>
              <a:off x="10967394" y="252768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Oval 72"/>
            <p:cNvSpPr/>
            <p:nvPr/>
          </p:nvSpPr>
          <p:spPr>
            <a:xfrm>
              <a:off x="11196805" y="19206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Multiply 73"/>
            <p:cNvSpPr/>
            <p:nvPr/>
          </p:nvSpPr>
          <p:spPr>
            <a:xfrm>
              <a:off x="10888371" y="23047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Multiply 74"/>
            <p:cNvSpPr/>
            <p:nvPr/>
          </p:nvSpPr>
          <p:spPr>
            <a:xfrm>
              <a:off x="10099826" y="143837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Multiply 75"/>
            <p:cNvSpPr/>
            <p:nvPr/>
          </p:nvSpPr>
          <p:spPr>
            <a:xfrm>
              <a:off x="9971860" y="1686810"/>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Multiply 76"/>
            <p:cNvSpPr/>
            <p:nvPr/>
          </p:nvSpPr>
          <p:spPr>
            <a:xfrm>
              <a:off x="9776215" y="15429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Multiply 77"/>
            <p:cNvSpPr/>
            <p:nvPr/>
          </p:nvSpPr>
          <p:spPr>
            <a:xfrm>
              <a:off x="9753015" y="1870611"/>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Multiply 78"/>
            <p:cNvSpPr/>
            <p:nvPr/>
          </p:nvSpPr>
          <p:spPr>
            <a:xfrm>
              <a:off x="11407201" y="21565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Multiply 79"/>
            <p:cNvSpPr/>
            <p:nvPr/>
          </p:nvSpPr>
          <p:spPr>
            <a:xfrm>
              <a:off x="9842247" y="20885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Oval 80"/>
            <p:cNvSpPr/>
            <p:nvPr/>
          </p:nvSpPr>
          <p:spPr>
            <a:xfrm>
              <a:off x="11172165" y="170687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Oval 81"/>
            <p:cNvSpPr/>
            <p:nvPr/>
          </p:nvSpPr>
          <p:spPr>
            <a:xfrm>
              <a:off x="11298715" y="25358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Oval 82"/>
            <p:cNvSpPr/>
            <p:nvPr/>
          </p:nvSpPr>
          <p:spPr>
            <a:xfrm>
              <a:off x="11380278" y="20176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Multiply 83"/>
            <p:cNvSpPr/>
            <p:nvPr/>
          </p:nvSpPr>
          <p:spPr>
            <a:xfrm>
              <a:off x="9966628" y="23086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Multiply 84"/>
            <p:cNvSpPr/>
            <p:nvPr/>
          </p:nvSpPr>
          <p:spPr>
            <a:xfrm>
              <a:off x="10212299" y="251961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Multiply 85"/>
            <p:cNvSpPr/>
            <p:nvPr/>
          </p:nvSpPr>
          <p:spPr>
            <a:xfrm>
              <a:off x="10637603" y="2693328"/>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Multiply 86"/>
            <p:cNvSpPr/>
            <p:nvPr/>
          </p:nvSpPr>
          <p:spPr>
            <a:xfrm>
              <a:off x="10395616" y="2672807"/>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Multiply 87"/>
            <p:cNvSpPr/>
            <p:nvPr/>
          </p:nvSpPr>
          <p:spPr>
            <a:xfrm>
              <a:off x="9887310" y="24902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Multiply 88"/>
            <p:cNvSpPr/>
            <p:nvPr/>
          </p:nvSpPr>
          <p:spPr>
            <a:xfrm>
              <a:off x="11025217" y="274991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Multiply 89"/>
            <p:cNvSpPr/>
            <p:nvPr/>
          </p:nvSpPr>
          <p:spPr>
            <a:xfrm>
              <a:off x="11364804" y="272132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Multiply 90"/>
            <p:cNvSpPr/>
            <p:nvPr/>
          </p:nvSpPr>
          <p:spPr>
            <a:xfrm>
              <a:off x="10022783" y="275636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Multiply 91"/>
            <p:cNvSpPr/>
            <p:nvPr/>
          </p:nvSpPr>
          <p:spPr>
            <a:xfrm>
              <a:off x="10384819" y="2892653"/>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Multiply 92"/>
            <p:cNvSpPr/>
            <p:nvPr/>
          </p:nvSpPr>
          <p:spPr>
            <a:xfrm>
              <a:off x="9729684" y="22921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Multiply 93"/>
            <p:cNvSpPr/>
            <p:nvPr/>
          </p:nvSpPr>
          <p:spPr>
            <a:xfrm>
              <a:off x="10759899" y="2873205"/>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5" name="Straight Connector 94"/>
            <p:cNvCxnSpPr/>
            <p:nvPr/>
          </p:nvCxnSpPr>
          <p:spPr>
            <a:xfrm>
              <a:off x="9710234" y="1706871"/>
              <a:ext cx="1903794" cy="145230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45" name="Group 144"/>
          <p:cNvGrpSpPr/>
          <p:nvPr/>
        </p:nvGrpSpPr>
        <p:grpSpPr>
          <a:xfrm>
            <a:off x="9286636" y="4393651"/>
            <a:ext cx="2796787" cy="2125957"/>
            <a:chOff x="15842602" y="1171075"/>
            <a:chExt cx="2796787" cy="2125957"/>
          </a:xfrm>
        </p:grpSpPr>
        <p:cxnSp>
          <p:nvCxnSpPr>
            <p:cNvPr id="96" name="Straight Connector 95"/>
            <p:cNvCxnSpPr/>
            <p:nvPr/>
          </p:nvCxnSpPr>
          <p:spPr>
            <a:xfrm>
              <a:off x="16005710" y="1351116"/>
              <a:ext cx="0" cy="1945916"/>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6200000">
              <a:off x="17079282" y="1922497"/>
              <a:ext cx="0" cy="247336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p:cNvSpPr txBox="1"/>
                <p:nvPr/>
              </p:nvSpPr>
              <p:spPr>
                <a:xfrm>
                  <a:off x="16005710" y="1171075"/>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98" name="TextBox 97"/>
                <p:cNvSpPr txBox="1">
                  <a:spLocks noRot="1" noChangeAspect="1" noMove="1" noResize="1" noEditPoints="1" noAdjustHandles="1" noChangeArrowheads="1" noChangeShapeType="1" noTextEdit="1"/>
                </p:cNvSpPr>
                <p:nvPr/>
              </p:nvSpPr>
              <p:spPr>
                <a:xfrm>
                  <a:off x="16005710" y="1171075"/>
                  <a:ext cx="380827" cy="257896"/>
                </a:xfrm>
                <a:prstGeom prst="rect">
                  <a:avLst/>
                </a:prstGeom>
                <a:blipFill rotWithShape="0">
                  <a:blip r:embed="rId7"/>
                  <a:stretch>
                    <a:fillRect b="-428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a:off x="18258562" y="3030229"/>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99" name="TextBox 98"/>
                <p:cNvSpPr txBox="1">
                  <a:spLocks noRot="1" noChangeAspect="1" noMove="1" noResize="1" noEditPoints="1" noAdjustHandles="1" noChangeArrowheads="1" noChangeShapeType="1" noTextEdit="1"/>
                </p:cNvSpPr>
                <p:nvPr/>
              </p:nvSpPr>
              <p:spPr>
                <a:xfrm>
                  <a:off x="18258562" y="3030229"/>
                  <a:ext cx="380827" cy="257896"/>
                </a:xfrm>
                <a:prstGeom prst="rect">
                  <a:avLst/>
                </a:prstGeom>
                <a:blipFill rotWithShape="0">
                  <a:blip r:embed="rId8"/>
                  <a:stretch>
                    <a:fillRect b="-42857"/>
                  </a:stretch>
                </a:blipFill>
              </p:spPr>
              <p:txBody>
                <a:bodyPr/>
                <a:lstStyle/>
                <a:p>
                  <a:r>
                    <a:rPr lang="pt-BR">
                      <a:noFill/>
                    </a:rPr>
                    <a:t> </a:t>
                  </a:r>
                </a:p>
              </p:txBody>
            </p:sp>
          </mc:Fallback>
        </mc:AlternateContent>
        <p:sp>
          <p:nvSpPr>
            <p:cNvPr id="100" name="Oval 99"/>
            <p:cNvSpPr/>
            <p:nvPr/>
          </p:nvSpPr>
          <p:spPr>
            <a:xfrm>
              <a:off x="16723277" y="191564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a:off x="16731625" y="212621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a:off x="16465263" y="20544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Oval 102"/>
            <p:cNvSpPr/>
            <p:nvPr/>
          </p:nvSpPr>
          <p:spPr>
            <a:xfrm>
              <a:off x="16584131" y="22911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Oval 103"/>
            <p:cNvSpPr/>
            <p:nvPr/>
          </p:nvSpPr>
          <p:spPr>
            <a:xfrm>
              <a:off x="16986074" y="2031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Oval 104"/>
            <p:cNvSpPr/>
            <p:nvPr/>
          </p:nvSpPr>
          <p:spPr>
            <a:xfrm>
              <a:off x="17009456" y="183166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Oval 105"/>
            <p:cNvSpPr/>
            <p:nvPr/>
          </p:nvSpPr>
          <p:spPr>
            <a:xfrm>
              <a:off x="17236297" y="195588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Oval 106"/>
            <p:cNvSpPr/>
            <p:nvPr/>
          </p:nvSpPr>
          <p:spPr>
            <a:xfrm>
              <a:off x="16976321" y="2218662"/>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8" name="Oval 107"/>
            <p:cNvSpPr/>
            <p:nvPr/>
          </p:nvSpPr>
          <p:spPr>
            <a:xfrm>
              <a:off x="16514950" y="184010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17079282" y="1637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16839645" y="243145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17229640" y="214175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17478314" y="21905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17677830" y="180359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Oval 113"/>
            <p:cNvSpPr/>
            <p:nvPr/>
          </p:nvSpPr>
          <p:spPr>
            <a:xfrm>
              <a:off x="16844346" y="16889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5" name="Oval 114"/>
            <p:cNvSpPr/>
            <p:nvPr/>
          </p:nvSpPr>
          <p:spPr>
            <a:xfrm>
              <a:off x="17792855" y="2385644"/>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6" name="Oval 115"/>
            <p:cNvSpPr/>
            <p:nvPr/>
          </p:nvSpPr>
          <p:spPr>
            <a:xfrm>
              <a:off x="17446645" y="239274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Oval 116"/>
            <p:cNvSpPr/>
            <p:nvPr/>
          </p:nvSpPr>
          <p:spPr>
            <a:xfrm>
              <a:off x="17271504" y="1737997"/>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Oval 117"/>
            <p:cNvSpPr/>
            <p:nvPr/>
          </p:nvSpPr>
          <p:spPr>
            <a:xfrm>
              <a:off x="17261076" y="254954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p:nvPr/>
          </p:nvSpPr>
          <p:spPr>
            <a:xfrm>
              <a:off x="17478314" y="19206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Multiply 119"/>
            <p:cNvSpPr/>
            <p:nvPr/>
          </p:nvSpPr>
          <p:spPr>
            <a:xfrm>
              <a:off x="17169879" y="23047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Multiply 120"/>
            <p:cNvSpPr/>
            <p:nvPr/>
          </p:nvSpPr>
          <p:spPr>
            <a:xfrm>
              <a:off x="16381334" y="143837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Multiply 121"/>
            <p:cNvSpPr/>
            <p:nvPr/>
          </p:nvSpPr>
          <p:spPr>
            <a:xfrm>
              <a:off x="16253368" y="1686810"/>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Multiply 122"/>
            <p:cNvSpPr/>
            <p:nvPr/>
          </p:nvSpPr>
          <p:spPr>
            <a:xfrm>
              <a:off x="16057723" y="15429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Multiply 123"/>
            <p:cNvSpPr/>
            <p:nvPr/>
          </p:nvSpPr>
          <p:spPr>
            <a:xfrm>
              <a:off x="16034523" y="1870611"/>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Multiply 124"/>
            <p:cNvSpPr/>
            <p:nvPr/>
          </p:nvSpPr>
          <p:spPr>
            <a:xfrm>
              <a:off x="17744928" y="2170446"/>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Multiply 125"/>
            <p:cNvSpPr/>
            <p:nvPr/>
          </p:nvSpPr>
          <p:spPr>
            <a:xfrm>
              <a:off x="16123756" y="20885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Oval 126"/>
            <p:cNvSpPr/>
            <p:nvPr/>
          </p:nvSpPr>
          <p:spPr>
            <a:xfrm>
              <a:off x="17453674" y="170687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Oval 127"/>
            <p:cNvSpPr/>
            <p:nvPr/>
          </p:nvSpPr>
          <p:spPr>
            <a:xfrm>
              <a:off x="17614361" y="25358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Oval 128"/>
            <p:cNvSpPr/>
            <p:nvPr/>
          </p:nvSpPr>
          <p:spPr>
            <a:xfrm>
              <a:off x="17661786" y="20176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0" name="Multiply 129"/>
            <p:cNvSpPr/>
            <p:nvPr/>
          </p:nvSpPr>
          <p:spPr>
            <a:xfrm>
              <a:off x="16248136" y="23086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Multiply 130"/>
            <p:cNvSpPr/>
            <p:nvPr/>
          </p:nvSpPr>
          <p:spPr>
            <a:xfrm>
              <a:off x="16493808" y="251961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2" name="Multiply 131"/>
            <p:cNvSpPr/>
            <p:nvPr/>
          </p:nvSpPr>
          <p:spPr>
            <a:xfrm>
              <a:off x="16919111" y="2693328"/>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p:nvPr/>
          </p:nvSpPr>
          <p:spPr>
            <a:xfrm>
              <a:off x="16677124" y="2672807"/>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p:nvPr/>
          </p:nvSpPr>
          <p:spPr>
            <a:xfrm>
              <a:off x="16168819" y="24902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p:nvPr/>
          </p:nvSpPr>
          <p:spPr>
            <a:xfrm>
              <a:off x="17306726" y="274991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Multiply 135"/>
            <p:cNvSpPr/>
            <p:nvPr/>
          </p:nvSpPr>
          <p:spPr>
            <a:xfrm>
              <a:off x="17646313" y="272132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p:nvPr/>
          </p:nvSpPr>
          <p:spPr>
            <a:xfrm>
              <a:off x="16304291" y="275636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8" name="Multiply 137"/>
            <p:cNvSpPr/>
            <p:nvPr/>
          </p:nvSpPr>
          <p:spPr>
            <a:xfrm>
              <a:off x="16666327" y="2892653"/>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9" name="Multiply 138"/>
            <p:cNvSpPr/>
            <p:nvPr/>
          </p:nvSpPr>
          <p:spPr>
            <a:xfrm>
              <a:off x="16011193" y="22921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p:nvPr/>
          </p:nvSpPr>
          <p:spPr>
            <a:xfrm>
              <a:off x="17041407" y="2873205"/>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Freeform 140"/>
            <p:cNvSpPr/>
            <p:nvPr/>
          </p:nvSpPr>
          <p:spPr>
            <a:xfrm>
              <a:off x="16413706" y="1401750"/>
              <a:ext cx="1998621" cy="1334650"/>
            </a:xfrm>
            <a:custGeom>
              <a:avLst/>
              <a:gdLst>
                <a:gd name="connsiteX0" fmla="*/ 626252 w 2251852"/>
                <a:gd name="connsiteY0" fmla="*/ 0 h 1911350"/>
                <a:gd name="connsiteX1" fmla="*/ 594502 w 2251852"/>
                <a:gd name="connsiteY1" fmla="*/ 31750 h 1911350"/>
                <a:gd name="connsiteX2" fmla="*/ 543702 w 2251852"/>
                <a:gd name="connsiteY2" fmla="*/ 69850 h 1911350"/>
                <a:gd name="connsiteX3" fmla="*/ 518302 w 2251852"/>
                <a:gd name="connsiteY3" fmla="*/ 88900 h 1911350"/>
                <a:gd name="connsiteX4" fmla="*/ 499252 w 2251852"/>
                <a:gd name="connsiteY4" fmla="*/ 107950 h 1911350"/>
                <a:gd name="connsiteX5" fmla="*/ 473852 w 2251852"/>
                <a:gd name="connsiteY5" fmla="*/ 127000 h 1911350"/>
                <a:gd name="connsiteX6" fmla="*/ 461152 w 2251852"/>
                <a:gd name="connsiteY6" fmla="*/ 146050 h 1911350"/>
                <a:gd name="connsiteX7" fmla="*/ 442102 w 2251852"/>
                <a:gd name="connsiteY7" fmla="*/ 165100 h 1911350"/>
                <a:gd name="connsiteX8" fmla="*/ 416702 w 2251852"/>
                <a:gd name="connsiteY8" fmla="*/ 196850 h 1911350"/>
                <a:gd name="connsiteX9" fmla="*/ 391302 w 2251852"/>
                <a:gd name="connsiteY9" fmla="*/ 234950 h 1911350"/>
                <a:gd name="connsiteX10" fmla="*/ 372252 w 2251852"/>
                <a:gd name="connsiteY10" fmla="*/ 254000 h 1911350"/>
                <a:gd name="connsiteX11" fmla="*/ 327802 w 2251852"/>
                <a:gd name="connsiteY11" fmla="*/ 311150 h 1911350"/>
                <a:gd name="connsiteX12" fmla="*/ 302402 w 2251852"/>
                <a:gd name="connsiteY12" fmla="*/ 349250 h 1911350"/>
                <a:gd name="connsiteX13" fmla="*/ 289702 w 2251852"/>
                <a:gd name="connsiteY13" fmla="*/ 374650 h 1911350"/>
                <a:gd name="connsiteX14" fmla="*/ 257952 w 2251852"/>
                <a:gd name="connsiteY14" fmla="*/ 412750 h 1911350"/>
                <a:gd name="connsiteX15" fmla="*/ 238902 w 2251852"/>
                <a:gd name="connsiteY15" fmla="*/ 450850 h 1911350"/>
                <a:gd name="connsiteX16" fmla="*/ 232552 w 2251852"/>
                <a:gd name="connsiteY16" fmla="*/ 469900 h 1911350"/>
                <a:gd name="connsiteX17" fmla="*/ 213502 w 2251852"/>
                <a:gd name="connsiteY17" fmla="*/ 482600 h 1911350"/>
                <a:gd name="connsiteX18" fmla="*/ 188102 w 2251852"/>
                <a:gd name="connsiteY18" fmla="*/ 514350 h 1911350"/>
                <a:gd name="connsiteX19" fmla="*/ 162702 w 2251852"/>
                <a:gd name="connsiteY19" fmla="*/ 552450 h 1911350"/>
                <a:gd name="connsiteX20" fmla="*/ 124602 w 2251852"/>
                <a:gd name="connsiteY20" fmla="*/ 584200 h 1911350"/>
                <a:gd name="connsiteX21" fmla="*/ 99202 w 2251852"/>
                <a:gd name="connsiteY21" fmla="*/ 622300 h 1911350"/>
                <a:gd name="connsiteX22" fmla="*/ 80152 w 2251852"/>
                <a:gd name="connsiteY22" fmla="*/ 660400 h 1911350"/>
                <a:gd name="connsiteX23" fmla="*/ 61102 w 2251852"/>
                <a:gd name="connsiteY23" fmla="*/ 673100 h 1911350"/>
                <a:gd name="connsiteX24" fmla="*/ 54752 w 2251852"/>
                <a:gd name="connsiteY24" fmla="*/ 692150 h 1911350"/>
                <a:gd name="connsiteX25" fmla="*/ 42052 w 2251852"/>
                <a:gd name="connsiteY25" fmla="*/ 711200 h 1911350"/>
                <a:gd name="connsiteX26" fmla="*/ 35702 w 2251852"/>
                <a:gd name="connsiteY26" fmla="*/ 755650 h 1911350"/>
                <a:gd name="connsiteX27" fmla="*/ 29352 w 2251852"/>
                <a:gd name="connsiteY27" fmla="*/ 774700 h 1911350"/>
                <a:gd name="connsiteX28" fmla="*/ 23002 w 2251852"/>
                <a:gd name="connsiteY28" fmla="*/ 800100 h 1911350"/>
                <a:gd name="connsiteX29" fmla="*/ 54752 w 2251852"/>
                <a:gd name="connsiteY29" fmla="*/ 1270000 h 1911350"/>
                <a:gd name="connsiteX30" fmla="*/ 54752 w 2251852"/>
                <a:gd name="connsiteY30" fmla="*/ 1270000 h 1911350"/>
                <a:gd name="connsiteX31" fmla="*/ 61102 w 2251852"/>
                <a:gd name="connsiteY31" fmla="*/ 1289050 h 1911350"/>
                <a:gd name="connsiteX32" fmla="*/ 99202 w 2251852"/>
                <a:gd name="connsiteY32" fmla="*/ 1320800 h 1911350"/>
                <a:gd name="connsiteX33" fmla="*/ 111902 w 2251852"/>
                <a:gd name="connsiteY33" fmla="*/ 1339850 h 1911350"/>
                <a:gd name="connsiteX34" fmla="*/ 143652 w 2251852"/>
                <a:gd name="connsiteY34" fmla="*/ 1371600 h 1911350"/>
                <a:gd name="connsiteX35" fmla="*/ 156352 w 2251852"/>
                <a:gd name="connsiteY35" fmla="*/ 1409700 h 1911350"/>
                <a:gd name="connsiteX36" fmla="*/ 169052 w 2251852"/>
                <a:gd name="connsiteY36" fmla="*/ 1428750 h 1911350"/>
                <a:gd name="connsiteX37" fmla="*/ 175402 w 2251852"/>
                <a:gd name="connsiteY37" fmla="*/ 1447800 h 1911350"/>
                <a:gd name="connsiteX38" fmla="*/ 194452 w 2251852"/>
                <a:gd name="connsiteY38" fmla="*/ 1466850 h 1911350"/>
                <a:gd name="connsiteX39" fmla="*/ 232552 w 2251852"/>
                <a:gd name="connsiteY39" fmla="*/ 1504950 h 1911350"/>
                <a:gd name="connsiteX40" fmla="*/ 238902 w 2251852"/>
                <a:gd name="connsiteY40" fmla="*/ 1524000 h 1911350"/>
                <a:gd name="connsiteX41" fmla="*/ 270652 w 2251852"/>
                <a:gd name="connsiteY41" fmla="*/ 1555750 h 1911350"/>
                <a:gd name="connsiteX42" fmla="*/ 277002 w 2251852"/>
                <a:gd name="connsiteY42" fmla="*/ 1574800 h 1911350"/>
                <a:gd name="connsiteX43" fmla="*/ 296052 w 2251852"/>
                <a:gd name="connsiteY43" fmla="*/ 1593850 h 1911350"/>
                <a:gd name="connsiteX44" fmla="*/ 308752 w 2251852"/>
                <a:gd name="connsiteY44" fmla="*/ 1619250 h 1911350"/>
                <a:gd name="connsiteX45" fmla="*/ 346852 w 2251852"/>
                <a:gd name="connsiteY45" fmla="*/ 1638300 h 1911350"/>
                <a:gd name="connsiteX46" fmla="*/ 397652 w 2251852"/>
                <a:gd name="connsiteY46" fmla="*/ 1682750 h 1911350"/>
                <a:gd name="connsiteX47" fmla="*/ 416702 w 2251852"/>
                <a:gd name="connsiteY47" fmla="*/ 1701800 h 1911350"/>
                <a:gd name="connsiteX48" fmla="*/ 454802 w 2251852"/>
                <a:gd name="connsiteY48" fmla="*/ 1714500 h 1911350"/>
                <a:gd name="connsiteX49" fmla="*/ 505602 w 2251852"/>
                <a:gd name="connsiteY49" fmla="*/ 1752600 h 1911350"/>
                <a:gd name="connsiteX50" fmla="*/ 524652 w 2251852"/>
                <a:gd name="connsiteY50" fmla="*/ 1765300 h 1911350"/>
                <a:gd name="connsiteX51" fmla="*/ 543702 w 2251852"/>
                <a:gd name="connsiteY51" fmla="*/ 1771650 h 1911350"/>
                <a:gd name="connsiteX52" fmla="*/ 562752 w 2251852"/>
                <a:gd name="connsiteY52" fmla="*/ 1784350 h 1911350"/>
                <a:gd name="connsiteX53" fmla="*/ 600852 w 2251852"/>
                <a:gd name="connsiteY53" fmla="*/ 1797050 h 1911350"/>
                <a:gd name="connsiteX54" fmla="*/ 677052 w 2251852"/>
                <a:gd name="connsiteY54" fmla="*/ 1790700 h 1911350"/>
                <a:gd name="connsiteX55" fmla="*/ 696102 w 2251852"/>
                <a:gd name="connsiteY55" fmla="*/ 1778000 h 1911350"/>
                <a:gd name="connsiteX56" fmla="*/ 734202 w 2251852"/>
                <a:gd name="connsiteY56" fmla="*/ 1701800 h 1911350"/>
                <a:gd name="connsiteX57" fmla="*/ 753252 w 2251852"/>
                <a:gd name="connsiteY57" fmla="*/ 1663700 h 1911350"/>
                <a:gd name="connsiteX58" fmla="*/ 772302 w 2251852"/>
                <a:gd name="connsiteY58" fmla="*/ 1619250 h 1911350"/>
                <a:gd name="connsiteX59" fmla="*/ 778652 w 2251852"/>
                <a:gd name="connsiteY59" fmla="*/ 1587500 h 1911350"/>
                <a:gd name="connsiteX60" fmla="*/ 785002 w 2251852"/>
                <a:gd name="connsiteY60" fmla="*/ 1562100 h 1911350"/>
                <a:gd name="connsiteX61" fmla="*/ 791352 w 2251852"/>
                <a:gd name="connsiteY61" fmla="*/ 1530350 h 1911350"/>
                <a:gd name="connsiteX62" fmla="*/ 804052 w 2251852"/>
                <a:gd name="connsiteY62" fmla="*/ 1492250 h 1911350"/>
                <a:gd name="connsiteX63" fmla="*/ 810402 w 2251852"/>
                <a:gd name="connsiteY63" fmla="*/ 1473200 h 1911350"/>
                <a:gd name="connsiteX64" fmla="*/ 829452 w 2251852"/>
                <a:gd name="connsiteY64" fmla="*/ 1428750 h 1911350"/>
                <a:gd name="connsiteX65" fmla="*/ 848502 w 2251852"/>
                <a:gd name="connsiteY65" fmla="*/ 1409700 h 1911350"/>
                <a:gd name="connsiteX66" fmla="*/ 854852 w 2251852"/>
                <a:gd name="connsiteY66" fmla="*/ 1384300 h 1911350"/>
                <a:gd name="connsiteX67" fmla="*/ 886602 w 2251852"/>
                <a:gd name="connsiteY67" fmla="*/ 1339850 h 1911350"/>
                <a:gd name="connsiteX68" fmla="*/ 905652 w 2251852"/>
                <a:gd name="connsiteY68" fmla="*/ 1333500 h 1911350"/>
                <a:gd name="connsiteX69" fmla="*/ 956452 w 2251852"/>
                <a:gd name="connsiteY69" fmla="*/ 1301750 h 1911350"/>
                <a:gd name="connsiteX70" fmla="*/ 975502 w 2251852"/>
                <a:gd name="connsiteY70" fmla="*/ 1295400 h 1911350"/>
                <a:gd name="connsiteX71" fmla="*/ 994552 w 2251852"/>
                <a:gd name="connsiteY71" fmla="*/ 1289050 h 1911350"/>
                <a:gd name="connsiteX72" fmla="*/ 1140602 w 2251852"/>
                <a:gd name="connsiteY72" fmla="*/ 1314450 h 1911350"/>
                <a:gd name="connsiteX73" fmla="*/ 1153302 w 2251852"/>
                <a:gd name="connsiteY73" fmla="*/ 1365250 h 1911350"/>
                <a:gd name="connsiteX74" fmla="*/ 1146952 w 2251852"/>
                <a:gd name="connsiteY74" fmla="*/ 1492250 h 1911350"/>
                <a:gd name="connsiteX75" fmla="*/ 1134252 w 2251852"/>
                <a:gd name="connsiteY75" fmla="*/ 1530350 h 1911350"/>
                <a:gd name="connsiteX76" fmla="*/ 1096152 w 2251852"/>
                <a:gd name="connsiteY76" fmla="*/ 1562100 h 1911350"/>
                <a:gd name="connsiteX77" fmla="*/ 1039002 w 2251852"/>
                <a:gd name="connsiteY77" fmla="*/ 1587500 h 1911350"/>
                <a:gd name="connsiteX78" fmla="*/ 1019952 w 2251852"/>
                <a:gd name="connsiteY78" fmla="*/ 1593850 h 1911350"/>
                <a:gd name="connsiteX79" fmla="*/ 994552 w 2251852"/>
                <a:gd name="connsiteY79" fmla="*/ 1606550 h 1911350"/>
                <a:gd name="connsiteX80" fmla="*/ 975502 w 2251852"/>
                <a:gd name="connsiteY80" fmla="*/ 1612900 h 1911350"/>
                <a:gd name="connsiteX81" fmla="*/ 937402 w 2251852"/>
                <a:gd name="connsiteY81" fmla="*/ 1638300 h 1911350"/>
                <a:gd name="connsiteX82" fmla="*/ 899302 w 2251852"/>
                <a:gd name="connsiteY82" fmla="*/ 1701800 h 1911350"/>
                <a:gd name="connsiteX83" fmla="*/ 873902 w 2251852"/>
                <a:gd name="connsiteY83" fmla="*/ 1765300 h 1911350"/>
                <a:gd name="connsiteX84" fmla="*/ 880252 w 2251852"/>
                <a:gd name="connsiteY84" fmla="*/ 1822450 h 1911350"/>
                <a:gd name="connsiteX85" fmla="*/ 886602 w 2251852"/>
                <a:gd name="connsiteY85" fmla="*/ 1841500 h 1911350"/>
                <a:gd name="connsiteX86" fmla="*/ 912002 w 2251852"/>
                <a:gd name="connsiteY86" fmla="*/ 1879600 h 1911350"/>
                <a:gd name="connsiteX87" fmla="*/ 931052 w 2251852"/>
                <a:gd name="connsiteY87" fmla="*/ 1892300 h 1911350"/>
                <a:gd name="connsiteX88" fmla="*/ 950102 w 2251852"/>
                <a:gd name="connsiteY88" fmla="*/ 1898650 h 1911350"/>
                <a:gd name="connsiteX89" fmla="*/ 975502 w 2251852"/>
                <a:gd name="connsiteY89" fmla="*/ 1911350 h 1911350"/>
                <a:gd name="connsiteX90" fmla="*/ 1248552 w 2251852"/>
                <a:gd name="connsiteY90" fmla="*/ 1905000 h 1911350"/>
                <a:gd name="connsiteX91" fmla="*/ 1305702 w 2251852"/>
                <a:gd name="connsiteY91" fmla="*/ 1898650 h 1911350"/>
                <a:gd name="connsiteX92" fmla="*/ 1350152 w 2251852"/>
                <a:gd name="connsiteY92" fmla="*/ 1885950 h 1911350"/>
                <a:gd name="connsiteX93" fmla="*/ 1375552 w 2251852"/>
                <a:gd name="connsiteY93" fmla="*/ 1879600 h 1911350"/>
                <a:gd name="connsiteX94" fmla="*/ 1420002 w 2251852"/>
                <a:gd name="connsiteY94" fmla="*/ 1873250 h 1911350"/>
                <a:gd name="connsiteX95" fmla="*/ 1470802 w 2251852"/>
                <a:gd name="connsiteY95" fmla="*/ 1860550 h 1911350"/>
                <a:gd name="connsiteX96" fmla="*/ 1489852 w 2251852"/>
                <a:gd name="connsiteY96" fmla="*/ 1854200 h 1911350"/>
                <a:gd name="connsiteX97" fmla="*/ 1527952 w 2251852"/>
                <a:gd name="connsiteY97" fmla="*/ 1847850 h 1911350"/>
                <a:gd name="connsiteX98" fmla="*/ 1591452 w 2251852"/>
                <a:gd name="connsiteY98" fmla="*/ 1828800 h 1911350"/>
                <a:gd name="connsiteX99" fmla="*/ 1629552 w 2251852"/>
                <a:gd name="connsiteY99" fmla="*/ 1816100 h 1911350"/>
                <a:gd name="connsiteX100" fmla="*/ 1642252 w 2251852"/>
                <a:gd name="connsiteY100" fmla="*/ 1797050 h 1911350"/>
                <a:gd name="connsiteX101" fmla="*/ 1661302 w 2251852"/>
                <a:gd name="connsiteY101" fmla="*/ 1790700 h 1911350"/>
                <a:gd name="connsiteX102" fmla="*/ 1680352 w 2251852"/>
                <a:gd name="connsiteY102" fmla="*/ 1778000 h 1911350"/>
                <a:gd name="connsiteX103" fmla="*/ 1705752 w 2251852"/>
                <a:gd name="connsiteY103" fmla="*/ 1746250 h 1911350"/>
                <a:gd name="connsiteX104" fmla="*/ 1724802 w 2251852"/>
                <a:gd name="connsiteY104" fmla="*/ 1708150 h 1911350"/>
                <a:gd name="connsiteX105" fmla="*/ 1743852 w 2251852"/>
                <a:gd name="connsiteY105" fmla="*/ 1695450 h 1911350"/>
                <a:gd name="connsiteX106" fmla="*/ 1762902 w 2251852"/>
                <a:gd name="connsiteY106" fmla="*/ 1676400 h 1911350"/>
                <a:gd name="connsiteX107" fmla="*/ 1781952 w 2251852"/>
                <a:gd name="connsiteY107" fmla="*/ 1638300 h 1911350"/>
                <a:gd name="connsiteX108" fmla="*/ 1788302 w 2251852"/>
                <a:gd name="connsiteY108" fmla="*/ 1619250 h 1911350"/>
                <a:gd name="connsiteX109" fmla="*/ 1794652 w 2251852"/>
                <a:gd name="connsiteY109" fmla="*/ 1593850 h 1911350"/>
                <a:gd name="connsiteX110" fmla="*/ 1826402 w 2251852"/>
                <a:gd name="connsiteY110" fmla="*/ 1536700 h 1911350"/>
                <a:gd name="connsiteX111" fmla="*/ 1820052 w 2251852"/>
                <a:gd name="connsiteY111" fmla="*/ 1416050 h 1911350"/>
                <a:gd name="connsiteX112" fmla="*/ 1801002 w 2251852"/>
                <a:gd name="connsiteY112" fmla="*/ 1403350 h 1911350"/>
                <a:gd name="connsiteX113" fmla="*/ 1762902 w 2251852"/>
                <a:gd name="connsiteY113" fmla="*/ 1390650 h 1911350"/>
                <a:gd name="connsiteX114" fmla="*/ 1743852 w 2251852"/>
                <a:gd name="connsiteY114" fmla="*/ 1384300 h 1911350"/>
                <a:gd name="connsiteX115" fmla="*/ 1527952 w 2251852"/>
                <a:gd name="connsiteY115" fmla="*/ 1384300 h 1911350"/>
                <a:gd name="connsiteX116" fmla="*/ 1508902 w 2251852"/>
                <a:gd name="connsiteY116" fmla="*/ 1371600 h 1911350"/>
                <a:gd name="connsiteX117" fmla="*/ 1477152 w 2251852"/>
                <a:gd name="connsiteY117" fmla="*/ 1289050 h 1911350"/>
                <a:gd name="connsiteX118" fmla="*/ 1483502 w 2251852"/>
                <a:gd name="connsiteY118" fmla="*/ 1162050 h 1911350"/>
                <a:gd name="connsiteX119" fmla="*/ 1540652 w 2251852"/>
                <a:gd name="connsiteY119" fmla="*/ 1130300 h 1911350"/>
                <a:gd name="connsiteX120" fmla="*/ 1559702 w 2251852"/>
                <a:gd name="connsiteY120" fmla="*/ 1117600 h 1911350"/>
                <a:gd name="connsiteX121" fmla="*/ 1578752 w 2251852"/>
                <a:gd name="connsiteY121" fmla="*/ 1111250 h 1911350"/>
                <a:gd name="connsiteX122" fmla="*/ 1597802 w 2251852"/>
                <a:gd name="connsiteY122" fmla="*/ 1098550 h 1911350"/>
                <a:gd name="connsiteX123" fmla="*/ 1699402 w 2251852"/>
                <a:gd name="connsiteY123" fmla="*/ 1085850 h 1911350"/>
                <a:gd name="connsiteX124" fmla="*/ 1756552 w 2251852"/>
                <a:gd name="connsiteY124" fmla="*/ 1079500 h 1911350"/>
                <a:gd name="connsiteX125" fmla="*/ 1794652 w 2251852"/>
                <a:gd name="connsiteY125" fmla="*/ 1066800 h 1911350"/>
                <a:gd name="connsiteX126" fmla="*/ 1813702 w 2251852"/>
                <a:gd name="connsiteY126" fmla="*/ 1060450 h 1911350"/>
                <a:gd name="connsiteX127" fmla="*/ 1832752 w 2251852"/>
                <a:gd name="connsiteY127" fmla="*/ 1047750 h 1911350"/>
                <a:gd name="connsiteX128" fmla="*/ 1851802 w 2251852"/>
                <a:gd name="connsiteY128" fmla="*/ 1041400 h 1911350"/>
                <a:gd name="connsiteX129" fmla="*/ 1889902 w 2251852"/>
                <a:gd name="connsiteY129" fmla="*/ 1009650 h 1911350"/>
                <a:gd name="connsiteX130" fmla="*/ 1908952 w 2251852"/>
                <a:gd name="connsiteY130" fmla="*/ 1003300 h 1911350"/>
                <a:gd name="connsiteX131" fmla="*/ 1928002 w 2251852"/>
                <a:gd name="connsiteY131" fmla="*/ 984250 h 1911350"/>
                <a:gd name="connsiteX132" fmla="*/ 1947052 w 2251852"/>
                <a:gd name="connsiteY132" fmla="*/ 977900 h 1911350"/>
                <a:gd name="connsiteX133" fmla="*/ 2004202 w 2251852"/>
                <a:gd name="connsiteY133" fmla="*/ 933450 h 1911350"/>
                <a:gd name="connsiteX134" fmla="*/ 2042302 w 2251852"/>
                <a:gd name="connsiteY134" fmla="*/ 901700 h 1911350"/>
                <a:gd name="connsiteX135" fmla="*/ 2086752 w 2251852"/>
                <a:gd name="connsiteY135" fmla="*/ 889000 h 1911350"/>
                <a:gd name="connsiteX136" fmla="*/ 2105802 w 2251852"/>
                <a:gd name="connsiteY136" fmla="*/ 876300 h 1911350"/>
                <a:gd name="connsiteX137" fmla="*/ 2131202 w 2251852"/>
                <a:gd name="connsiteY137" fmla="*/ 863600 h 1911350"/>
                <a:gd name="connsiteX138" fmla="*/ 2156602 w 2251852"/>
                <a:gd name="connsiteY138" fmla="*/ 844550 h 1911350"/>
                <a:gd name="connsiteX139" fmla="*/ 2175652 w 2251852"/>
                <a:gd name="connsiteY139" fmla="*/ 838200 h 1911350"/>
                <a:gd name="connsiteX140" fmla="*/ 2213752 w 2251852"/>
                <a:gd name="connsiteY140" fmla="*/ 812800 h 1911350"/>
                <a:gd name="connsiteX141" fmla="*/ 2232802 w 2251852"/>
                <a:gd name="connsiteY141" fmla="*/ 800100 h 1911350"/>
                <a:gd name="connsiteX142" fmla="*/ 2251852 w 2251852"/>
                <a:gd name="connsiteY142" fmla="*/ 793750 h 191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2251852" h="1911350">
                  <a:moveTo>
                    <a:pt x="626252" y="0"/>
                  </a:moveTo>
                  <a:cubicBezTo>
                    <a:pt x="615669" y="10583"/>
                    <a:pt x="605928" y="22082"/>
                    <a:pt x="594502" y="31750"/>
                  </a:cubicBezTo>
                  <a:cubicBezTo>
                    <a:pt x="578344" y="45422"/>
                    <a:pt x="560635" y="57150"/>
                    <a:pt x="543702" y="69850"/>
                  </a:cubicBezTo>
                  <a:cubicBezTo>
                    <a:pt x="535235" y="76200"/>
                    <a:pt x="525786" y="81416"/>
                    <a:pt x="518302" y="88900"/>
                  </a:cubicBezTo>
                  <a:cubicBezTo>
                    <a:pt x="511952" y="95250"/>
                    <a:pt x="506070" y="102106"/>
                    <a:pt x="499252" y="107950"/>
                  </a:cubicBezTo>
                  <a:cubicBezTo>
                    <a:pt x="491217" y="114838"/>
                    <a:pt x="481336" y="119516"/>
                    <a:pt x="473852" y="127000"/>
                  </a:cubicBezTo>
                  <a:cubicBezTo>
                    <a:pt x="468456" y="132396"/>
                    <a:pt x="466038" y="140187"/>
                    <a:pt x="461152" y="146050"/>
                  </a:cubicBezTo>
                  <a:cubicBezTo>
                    <a:pt x="455403" y="152949"/>
                    <a:pt x="448452" y="158750"/>
                    <a:pt x="442102" y="165100"/>
                  </a:cubicBezTo>
                  <a:cubicBezTo>
                    <a:pt x="426210" y="228668"/>
                    <a:pt x="450105" y="163447"/>
                    <a:pt x="416702" y="196850"/>
                  </a:cubicBezTo>
                  <a:cubicBezTo>
                    <a:pt x="405909" y="207643"/>
                    <a:pt x="402095" y="224157"/>
                    <a:pt x="391302" y="234950"/>
                  </a:cubicBezTo>
                  <a:cubicBezTo>
                    <a:pt x="384952" y="241300"/>
                    <a:pt x="377765" y="246911"/>
                    <a:pt x="372252" y="254000"/>
                  </a:cubicBezTo>
                  <a:cubicBezTo>
                    <a:pt x="319085" y="322358"/>
                    <a:pt x="371051" y="267901"/>
                    <a:pt x="327802" y="311150"/>
                  </a:cubicBezTo>
                  <a:cubicBezTo>
                    <a:pt x="314180" y="352015"/>
                    <a:pt x="332131" y="307630"/>
                    <a:pt x="302402" y="349250"/>
                  </a:cubicBezTo>
                  <a:cubicBezTo>
                    <a:pt x="296900" y="356953"/>
                    <a:pt x="294398" y="366431"/>
                    <a:pt x="289702" y="374650"/>
                  </a:cubicBezTo>
                  <a:cubicBezTo>
                    <a:pt x="277914" y="395278"/>
                    <a:pt x="275463" y="395239"/>
                    <a:pt x="257952" y="412750"/>
                  </a:cubicBezTo>
                  <a:cubicBezTo>
                    <a:pt x="241991" y="460633"/>
                    <a:pt x="263521" y="401611"/>
                    <a:pt x="238902" y="450850"/>
                  </a:cubicBezTo>
                  <a:cubicBezTo>
                    <a:pt x="235909" y="456837"/>
                    <a:pt x="236733" y="464673"/>
                    <a:pt x="232552" y="469900"/>
                  </a:cubicBezTo>
                  <a:cubicBezTo>
                    <a:pt x="227784" y="475859"/>
                    <a:pt x="219852" y="478367"/>
                    <a:pt x="213502" y="482600"/>
                  </a:cubicBezTo>
                  <a:cubicBezTo>
                    <a:pt x="199202" y="525500"/>
                    <a:pt x="219034" y="478999"/>
                    <a:pt x="188102" y="514350"/>
                  </a:cubicBezTo>
                  <a:cubicBezTo>
                    <a:pt x="178051" y="525837"/>
                    <a:pt x="173495" y="541657"/>
                    <a:pt x="162702" y="552450"/>
                  </a:cubicBezTo>
                  <a:cubicBezTo>
                    <a:pt x="138256" y="576896"/>
                    <a:pt x="151124" y="566519"/>
                    <a:pt x="124602" y="584200"/>
                  </a:cubicBezTo>
                  <a:cubicBezTo>
                    <a:pt x="116135" y="596900"/>
                    <a:pt x="104029" y="607820"/>
                    <a:pt x="99202" y="622300"/>
                  </a:cubicBezTo>
                  <a:cubicBezTo>
                    <a:pt x="94037" y="637794"/>
                    <a:pt x="92462" y="648090"/>
                    <a:pt x="80152" y="660400"/>
                  </a:cubicBezTo>
                  <a:cubicBezTo>
                    <a:pt x="74756" y="665796"/>
                    <a:pt x="67452" y="668867"/>
                    <a:pt x="61102" y="673100"/>
                  </a:cubicBezTo>
                  <a:cubicBezTo>
                    <a:pt x="58985" y="679450"/>
                    <a:pt x="57745" y="686163"/>
                    <a:pt x="54752" y="692150"/>
                  </a:cubicBezTo>
                  <a:cubicBezTo>
                    <a:pt x="51339" y="698976"/>
                    <a:pt x="44245" y="703890"/>
                    <a:pt x="42052" y="711200"/>
                  </a:cubicBezTo>
                  <a:cubicBezTo>
                    <a:pt x="37751" y="725536"/>
                    <a:pt x="38637" y="740974"/>
                    <a:pt x="35702" y="755650"/>
                  </a:cubicBezTo>
                  <a:cubicBezTo>
                    <a:pt x="34389" y="762214"/>
                    <a:pt x="31191" y="768264"/>
                    <a:pt x="29352" y="774700"/>
                  </a:cubicBezTo>
                  <a:cubicBezTo>
                    <a:pt x="26954" y="783091"/>
                    <a:pt x="25119" y="791633"/>
                    <a:pt x="23002" y="800100"/>
                  </a:cubicBezTo>
                  <a:cubicBezTo>
                    <a:pt x="29576" y="1247162"/>
                    <a:pt x="-50496" y="1112127"/>
                    <a:pt x="54752" y="1270000"/>
                  </a:cubicBezTo>
                  <a:lnTo>
                    <a:pt x="54752" y="1270000"/>
                  </a:lnTo>
                  <a:cubicBezTo>
                    <a:pt x="56869" y="1276350"/>
                    <a:pt x="57389" y="1283481"/>
                    <a:pt x="61102" y="1289050"/>
                  </a:cubicBezTo>
                  <a:cubicBezTo>
                    <a:pt x="70881" y="1303718"/>
                    <a:pt x="85145" y="1311429"/>
                    <a:pt x="99202" y="1320800"/>
                  </a:cubicBezTo>
                  <a:cubicBezTo>
                    <a:pt x="103435" y="1327150"/>
                    <a:pt x="106506" y="1334454"/>
                    <a:pt x="111902" y="1339850"/>
                  </a:cubicBezTo>
                  <a:cubicBezTo>
                    <a:pt x="133915" y="1361863"/>
                    <a:pt x="130105" y="1341120"/>
                    <a:pt x="143652" y="1371600"/>
                  </a:cubicBezTo>
                  <a:cubicBezTo>
                    <a:pt x="149089" y="1383833"/>
                    <a:pt x="148926" y="1398561"/>
                    <a:pt x="156352" y="1409700"/>
                  </a:cubicBezTo>
                  <a:cubicBezTo>
                    <a:pt x="160585" y="1416050"/>
                    <a:pt x="165639" y="1421924"/>
                    <a:pt x="169052" y="1428750"/>
                  </a:cubicBezTo>
                  <a:cubicBezTo>
                    <a:pt x="172045" y="1434737"/>
                    <a:pt x="171689" y="1442231"/>
                    <a:pt x="175402" y="1447800"/>
                  </a:cubicBezTo>
                  <a:cubicBezTo>
                    <a:pt x="180383" y="1455272"/>
                    <a:pt x="188608" y="1460032"/>
                    <a:pt x="194452" y="1466850"/>
                  </a:cubicBezTo>
                  <a:cubicBezTo>
                    <a:pt x="225957" y="1503606"/>
                    <a:pt x="199016" y="1482593"/>
                    <a:pt x="232552" y="1504950"/>
                  </a:cubicBezTo>
                  <a:cubicBezTo>
                    <a:pt x="234669" y="1511300"/>
                    <a:pt x="234721" y="1518773"/>
                    <a:pt x="238902" y="1524000"/>
                  </a:cubicBezTo>
                  <a:cubicBezTo>
                    <a:pt x="272769" y="1566333"/>
                    <a:pt x="245252" y="1504950"/>
                    <a:pt x="270652" y="1555750"/>
                  </a:cubicBezTo>
                  <a:cubicBezTo>
                    <a:pt x="273645" y="1561737"/>
                    <a:pt x="273289" y="1569231"/>
                    <a:pt x="277002" y="1574800"/>
                  </a:cubicBezTo>
                  <a:cubicBezTo>
                    <a:pt x="281983" y="1582272"/>
                    <a:pt x="290832" y="1586542"/>
                    <a:pt x="296052" y="1593850"/>
                  </a:cubicBezTo>
                  <a:cubicBezTo>
                    <a:pt x="301554" y="1601553"/>
                    <a:pt x="302692" y="1611978"/>
                    <a:pt x="308752" y="1619250"/>
                  </a:cubicBezTo>
                  <a:cubicBezTo>
                    <a:pt x="318221" y="1630613"/>
                    <a:pt x="333850" y="1633966"/>
                    <a:pt x="346852" y="1638300"/>
                  </a:cubicBezTo>
                  <a:cubicBezTo>
                    <a:pt x="382835" y="1692275"/>
                    <a:pt x="323569" y="1608667"/>
                    <a:pt x="397652" y="1682750"/>
                  </a:cubicBezTo>
                  <a:cubicBezTo>
                    <a:pt x="404002" y="1689100"/>
                    <a:pt x="408852" y="1697439"/>
                    <a:pt x="416702" y="1701800"/>
                  </a:cubicBezTo>
                  <a:cubicBezTo>
                    <a:pt x="428404" y="1708301"/>
                    <a:pt x="454802" y="1714500"/>
                    <a:pt x="454802" y="1714500"/>
                  </a:cubicBezTo>
                  <a:cubicBezTo>
                    <a:pt x="471735" y="1727200"/>
                    <a:pt x="487990" y="1740859"/>
                    <a:pt x="505602" y="1752600"/>
                  </a:cubicBezTo>
                  <a:cubicBezTo>
                    <a:pt x="511952" y="1756833"/>
                    <a:pt x="517826" y="1761887"/>
                    <a:pt x="524652" y="1765300"/>
                  </a:cubicBezTo>
                  <a:cubicBezTo>
                    <a:pt x="530639" y="1768293"/>
                    <a:pt x="537715" y="1768657"/>
                    <a:pt x="543702" y="1771650"/>
                  </a:cubicBezTo>
                  <a:cubicBezTo>
                    <a:pt x="550528" y="1775063"/>
                    <a:pt x="555778" y="1781250"/>
                    <a:pt x="562752" y="1784350"/>
                  </a:cubicBezTo>
                  <a:cubicBezTo>
                    <a:pt x="574985" y="1789787"/>
                    <a:pt x="600852" y="1797050"/>
                    <a:pt x="600852" y="1797050"/>
                  </a:cubicBezTo>
                  <a:cubicBezTo>
                    <a:pt x="626252" y="1794933"/>
                    <a:pt x="652059" y="1795699"/>
                    <a:pt x="677052" y="1790700"/>
                  </a:cubicBezTo>
                  <a:cubicBezTo>
                    <a:pt x="684536" y="1789203"/>
                    <a:pt x="691076" y="1783743"/>
                    <a:pt x="696102" y="1778000"/>
                  </a:cubicBezTo>
                  <a:cubicBezTo>
                    <a:pt x="780033" y="1682079"/>
                    <a:pt x="671853" y="1795323"/>
                    <a:pt x="734202" y="1701800"/>
                  </a:cubicBezTo>
                  <a:cubicBezTo>
                    <a:pt x="758608" y="1665191"/>
                    <a:pt x="737478" y="1700506"/>
                    <a:pt x="753252" y="1663700"/>
                  </a:cubicBezTo>
                  <a:cubicBezTo>
                    <a:pt x="764156" y="1638257"/>
                    <a:pt x="766345" y="1643077"/>
                    <a:pt x="772302" y="1619250"/>
                  </a:cubicBezTo>
                  <a:cubicBezTo>
                    <a:pt x="774920" y="1608779"/>
                    <a:pt x="776311" y="1598036"/>
                    <a:pt x="778652" y="1587500"/>
                  </a:cubicBezTo>
                  <a:cubicBezTo>
                    <a:pt x="780545" y="1578981"/>
                    <a:pt x="783109" y="1570619"/>
                    <a:pt x="785002" y="1562100"/>
                  </a:cubicBezTo>
                  <a:cubicBezTo>
                    <a:pt x="787343" y="1551564"/>
                    <a:pt x="788512" y="1540763"/>
                    <a:pt x="791352" y="1530350"/>
                  </a:cubicBezTo>
                  <a:cubicBezTo>
                    <a:pt x="794874" y="1517435"/>
                    <a:pt x="799819" y="1504950"/>
                    <a:pt x="804052" y="1492250"/>
                  </a:cubicBezTo>
                  <a:lnTo>
                    <a:pt x="810402" y="1473200"/>
                  </a:lnTo>
                  <a:cubicBezTo>
                    <a:pt x="815584" y="1457654"/>
                    <a:pt x="819644" y="1442482"/>
                    <a:pt x="829452" y="1428750"/>
                  </a:cubicBezTo>
                  <a:cubicBezTo>
                    <a:pt x="834672" y="1421442"/>
                    <a:pt x="842152" y="1416050"/>
                    <a:pt x="848502" y="1409700"/>
                  </a:cubicBezTo>
                  <a:cubicBezTo>
                    <a:pt x="850619" y="1401233"/>
                    <a:pt x="851788" y="1392472"/>
                    <a:pt x="854852" y="1384300"/>
                  </a:cubicBezTo>
                  <a:cubicBezTo>
                    <a:pt x="861473" y="1366643"/>
                    <a:pt x="870435" y="1350628"/>
                    <a:pt x="886602" y="1339850"/>
                  </a:cubicBezTo>
                  <a:cubicBezTo>
                    <a:pt x="892171" y="1336137"/>
                    <a:pt x="899302" y="1335617"/>
                    <a:pt x="905652" y="1333500"/>
                  </a:cubicBezTo>
                  <a:cubicBezTo>
                    <a:pt x="925778" y="1303311"/>
                    <a:pt x="911112" y="1316863"/>
                    <a:pt x="956452" y="1301750"/>
                  </a:cubicBezTo>
                  <a:lnTo>
                    <a:pt x="975502" y="1295400"/>
                  </a:lnTo>
                  <a:lnTo>
                    <a:pt x="994552" y="1289050"/>
                  </a:lnTo>
                  <a:cubicBezTo>
                    <a:pt x="1113898" y="1294475"/>
                    <a:pt x="1123394" y="1251354"/>
                    <a:pt x="1140602" y="1314450"/>
                  </a:cubicBezTo>
                  <a:cubicBezTo>
                    <a:pt x="1145195" y="1331289"/>
                    <a:pt x="1149069" y="1348317"/>
                    <a:pt x="1153302" y="1365250"/>
                  </a:cubicBezTo>
                  <a:cubicBezTo>
                    <a:pt x="1151185" y="1407583"/>
                    <a:pt x="1151810" y="1450143"/>
                    <a:pt x="1146952" y="1492250"/>
                  </a:cubicBezTo>
                  <a:cubicBezTo>
                    <a:pt x="1145418" y="1505549"/>
                    <a:pt x="1145391" y="1522924"/>
                    <a:pt x="1134252" y="1530350"/>
                  </a:cubicBezTo>
                  <a:cubicBezTo>
                    <a:pt x="1086954" y="1561882"/>
                    <a:pt x="1145045" y="1521356"/>
                    <a:pt x="1096152" y="1562100"/>
                  </a:cubicBezTo>
                  <a:cubicBezTo>
                    <a:pt x="1076026" y="1578871"/>
                    <a:pt x="1066691" y="1578270"/>
                    <a:pt x="1039002" y="1587500"/>
                  </a:cubicBezTo>
                  <a:cubicBezTo>
                    <a:pt x="1032652" y="1589617"/>
                    <a:pt x="1025939" y="1590857"/>
                    <a:pt x="1019952" y="1593850"/>
                  </a:cubicBezTo>
                  <a:cubicBezTo>
                    <a:pt x="1011485" y="1598083"/>
                    <a:pt x="1003253" y="1602821"/>
                    <a:pt x="994552" y="1606550"/>
                  </a:cubicBezTo>
                  <a:cubicBezTo>
                    <a:pt x="988400" y="1609187"/>
                    <a:pt x="981353" y="1609649"/>
                    <a:pt x="975502" y="1612900"/>
                  </a:cubicBezTo>
                  <a:cubicBezTo>
                    <a:pt x="962159" y="1620313"/>
                    <a:pt x="937402" y="1638300"/>
                    <a:pt x="937402" y="1638300"/>
                  </a:cubicBezTo>
                  <a:cubicBezTo>
                    <a:pt x="922494" y="1660663"/>
                    <a:pt x="909065" y="1677392"/>
                    <a:pt x="899302" y="1701800"/>
                  </a:cubicBezTo>
                  <a:cubicBezTo>
                    <a:pt x="867915" y="1780267"/>
                    <a:pt x="903686" y="1705732"/>
                    <a:pt x="873902" y="1765300"/>
                  </a:cubicBezTo>
                  <a:cubicBezTo>
                    <a:pt x="876019" y="1784350"/>
                    <a:pt x="877101" y="1803544"/>
                    <a:pt x="880252" y="1822450"/>
                  </a:cubicBezTo>
                  <a:cubicBezTo>
                    <a:pt x="881352" y="1829052"/>
                    <a:pt x="883351" y="1835649"/>
                    <a:pt x="886602" y="1841500"/>
                  </a:cubicBezTo>
                  <a:cubicBezTo>
                    <a:pt x="894015" y="1854843"/>
                    <a:pt x="899302" y="1871133"/>
                    <a:pt x="912002" y="1879600"/>
                  </a:cubicBezTo>
                  <a:cubicBezTo>
                    <a:pt x="918352" y="1883833"/>
                    <a:pt x="924226" y="1888887"/>
                    <a:pt x="931052" y="1892300"/>
                  </a:cubicBezTo>
                  <a:cubicBezTo>
                    <a:pt x="937039" y="1895293"/>
                    <a:pt x="943950" y="1896013"/>
                    <a:pt x="950102" y="1898650"/>
                  </a:cubicBezTo>
                  <a:cubicBezTo>
                    <a:pt x="958803" y="1902379"/>
                    <a:pt x="967035" y="1907117"/>
                    <a:pt x="975502" y="1911350"/>
                  </a:cubicBezTo>
                  <a:lnTo>
                    <a:pt x="1248552" y="1905000"/>
                  </a:lnTo>
                  <a:cubicBezTo>
                    <a:pt x="1267705" y="1904263"/>
                    <a:pt x="1286758" y="1901565"/>
                    <a:pt x="1305702" y="1898650"/>
                  </a:cubicBezTo>
                  <a:cubicBezTo>
                    <a:pt x="1327207" y="1895341"/>
                    <a:pt x="1330790" y="1891482"/>
                    <a:pt x="1350152" y="1885950"/>
                  </a:cubicBezTo>
                  <a:cubicBezTo>
                    <a:pt x="1358543" y="1883552"/>
                    <a:pt x="1366966" y="1881161"/>
                    <a:pt x="1375552" y="1879600"/>
                  </a:cubicBezTo>
                  <a:cubicBezTo>
                    <a:pt x="1390278" y="1876923"/>
                    <a:pt x="1405185" y="1875367"/>
                    <a:pt x="1420002" y="1873250"/>
                  </a:cubicBezTo>
                  <a:cubicBezTo>
                    <a:pt x="1463548" y="1858735"/>
                    <a:pt x="1409500" y="1875875"/>
                    <a:pt x="1470802" y="1860550"/>
                  </a:cubicBezTo>
                  <a:cubicBezTo>
                    <a:pt x="1477296" y="1858927"/>
                    <a:pt x="1483318" y="1855652"/>
                    <a:pt x="1489852" y="1854200"/>
                  </a:cubicBezTo>
                  <a:cubicBezTo>
                    <a:pt x="1502421" y="1851407"/>
                    <a:pt x="1515252" y="1849967"/>
                    <a:pt x="1527952" y="1847850"/>
                  </a:cubicBezTo>
                  <a:cubicBezTo>
                    <a:pt x="1576493" y="1823579"/>
                    <a:pt x="1528202" y="1844612"/>
                    <a:pt x="1591452" y="1828800"/>
                  </a:cubicBezTo>
                  <a:cubicBezTo>
                    <a:pt x="1604439" y="1825553"/>
                    <a:pt x="1629552" y="1816100"/>
                    <a:pt x="1629552" y="1816100"/>
                  </a:cubicBezTo>
                  <a:cubicBezTo>
                    <a:pt x="1633785" y="1809750"/>
                    <a:pt x="1636293" y="1801818"/>
                    <a:pt x="1642252" y="1797050"/>
                  </a:cubicBezTo>
                  <a:cubicBezTo>
                    <a:pt x="1647479" y="1792869"/>
                    <a:pt x="1655315" y="1793693"/>
                    <a:pt x="1661302" y="1790700"/>
                  </a:cubicBezTo>
                  <a:cubicBezTo>
                    <a:pt x="1668128" y="1787287"/>
                    <a:pt x="1674002" y="1782233"/>
                    <a:pt x="1680352" y="1778000"/>
                  </a:cubicBezTo>
                  <a:cubicBezTo>
                    <a:pt x="1692714" y="1740914"/>
                    <a:pt x="1677029" y="1774973"/>
                    <a:pt x="1705752" y="1746250"/>
                  </a:cubicBezTo>
                  <a:cubicBezTo>
                    <a:pt x="1759282" y="1692720"/>
                    <a:pt x="1683485" y="1759796"/>
                    <a:pt x="1724802" y="1708150"/>
                  </a:cubicBezTo>
                  <a:cubicBezTo>
                    <a:pt x="1729570" y="1702191"/>
                    <a:pt x="1737989" y="1700336"/>
                    <a:pt x="1743852" y="1695450"/>
                  </a:cubicBezTo>
                  <a:cubicBezTo>
                    <a:pt x="1750751" y="1689701"/>
                    <a:pt x="1756552" y="1682750"/>
                    <a:pt x="1762902" y="1676400"/>
                  </a:cubicBezTo>
                  <a:cubicBezTo>
                    <a:pt x="1778863" y="1628517"/>
                    <a:pt x="1757333" y="1687539"/>
                    <a:pt x="1781952" y="1638300"/>
                  </a:cubicBezTo>
                  <a:cubicBezTo>
                    <a:pt x="1784945" y="1632313"/>
                    <a:pt x="1786463" y="1625686"/>
                    <a:pt x="1788302" y="1619250"/>
                  </a:cubicBezTo>
                  <a:cubicBezTo>
                    <a:pt x="1790700" y="1610859"/>
                    <a:pt x="1790749" y="1601656"/>
                    <a:pt x="1794652" y="1593850"/>
                  </a:cubicBezTo>
                  <a:cubicBezTo>
                    <a:pt x="1838321" y="1506511"/>
                    <a:pt x="1808842" y="1589380"/>
                    <a:pt x="1826402" y="1536700"/>
                  </a:cubicBezTo>
                  <a:cubicBezTo>
                    <a:pt x="1824285" y="1496483"/>
                    <a:pt x="1827587" y="1455611"/>
                    <a:pt x="1820052" y="1416050"/>
                  </a:cubicBezTo>
                  <a:cubicBezTo>
                    <a:pt x="1818624" y="1408553"/>
                    <a:pt x="1807976" y="1406450"/>
                    <a:pt x="1801002" y="1403350"/>
                  </a:cubicBezTo>
                  <a:cubicBezTo>
                    <a:pt x="1788769" y="1397913"/>
                    <a:pt x="1775602" y="1394883"/>
                    <a:pt x="1762902" y="1390650"/>
                  </a:cubicBezTo>
                  <a:lnTo>
                    <a:pt x="1743852" y="1384300"/>
                  </a:lnTo>
                  <a:cubicBezTo>
                    <a:pt x="1658089" y="1390018"/>
                    <a:pt x="1617516" y="1396513"/>
                    <a:pt x="1527952" y="1384300"/>
                  </a:cubicBezTo>
                  <a:cubicBezTo>
                    <a:pt x="1520390" y="1383269"/>
                    <a:pt x="1515252" y="1375833"/>
                    <a:pt x="1508902" y="1371600"/>
                  </a:cubicBezTo>
                  <a:cubicBezTo>
                    <a:pt x="1475200" y="1321047"/>
                    <a:pt x="1485661" y="1348610"/>
                    <a:pt x="1477152" y="1289050"/>
                  </a:cubicBezTo>
                  <a:cubicBezTo>
                    <a:pt x="1479269" y="1246717"/>
                    <a:pt x="1471634" y="1202741"/>
                    <a:pt x="1483502" y="1162050"/>
                  </a:cubicBezTo>
                  <a:cubicBezTo>
                    <a:pt x="1490339" y="1138610"/>
                    <a:pt x="1523274" y="1138989"/>
                    <a:pt x="1540652" y="1130300"/>
                  </a:cubicBezTo>
                  <a:cubicBezTo>
                    <a:pt x="1547478" y="1126887"/>
                    <a:pt x="1552876" y="1121013"/>
                    <a:pt x="1559702" y="1117600"/>
                  </a:cubicBezTo>
                  <a:cubicBezTo>
                    <a:pt x="1565689" y="1114607"/>
                    <a:pt x="1572765" y="1114243"/>
                    <a:pt x="1578752" y="1111250"/>
                  </a:cubicBezTo>
                  <a:cubicBezTo>
                    <a:pt x="1585578" y="1107837"/>
                    <a:pt x="1590334" y="1100122"/>
                    <a:pt x="1597802" y="1098550"/>
                  </a:cubicBezTo>
                  <a:cubicBezTo>
                    <a:pt x="1631200" y="1091519"/>
                    <a:pt x="1665515" y="1089916"/>
                    <a:pt x="1699402" y="1085850"/>
                  </a:cubicBezTo>
                  <a:lnTo>
                    <a:pt x="1756552" y="1079500"/>
                  </a:lnTo>
                  <a:lnTo>
                    <a:pt x="1794652" y="1066800"/>
                  </a:lnTo>
                  <a:cubicBezTo>
                    <a:pt x="1801002" y="1064683"/>
                    <a:pt x="1808133" y="1064163"/>
                    <a:pt x="1813702" y="1060450"/>
                  </a:cubicBezTo>
                  <a:cubicBezTo>
                    <a:pt x="1820052" y="1056217"/>
                    <a:pt x="1825926" y="1051163"/>
                    <a:pt x="1832752" y="1047750"/>
                  </a:cubicBezTo>
                  <a:cubicBezTo>
                    <a:pt x="1838739" y="1044757"/>
                    <a:pt x="1845815" y="1044393"/>
                    <a:pt x="1851802" y="1041400"/>
                  </a:cubicBezTo>
                  <a:cubicBezTo>
                    <a:pt x="1893353" y="1020625"/>
                    <a:pt x="1847771" y="1037737"/>
                    <a:pt x="1889902" y="1009650"/>
                  </a:cubicBezTo>
                  <a:cubicBezTo>
                    <a:pt x="1895471" y="1005937"/>
                    <a:pt x="1902602" y="1005417"/>
                    <a:pt x="1908952" y="1003300"/>
                  </a:cubicBezTo>
                  <a:cubicBezTo>
                    <a:pt x="1915302" y="996950"/>
                    <a:pt x="1920530" y="989231"/>
                    <a:pt x="1928002" y="984250"/>
                  </a:cubicBezTo>
                  <a:cubicBezTo>
                    <a:pt x="1933571" y="980537"/>
                    <a:pt x="1941768" y="982009"/>
                    <a:pt x="1947052" y="977900"/>
                  </a:cubicBezTo>
                  <a:cubicBezTo>
                    <a:pt x="2011302" y="927928"/>
                    <a:pt x="1960132" y="948140"/>
                    <a:pt x="2004202" y="933450"/>
                  </a:cubicBezTo>
                  <a:cubicBezTo>
                    <a:pt x="2015645" y="922007"/>
                    <a:pt x="2026831" y="908331"/>
                    <a:pt x="2042302" y="901700"/>
                  </a:cubicBezTo>
                  <a:cubicBezTo>
                    <a:pt x="2070786" y="889493"/>
                    <a:pt x="2062038" y="901357"/>
                    <a:pt x="2086752" y="889000"/>
                  </a:cubicBezTo>
                  <a:cubicBezTo>
                    <a:pt x="2093578" y="885587"/>
                    <a:pt x="2099176" y="880086"/>
                    <a:pt x="2105802" y="876300"/>
                  </a:cubicBezTo>
                  <a:cubicBezTo>
                    <a:pt x="2114021" y="871604"/>
                    <a:pt x="2123175" y="868617"/>
                    <a:pt x="2131202" y="863600"/>
                  </a:cubicBezTo>
                  <a:cubicBezTo>
                    <a:pt x="2140177" y="857991"/>
                    <a:pt x="2147413" y="849801"/>
                    <a:pt x="2156602" y="844550"/>
                  </a:cubicBezTo>
                  <a:cubicBezTo>
                    <a:pt x="2162414" y="841229"/>
                    <a:pt x="2169801" y="841451"/>
                    <a:pt x="2175652" y="838200"/>
                  </a:cubicBezTo>
                  <a:cubicBezTo>
                    <a:pt x="2188995" y="830787"/>
                    <a:pt x="2201052" y="821267"/>
                    <a:pt x="2213752" y="812800"/>
                  </a:cubicBezTo>
                  <a:cubicBezTo>
                    <a:pt x="2220102" y="808567"/>
                    <a:pt x="2225562" y="802513"/>
                    <a:pt x="2232802" y="800100"/>
                  </a:cubicBezTo>
                  <a:lnTo>
                    <a:pt x="2251852" y="793750"/>
                  </a:ln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7115986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3008"/>
          </a:xfrm>
        </p:spPr>
        <p:txBody>
          <a:bodyPr>
            <a:normAutofit/>
          </a:bodyPr>
          <a:lstStyle/>
          <a:p>
            <a:r>
              <a:rPr lang="pt-BR" sz="4200" dirty="0" smtClean="0"/>
              <a:t>Exemplo: Regressão Logistica com SciKit-Learn</a:t>
            </a:r>
            <a:endParaRPr lang="pt-BR" sz="4200" dirty="0"/>
          </a:p>
        </p:txBody>
      </p:sp>
      <p:sp>
        <p:nvSpPr>
          <p:cNvPr id="4" name="Rectangle 3"/>
          <p:cNvSpPr/>
          <p:nvPr/>
        </p:nvSpPr>
        <p:spPr>
          <a:xfrm>
            <a:off x="836413" y="1154559"/>
            <a:ext cx="5676900" cy="4662815"/>
          </a:xfrm>
          <a:prstGeom prst="rect">
            <a:avLst/>
          </a:prstGeom>
        </p:spPr>
        <p:txBody>
          <a:bodyPr wrap="square">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pandas </a:t>
            </a:r>
            <a:r>
              <a:rPr lang="pt-BR" sz="1100" b="1" dirty="0">
                <a:solidFill>
                  <a:srgbClr val="0000FF"/>
                </a:solidFill>
                <a:highlight>
                  <a:srgbClr val="FFFFFF"/>
                </a:highlight>
              </a:rPr>
              <a:t>as</a:t>
            </a:r>
            <a:r>
              <a:rPr lang="pt-BR" sz="1100" dirty="0">
                <a:solidFill>
                  <a:srgbClr val="000000"/>
                </a:solidFill>
                <a:highlight>
                  <a:srgbClr val="FFFFFF"/>
                </a:highlight>
              </a:rPr>
              <a:t> pd</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linear_model</a:t>
            </a:r>
            <a:r>
              <a:rPr lang="pt-BR" sz="1100" b="1" dirty="0">
                <a:solidFill>
                  <a:srgbClr val="000080"/>
                </a:solidFill>
                <a:highlight>
                  <a:srgbClr val="FFFFFF"/>
                </a:highlight>
              </a:rPr>
              <a:t>.</a:t>
            </a:r>
            <a:r>
              <a:rPr lang="pt-BR" sz="1100" dirty="0">
                <a:solidFill>
                  <a:srgbClr val="000000"/>
                </a:solidFill>
                <a:highlight>
                  <a:srgbClr val="FFFFFF"/>
                </a:highlight>
              </a:rPr>
              <a:t>logistic </a:t>
            </a:r>
            <a:r>
              <a:rPr lang="pt-BR" sz="1100" b="1" dirty="0">
                <a:solidFill>
                  <a:srgbClr val="0000FF"/>
                </a:solidFill>
                <a:highlight>
                  <a:srgbClr val="FFFFFF"/>
                </a:highlight>
              </a:rPr>
              <a:t>import</a:t>
            </a:r>
            <a:r>
              <a:rPr lang="pt-BR" sz="1100" dirty="0">
                <a:solidFill>
                  <a:srgbClr val="000000"/>
                </a:solidFill>
                <a:highlight>
                  <a:srgbClr val="FFFFFF"/>
                </a:highlight>
              </a:rPr>
              <a:t> LogisticRegression</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feature_extraction</a:t>
            </a:r>
            <a:r>
              <a:rPr lang="pt-BR" sz="1100" b="1" dirty="0">
                <a:solidFill>
                  <a:srgbClr val="000080"/>
                </a:solidFill>
                <a:highlight>
                  <a:srgbClr val="FFFFFF"/>
                </a:highlight>
              </a:rPr>
              <a:t>.</a:t>
            </a:r>
            <a:r>
              <a:rPr lang="pt-BR" sz="1100" dirty="0">
                <a:solidFill>
                  <a:srgbClr val="000000"/>
                </a:solidFill>
                <a:highlight>
                  <a:srgbClr val="FFFFFF"/>
                </a:highlight>
              </a:rPr>
              <a:t>text </a:t>
            </a:r>
            <a:r>
              <a:rPr lang="pt-BR" sz="1100" b="1" dirty="0">
                <a:solidFill>
                  <a:srgbClr val="0000FF"/>
                </a:solidFill>
                <a:highlight>
                  <a:srgbClr val="FFFFFF"/>
                </a:highlight>
              </a:rPr>
              <a:t>import</a:t>
            </a:r>
            <a:r>
              <a:rPr lang="pt-BR" sz="1100" dirty="0">
                <a:solidFill>
                  <a:srgbClr val="000000"/>
                </a:solidFill>
                <a:highlight>
                  <a:srgbClr val="FFFFFF"/>
                </a:highlight>
              </a:rPr>
              <a:t> CountVectorizer</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dirty="0">
              <a:solidFill>
                <a:srgbClr val="000000"/>
              </a:solidFill>
              <a:highlight>
                <a:srgbClr val="FFFFFF"/>
              </a:highlight>
            </a:endParaRPr>
          </a:p>
          <a:p>
            <a:r>
              <a:rPr lang="en-US" sz="1100" dirty="0">
                <a:solidFill>
                  <a:srgbClr val="008000"/>
                </a:solidFill>
                <a:highlight>
                  <a:srgbClr val="FFFFFF"/>
                </a:highlight>
              </a:rPr>
              <a:t># Read SMS data base with pandas.</a:t>
            </a:r>
            <a:endParaRPr lang="en-US" sz="1100" dirty="0">
              <a:solidFill>
                <a:srgbClr val="000000"/>
              </a:solidFill>
              <a:highlight>
                <a:srgbClr val="FFFFFF"/>
              </a:highlight>
            </a:endParaRPr>
          </a:p>
          <a:p>
            <a:r>
              <a:rPr lang="pt-BR" sz="1100" dirty="0">
                <a:solidFill>
                  <a:srgbClr val="000000"/>
                </a:solidFill>
                <a:highlight>
                  <a:srgbClr val="FFFFFF"/>
                </a:highlight>
              </a:rPr>
              <a:t>url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'https://raw.githubusercontent.com/justmarkham/pycon-2016-tutorial/master/data/sms.tsv'</a:t>
            </a:r>
            <a:endParaRPr lang="pt-BR" sz="1100" dirty="0">
              <a:solidFill>
                <a:srgbClr val="000000"/>
              </a:solidFill>
              <a:highlight>
                <a:srgbClr val="FFFFFF"/>
              </a:highlight>
            </a:endParaRPr>
          </a:p>
          <a:p>
            <a:r>
              <a:rPr lang="en-US" sz="1100" dirty="0" err="1">
                <a:solidFill>
                  <a:srgbClr val="000000"/>
                </a:solidFill>
                <a:highlight>
                  <a:srgbClr val="FFFFFF"/>
                </a:highlight>
              </a:rPr>
              <a:t>sms</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pd</a:t>
            </a:r>
            <a:r>
              <a:rPr lang="en-US" sz="1100" b="1" dirty="0" err="1">
                <a:solidFill>
                  <a:srgbClr val="000080"/>
                </a:solidFill>
                <a:highlight>
                  <a:srgbClr val="FFFFFF"/>
                </a:highlight>
              </a:rPr>
              <a:t>.</a:t>
            </a:r>
            <a:r>
              <a:rPr lang="en-US" sz="1100" dirty="0" err="1">
                <a:solidFill>
                  <a:srgbClr val="000000"/>
                </a:solidFill>
                <a:highlight>
                  <a:srgbClr val="FFFFFF"/>
                </a:highlight>
              </a:rPr>
              <a:t>read_table</a:t>
            </a:r>
            <a:r>
              <a:rPr lang="en-US" sz="1100" b="1" dirty="0">
                <a:solidFill>
                  <a:srgbClr val="000080"/>
                </a:solidFill>
                <a:highlight>
                  <a:srgbClr val="FFFFFF"/>
                </a:highlight>
              </a:rPr>
              <a:t>(</a:t>
            </a:r>
            <a:r>
              <a:rPr lang="en-US" sz="1100" dirty="0" err="1">
                <a:solidFill>
                  <a:srgbClr val="000000"/>
                </a:solidFill>
                <a:highlight>
                  <a:srgbClr val="FFFFFF"/>
                </a:highlight>
              </a:rPr>
              <a:t>url</a:t>
            </a:r>
            <a:r>
              <a:rPr lang="en-US" sz="1100" b="1" dirty="0">
                <a:solidFill>
                  <a:srgbClr val="000080"/>
                </a:solidFill>
                <a:highlight>
                  <a:srgbClr val="FFFFFF"/>
                </a:highlight>
              </a:rPr>
              <a:t>,</a:t>
            </a:r>
            <a:r>
              <a:rPr lang="en-US" sz="1100" dirty="0">
                <a:solidFill>
                  <a:srgbClr val="000000"/>
                </a:solidFill>
                <a:highlight>
                  <a:srgbClr val="FFFFFF"/>
                </a:highlight>
              </a:rPr>
              <a:t> header</a:t>
            </a:r>
            <a:r>
              <a:rPr lang="en-US" sz="1100" b="1" dirty="0">
                <a:solidFill>
                  <a:srgbClr val="000080"/>
                </a:solidFill>
                <a:highlight>
                  <a:srgbClr val="FFFFFF"/>
                </a:highlight>
              </a:rPr>
              <a:t>=</a:t>
            </a:r>
            <a:r>
              <a:rPr lang="en-US" sz="1100" b="1" dirty="0">
                <a:solidFill>
                  <a:srgbClr val="0000FF"/>
                </a:solidFill>
                <a:highlight>
                  <a:srgbClr val="FFFFFF"/>
                </a:highlight>
              </a:rPr>
              <a:t>None</a:t>
            </a:r>
            <a:r>
              <a:rPr lang="en-US" sz="1100" b="1" dirty="0">
                <a:solidFill>
                  <a:srgbClr val="000080"/>
                </a:solidFill>
                <a:highlight>
                  <a:srgbClr val="FFFFFF"/>
                </a:highlight>
              </a:rPr>
              <a:t>,</a:t>
            </a:r>
            <a:r>
              <a:rPr lang="en-US" sz="1100" dirty="0">
                <a:solidFill>
                  <a:srgbClr val="000000"/>
                </a:solidFill>
                <a:highlight>
                  <a:srgbClr val="FFFFFF"/>
                </a:highlight>
              </a:rPr>
              <a:t> names</a:t>
            </a:r>
            <a:r>
              <a:rPr lang="en-US" sz="1100" b="1" dirty="0">
                <a:solidFill>
                  <a:srgbClr val="000080"/>
                </a:solidFill>
                <a:highlight>
                  <a:srgbClr val="FFFFFF"/>
                </a:highlight>
              </a:rPr>
              <a:t>=[</a:t>
            </a:r>
            <a:r>
              <a:rPr lang="en-US" sz="1100" dirty="0">
                <a:solidFill>
                  <a:srgbClr val="808080"/>
                </a:solidFill>
                <a:highlight>
                  <a:srgbClr val="FFFFFF"/>
                </a:highlight>
              </a:rPr>
              <a:t>'label'</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808080"/>
                </a:solidFill>
                <a:highlight>
                  <a:srgbClr val="FFFFFF"/>
                </a:highlight>
              </a:rPr>
              <a:t>'message'</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Split array into random train and test subsets.</a:t>
            </a:r>
            <a:endParaRPr lang="en-US" sz="1100" dirty="0">
              <a:solidFill>
                <a:srgbClr val="000000"/>
              </a:solidFill>
              <a:highlight>
                <a:srgbClr val="FFFFFF"/>
              </a:highlight>
            </a:endParaRPr>
          </a:p>
          <a:p>
            <a:r>
              <a:rPr lang="en-US" sz="1100" dirty="0" err="1">
                <a:solidFill>
                  <a:srgbClr val="000000"/>
                </a:solidFill>
                <a:highlight>
                  <a:srgbClr val="FFFFFF"/>
                </a:highlight>
              </a:rPr>
              <a:t>x_train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train_test_split</a:t>
            </a:r>
            <a:r>
              <a:rPr lang="en-US" sz="1100" b="1" dirty="0">
                <a:solidFill>
                  <a:srgbClr val="000080"/>
                </a:solidFill>
                <a:highlight>
                  <a:srgbClr val="FFFFFF"/>
                </a:highlight>
              </a:rPr>
              <a:t>(</a:t>
            </a:r>
            <a:r>
              <a:rPr lang="en-US" sz="1100" dirty="0">
                <a:solidFill>
                  <a:srgbClr val="000000"/>
                </a:solidFill>
                <a:highlight>
                  <a:srgbClr val="FFFFFF"/>
                </a:highlight>
              </a:rPr>
              <a:t>x</a:t>
            </a:r>
            <a:r>
              <a:rPr lang="en-US" sz="1100" b="1" dirty="0">
                <a:solidFill>
                  <a:srgbClr val="000080"/>
                </a:solidFill>
                <a:highlight>
                  <a:srgbClr val="FFFFFF"/>
                </a:highlight>
              </a:rPr>
              <a:t>,</a:t>
            </a:r>
            <a:r>
              <a:rPr lang="en-US" sz="1100" dirty="0">
                <a:solidFill>
                  <a:srgbClr val="000000"/>
                </a:solidFill>
                <a:highlight>
                  <a:srgbClr val="FFFFFF"/>
                </a:highlight>
              </a:rPr>
              <a:t> y</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random_state</a:t>
            </a:r>
            <a:r>
              <a:rPr lang="en-US" sz="1100" b="1" dirty="0">
                <a:solidFill>
                  <a:srgbClr val="000080"/>
                </a:solidFill>
                <a:highlight>
                  <a:srgbClr val="FFFFFF"/>
                </a:highlight>
              </a:rPr>
              <a:t>=</a:t>
            </a:r>
            <a:r>
              <a:rPr lang="en-US" sz="1100" dirty="0">
                <a:solidFill>
                  <a:srgbClr val="FF0000"/>
                </a:solidFill>
                <a:highlight>
                  <a:srgbClr val="FFFFFF"/>
                </a:highlight>
              </a:rPr>
              <a:t>42</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Convert a collection of text documents into a matrix of token counts.</a:t>
            </a:r>
            <a:endParaRPr lang="en-US" sz="1100" dirty="0">
              <a:solidFill>
                <a:srgbClr val="000000"/>
              </a:solidFill>
              <a:highlight>
                <a:srgbClr val="FFFFFF"/>
              </a:highlight>
            </a:endParaRPr>
          </a:p>
          <a:p>
            <a:r>
              <a:rPr lang="pt-BR" sz="1100" dirty="0">
                <a:solidFill>
                  <a:srgbClr val="000000"/>
                </a:solidFill>
                <a:highlight>
                  <a:srgbClr val="FFFFFF"/>
                </a:highlight>
              </a:rPr>
              <a:t>vect </a:t>
            </a:r>
            <a:r>
              <a:rPr lang="pt-BR" sz="1100" b="1" dirty="0">
                <a:solidFill>
                  <a:srgbClr val="000080"/>
                </a:solidFill>
                <a:highlight>
                  <a:srgbClr val="FFFFFF"/>
                </a:highlight>
              </a:rPr>
              <a:t>=</a:t>
            </a:r>
            <a:r>
              <a:rPr lang="pt-BR" sz="1100" dirty="0">
                <a:solidFill>
                  <a:srgbClr val="000000"/>
                </a:solidFill>
                <a:highlight>
                  <a:srgbClr val="FFFFFF"/>
                </a:highlight>
              </a:rPr>
              <a:t> CountVectorizer</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Learn the vocabulary dictionary and return term-document matrix for the training set.</a:t>
            </a:r>
            <a:endParaRPr lang="en-US" sz="1100" dirty="0">
              <a:solidFill>
                <a:srgbClr val="000000"/>
              </a:solidFill>
              <a:highlight>
                <a:srgbClr val="FFFFFF"/>
              </a:highlight>
            </a:endParaRPr>
          </a:p>
          <a:p>
            <a:r>
              <a:rPr lang="pt-BR" sz="1100" dirty="0">
                <a:solidFill>
                  <a:srgbClr val="000000"/>
                </a:solidFill>
                <a:highlight>
                  <a:srgbClr val="FFFFFF"/>
                </a:highlight>
              </a:rPr>
              <a:t>x_train_dtm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fit_transform</a:t>
            </a:r>
            <a:r>
              <a:rPr lang="pt-BR" sz="1100" b="1" dirty="0">
                <a:solidFill>
                  <a:srgbClr val="000080"/>
                </a:solidFill>
                <a:highlight>
                  <a:srgbClr val="FFFFFF"/>
                </a:highlight>
              </a:rPr>
              <a:t>(</a:t>
            </a:r>
            <a:r>
              <a:rPr lang="pt-BR" sz="1100" dirty="0">
                <a:solidFill>
                  <a:srgbClr val="000000"/>
                </a:solidFill>
                <a:highlight>
                  <a:srgbClr val="FFFFFF"/>
                </a:highlight>
              </a:rPr>
              <a:t>x_train</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Transform validation set into document-term matrix.</a:t>
            </a:r>
            <a:endParaRPr lang="en-US" sz="1100" dirty="0">
              <a:solidFill>
                <a:srgbClr val="000000"/>
              </a:solidFill>
              <a:highlight>
                <a:srgbClr val="FFFFFF"/>
              </a:highlight>
            </a:endParaRPr>
          </a:p>
          <a:p>
            <a:r>
              <a:rPr lang="pt-BR" sz="1100" dirty="0">
                <a:solidFill>
                  <a:srgbClr val="000000"/>
                </a:solidFill>
                <a:highlight>
                  <a:srgbClr val="FFFFFF"/>
                </a:highlight>
              </a:rPr>
              <a:t>x_test_dtm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transform</a:t>
            </a:r>
            <a:r>
              <a:rPr lang="pt-BR" sz="1100" b="1" dirty="0">
                <a:solidFill>
                  <a:srgbClr val="000080"/>
                </a:solidFill>
                <a:highlight>
                  <a:srgbClr val="FFFFFF"/>
                </a:highlight>
              </a:rPr>
              <a:t>(</a:t>
            </a:r>
            <a:r>
              <a:rPr lang="pt-BR" sz="1100" dirty="0">
                <a:solidFill>
                  <a:srgbClr val="000000"/>
                </a:solidFill>
                <a:highlight>
                  <a:srgbClr val="FFFFFF"/>
                </a:highlight>
              </a:rPr>
              <a:t>x_test</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Instantiate Logistic classifier.</a:t>
            </a:r>
            <a:endParaRPr lang="pt-BR" sz="1100" dirty="0">
              <a:solidFill>
                <a:srgbClr val="000000"/>
              </a:solidFill>
              <a:highlight>
                <a:srgbClr val="FFFFFF"/>
              </a:highlight>
            </a:endParaRPr>
          </a:p>
          <a:p>
            <a:r>
              <a:rPr lang="pt-BR" sz="1100" dirty="0">
                <a:solidFill>
                  <a:srgbClr val="000000"/>
                </a:solidFill>
                <a:highlight>
                  <a:srgbClr val="FFFFFF"/>
                </a:highlight>
              </a:rPr>
              <a:t>classifier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000000"/>
                </a:solidFill>
                <a:highlight>
                  <a:srgbClr val="FFFFFF"/>
                </a:highlight>
              </a:rPr>
              <a:t>LogisticRegression</a:t>
            </a:r>
            <a:r>
              <a:rPr lang="pt-BR" sz="1100" b="1" dirty="0" smtClean="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8000"/>
                </a:solidFill>
                <a:highlight>
                  <a:srgbClr val="FFFFFF"/>
                </a:highlight>
              </a:rPr>
              <a:t># Train the model.</a:t>
            </a:r>
            <a:endParaRPr lang="pt-BR" sz="1100" dirty="0">
              <a:solidFill>
                <a:srgbClr val="000000"/>
              </a:solidFill>
              <a:highlight>
                <a:srgbClr val="FFFFFF"/>
              </a:highlight>
            </a:endParaRPr>
          </a:p>
          <a:p>
            <a:r>
              <a:rPr lang="pt-BR" sz="1100" dirty="0">
                <a:solidFill>
                  <a:srgbClr val="000000"/>
                </a:solidFill>
                <a:highlight>
                  <a:srgbClr val="FFFFFF"/>
                </a:highlight>
              </a:rPr>
              <a:t>classifier</a:t>
            </a:r>
            <a:r>
              <a:rPr lang="pt-BR" sz="1100" b="1" dirty="0">
                <a:solidFill>
                  <a:srgbClr val="000080"/>
                </a:solidFill>
                <a:highlight>
                  <a:srgbClr val="FFFFFF"/>
                </a:highlight>
              </a:rPr>
              <a:t>.</a:t>
            </a:r>
            <a:r>
              <a:rPr lang="pt-BR" sz="1100" dirty="0">
                <a:solidFill>
                  <a:srgbClr val="000000"/>
                </a:solidFill>
                <a:highlight>
                  <a:srgbClr val="FFFFFF"/>
                </a:highlight>
              </a:rPr>
              <a:t>fit</a:t>
            </a:r>
            <a:r>
              <a:rPr lang="pt-BR" sz="1100" b="1" dirty="0">
                <a:solidFill>
                  <a:srgbClr val="000080"/>
                </a:solidFill>
                <a:highlight>
                  <a:srgbClr val="FFFFFF"/>
                </a:highlight>
              </a:rPr>
              <a:t>(</a:t>
            </a:r>
            <a:r>
              <a:rPr lang="pt-BR" sz="1100" dirty="0">
                <a:solidFill>
                  <a:srgbClr val="000000"/>
                </a:solidFill>
                <a:highlight>
                  <a:srgbClr val="FFFFFF"/>
                </a:highlight>
              </a:rPr>
              <a:t>x_train_dtm</a:t>
            </a:r>
            <a:r>
              <a:rPr lang="pt-BR" sz="1100" b="1" dirty="0">
                <a:solidFill>
                  <a:srgbClr val="000080"/>
                </a:solidFill>
                <a:highlight>
                  <a:srgbClr val="FFFFFF"/>
                </a:highlight>
              </a:rPr>
              <a:t>,</a:t>
            </a:r>
            <a:r>
              <a:rPr lang="pt-BR" sz="1100" dirty="0">
                <a:solidFill>
                  <a:srgbClr val="000000"/>
                </a:solidFill>
                <a:highlight>
                  <a:srgbClr val="FFFFFF"/>
                </a:highlight>
              </a:rPr>
              <a:t> y_train</a:t>
            </a:r>
            <a:r>
              <a:rPr lang="pt-BR" sz="1100" b="1" dirty="0">
                <a:solidFill>
                  <a:srgbClr val="000080"/>
                </a:solidFill>
                <a:highlight>
                  <a:srgbClr val="FFFFFF"/>
                </a:highlight>
              </a:rPr>
              <a:t>.</a:t>
            </a:r>
            <a:r>
              <a:rPr lang="pt-BR" sz="1100" dirty="0">
                <a:solidFill>
                  <a:srgbClr val="000000"/>
                </a:solidFill>
                <a:highlight>
                  <a:srgbClr val="FFFFFF"/>
                </a:highlight>
              </a:rPr>
              <a:t>ravel</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0000"/>
                </a:solidFill>
                <a:highlight>
                  <a:srgbClr val="FFFFFF"/>
                </a:highlight>
              </a:rPr>
              <a:t>y_pred_class </a:t>
            </a:r>
            <a:r>
              <a:rPr lang="pt-BR" sz="1100" b="1" dirty="0">
                <a:solidFill>
                  <a:srgbClr val="000080"/>
                </a:solidFill>
                <a:highlight>
                  <a:srgbClr val="FFFFFF"/>
                </a:highlight>
              </a:rPr>
              <a:t>=</a:t>
            </a:r>
            <a:r>
              <a:rPr lang="pt-BR" sz="1100" dirty="0">
                <a:solidFill>
                  <a:srgbClr val="000000"/>
                </a:solidFill>
                <a:highlight>
                  <a:srgbClr val="FFFFFF"/>
                </a:highlight>
              </a:rPr>
              <a:t> classifier</a:t>
            </a:r>
            <a:r>
              <a:rPr lang="pt-BR" sz="1100" b="1" dirty="0">
                <a:solidFill>
                  <a:srgbClr val="000080"/>
                </a:solidFill>
                <a:highlight>
                  <a:srgbClr val="FFFFFF"/>
                </a:highlight>
              </a:rPr>
              <a:t>.</a:t>
            </a:r>
            <a:r>
              <a:rPr lang="pt-BR" sz="1100" dirty="0">
                <a:solidFill>
                  <a:srgbClr val="000000"/>
                </a:solidFill>
                <a:highlight>
                  <a:srgbClr val="FFFFFF"/>
                </a:highlight>
              </a:rPr>
              <a:t>predict</a:t>
            </a:r>
            <a:r>
              <a:rPr lang="pt-BR" sz="1100" b="1" dirty="0">
                <a:solidFill>
                  <a:srgbClr val="000080"/>
                </a:solidFill>
                <a:highlight>
                  <a:srgbClr val="FFFFFF"/>
                </a:highlight>
              </a:rPr>
              <a:t>(</a:t>
            </a:r>
            <a:r>
              <a:rPr lang="pt-BR" sz="1100" dirty="0">
                <a:solidFill>
                  <a:srgbClr val="000000"/>
                </a:solidFill>
                <a:highlight>
                  <a:srgbClr val="FFFFFF"/>
                </a:highlight>
              </a:rPr>
              <a:t>x_test_dtm</a:t>
            </a:r>
            <a:r>
              <a:rPr lang="pt-BR" sz="1100" b="1" dirty="0">
                <a:solidFill>
                  <a:srgbClr val="000080"/>
                </a:solidFill>
                <a:highlight>
                  <a:srgbClr val="FFFFFF"/>
                </a:highlight>
              </a:rPr>
              <a:t>)</a:t>
            </a:r>
            <a:endParaRPr lang="pt-BR" sz="11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618" t="11429" r="10000" b="2143"/>
          <a:stretch/>
        </p:blipFill>
        <p:spPr>
          <a:xfrm>
            <a:off x="8218580" y="3423833"/>
            <a:ext cx="2911720" cy="2880000"/>
          </a:xfrm>
          <a:prstGeom prst="rect">
            <a:avLst/>
          </a:prstGeom>
        </p:spPr>
      </p:pic>
      <p:sp>
        <p:nvSpPr>
          <p:cNvPr id="8" name="TextBox 7"/>
          <p:cNvSpPr txBox="1"/>
          <p:nvPr/>
        </p:nvSpPr>
        <p:spPr>
          <a:xfrm>
            <a:off x="6972050" y="3798704"/>
            <a:ext cx="1061700" cy="954107"/>
          </a:xfrm>
          <a:prstGeom prst="rect">
            <a:avLst/>
          </a:prstGeom>
          <a:noFill/>
        </p:spPr>
        <p:txBody>
          <a:bodyPr wrap="square" rtlCol="0">
            <a:spAutoFit/>
          </a:bodyPr>
          <a:lstStyle/>
          <a:p>
            <a:pPr algn="ctr"/>
            <a:r>
              <a:rPr lang="pt-BR" sz="1400" dirty="0" smtClean="0">
                <a:solidFill>
                  <a:srgbClr val="FF0000"/>
                </a:solidFill>
              </a:rPr>
              <a:t>Positivo verdadeiro</a:t>
            </a:r>
          </a:p>
          <a:p>
            <a:pPr algn="ctr"/>
            <a:r>
              <a:rPr lang="pt-BR" sz="1400" dirty="0" smtClean="0">
                <a:solidFill>
                  <a:srgbClr val="FF0000"/>
                </a:solidFill>
              </a:rPr>
              <a:t>(true positive)</a:t>
            </a:r>
            <a:endParaRPr lang="pt-BR" sz="1400" dirty="0">
              <a:solidFill>
                <a:srgbClr val="FF0000"/>
              </a:solidFill>
            </a:endParaRPr>
          </a:p>
        </p:txBody>
      </p:sp>
      <p:cxnSp>
        <p:nvCxnSpPr>
          <p:cNvPr id="9" name="Straight Arrow Connector 8"/>
          <p:cNvCxnSpPr/>
          <p:nvPr/>
        </p:nvCxnSpPr>
        <p:spPr>
          <a:xfrm>
            <a:off x="7867969" y="3980268"/>
            <a:ext cx="1089710" cy="11367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130300" y="4863833"/>
            <a:ext cx="1061700" cy="954107"/>
          </a:xfrm>
          <a:prstGeom prst="rect">
            <a:avLst/>
          </a:prstGeom>
          <a:noFill/>
        </p:spPr>
        <p:txBody>
          <a:bodyPr wrap="square" rtlCol="0">
            <a:spAutoFit/>
          </a:bodyPr>
          <a:lstStyle/>
          <a:p>
            <a:pPr algn="ctr"/>
            <a:r>
              <a:rPr lang="pt-BR" sz="1400" dirty="0" smtClean="0">
                <a:solidFill>
                  <a:srgbClr val="FF0000"/>
                </a:solidFill>
              </a:rPr>
              <a:t>Negativo verdadeiro</a:t>
            </a:r>
          </a:p>
          <a:p>
            <a:pPr algn="ctr"/>
            <a:r>
              <a:rPr lang="pt-BR" sz="1400" dirty="0" smtClean="0">
                <a:solidFill>
                  <a:srgbClr val="FF0000"/>
                </a:solidFill>
              </a:rPr>
              <a:t>(true negative)</a:t>
            </a:r>
            <a:endParaRPr lang="pt-BR" sz="1400" dirty="0">
              <a:solidFill>
                <a:srgbClr val="FF0000"/>
              </a:solidFill>
            </a:endParaRPr>
          </a:p>
        </p:txBody>
      </p:sp>
      <p:cxnSp>
        <p:nvCxnSpPr>
          <p:cNvPr id="11" name="Straight Arrow Connector 10"/>
          <p:cNvCxnSpPr/>
          <p:nvPr/>
        </p:nvCxnSpPr>
        <p:spPr>
          <a:xfrm flipH="1" flipV="1">
            <a:off x="10763806" y="5334000"/>
            <a:ext cx="503539" cy="444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972050" y="5135725"/>
            <a:ext cx="1061700" cy="954107"/>
          </a:xfrm>
          <a:prstGeom prst="rect">
            <a:avLst/>
          </a:prstGeom>
          <a:noFill/>
        </p:spPr>
        <p:txBody>
          <a:bodyPr wrap="square" rtlCol="0">
            <a:spAutoFit/>
          </a:bodyPr>
          <a:lstStyle/>
          <a:p>
            <a:pPr algn="ctr"/>
            <a:r>
              <a:rPr lang="pt-BR" sz="1400" dirty="0" smtClean="0">
                <a:solidFill>
                  <a:srgbClr val="FF0000"/>
                </a:solidFill>
              </a:rPr>
              <a:t>Negativo falso</a:t>
            </a:r>
          </a:p>
          <a:p>
            <a:pPr algn="ctr"/>
            <a:r>
              <a:rPr lang="pt-BR" sz="1400" dirty="0" smtClean="0">
                <a:solidFill>
                  <a:srgbClr val="FF0000"/>
                </a:solidFill>
              </a:rPr>
              <a:t>(False negative)</a:t>
            </a:r>
            <a:endParaRPr lang="pt-BR" sz="1400" dirty="0">
              <a:solidFill>
                <a:srgbClr val="FF0000"/>
              </a:solidFill>
            </a:endParaRPr>
          </a:p>
        </p:txBody>
      </p:sp>
      <p:cxnSp>
        <p:nvCxnSpPr>
          <p:cNvPr id="13" name="Straight Arrow Connector 12"/>
          <p:cNvCxnSpPr/>
          <p:nvPr/>
        </p:nvCxnSpPr>
        <p:spPr>
          <a:xfrm flipV="1">
            <a:off x="7708611" y="5334000"/>
            <a:ext cx="1394109" cy="32170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130300" y="3616887"/>
            <a:ext cx="1061700" cy="954107"/>
          </a:xfrm>
          <a:prstGeom prst="rect">
            <a:avLst/>
          </a:prstGeom>
          <a:noFill/>
        </p:spPr>
        <p:txBody>
          <a:bodyPr wrap="square" rtlCol="0">
            <a:spAutoFit/>
          </a:bodyPr>
          <a:lstStyle/>
          <a:p>
            <a:pPr algn="ctr"/>
            <a:r>
              <a:rPr lang="pt-BR" sz="1400" dirty="0" smtClean="0">
                <a:solidFill>
                  <a:srgbClr val="FF0000"/>
                </a:solidFill>
              </a:rPr>
              <a:t>Positivo falso</a:t>
            </a:r>
          </a:p>
          <a:p>
            <a:pPr algn="ctr"/>
            <a:r>
              <a:rPr lang="pt-BR" sz="1400" dirty="0" smtClean="0">
                <a:solidFill>
                  <a:srgbClr val="FF0000"/>
                </a:solidFill>
              </a:rPr>
              <a:t>(false positive)</a:t>
            </a:r>
            <a:endParaRPr lang="pt-BR" sz="1400" dirty="0">
              <a:solidFill>
                <a:srgbClr val="FF0000"/>
              </a:solidFill>
            </a:endParaRPr>
          </a:p>
        </p:txBody>
      </p:sp>
      <p:cxnSp>
        <p:nvCxnSpPr>
          <p:cNvPr id="15" name="Straight Arrow Connector 14"/>
          <p:cNvCxnSpPr/>
          <p:nvPr/>
        </p:nvCxnSpPr>
        <p:spPr>
          <a:xfrm flipH="1">
            <a:off x="10729913" y="3967483"/>
            <a:ext cx="548575" cy="12645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447149" y="6312524"/>
            <a:ext cx="5656292" cy="369332"/>
          </a:xfrm>
          <a:prstGeom prst="rect">
            <a:avLst/>
          </a:prstGeom>
        </p:spPr>
        <p:txBody>
          <a:bodyPr wrap="none">
            <a:spAutoFit/>
          </a:bodyPr>
          <a:lstStyle/>
          <a:p>
            <a:r>
              <a:rPr lang="pt-BR" dirty="0">
                <a:solidFill>
                  <a:srgbClr val="00B0F0"/>
                </a:solidFill>
              </a:rPr>
              <a:t>Exemplo: SPAMClassificationLogisticRegressionSciKit.ipynb</a:t>
            </a:r>
          </a:p>
        </p:txBody>
      </p:sp>
      <p:sp>
        <p:nvSpPr>
          <p:cNvPr id="21" name="TextBox 20"/>
          <p:cNvSpPr txBox="1"/>
          <p:nvPr/>
        </p:nvSpPr>
        <p:spPr>
          <a:xfrm>
            <a:off x="6447149" y="1154559"/>
            <a:ext cx="5578018" cy="1815882"/>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mensagens entre SPAM e não-SPAM.</a:t>
            </a:r>
          </a:p>
          <a:p>
            <a:pPr marL="285750" indent="-285750">
              <a:buFont typeface="Arial" panose="020B0604020202020204" pitchFamily="34" charset="0"/>
              <a:buChar char="•"/>
            </a:pPr>
            <a:r>
              <a:rPr lang="pt-BR" sz="1600" dirty="0"/>
              <a:t>E</a:t>
            </a:r>
            <a:r>
              <a:rPr lang="pt-BR" sz="1600" dirty="0" smtClean="0"/>
              <a:t>xemplo usa uma base de dados baixada do GitHub.</a:t>
            </a:r>
          </a:p>
          <a:p>
            <a:pPr marL="285750" indent="-285750">
              <a:buFont typeface="Arial" panose="020B0604020202020204" pitchFamily="34" charset="0"/>
              <a:buChar char="•"/>
            </a:pPr>
            <a:r>
              <a:rPr lang="pt-BR" sz="1600" dirty="0" smtClean="0"/>
              <a:t>Classifica as mensagens em 2 classes: ‘SPAM’ e ‘HAM’.</a:t>
            </a:r>
          </a:p>
          <a:p>
            <a:pPr marL="285750" indent="-285750">
              <a:buFont typeface="Arial" panose="020B0604020202020204" pitchFamily="34" charset="0"/>
              <a:buChar char="•"/>
            </a:pPr>
            <a:r>
              <a:rPr lang="pt-BR" sz="1600" dirty="0">
                <a:solidFill>
                  <a:srgbClr val="000000"/>
                </a:solidFill>
                <a:highlight>
                  <a:srgbClr val="FFFFFF"/>
                </a:highlight>
              </a:rPr>
              <a:t>O  objeto da classe </a:t>
            </a:r>
            <a:r>
              <a:rPr lang="pt-BR" sz="1600" b="1" i="1" dirty="0">
                <a:solidFill>
                  <a:srgbClr val="000000"/>
                </a:solidFill>
                <a:highlight>
                  <a:srgbClr val="FFFFFF"/>
                </a:highlight>
              </a:rPr>
              <a:t>CountVectorizer</a:t>
            </a:r>
            <a:r>
              <a:rPr lang="pt-BR" sz="1600" dirty="0">
                <a:solidFill>
                  <a:srgbClr val="000000"/>
                </a:solidFill>
                <a:highlight>
                  <a:srgbClr val="FFFFFF"/>
                </a:highlight>
              </a:rPr>
              <a:t> </a:t>
            </a:r>
            <a:r>
              <a:rPr lang="pt-BR" sz="1600" dirty="0" smtClean="0">
                <a:solidFill>
                  <a:srgbClr val="000000"/>
                </a:solidFill>
                <a:highlight>
                  <a:srgbClr val="FFFFFF"/>
                </a:highlight>
              </a:rPr>
              <a:t>cria uma </a:t>
            </a:r>
            <a:r>
              <a:rPr lang="pt-BR" sz="1600" dirty="0" smtClean="0"/>
              <a:t>matriz </a:t>
            </a:r>
            <a:r>
              <a:rPr lang="pt-BR" sz="1600" dirty="0"/>
              <a:t>registrando o número de </a:t>
            </a:r>
            <a:r>
              <a:rPr lang="pt-BR" sz="1600" dirty="0" smtClean="0"/>
              <a:t>vezes (frequência) com que </a:t>
            </a:r>
            <a:r>
              <a:rPr lang="pt-BR" sz="1600" dirty="0"/>
              <a:t>cada palavra </a:t>
            </a:r>
            <a:r>
              <a:rPr lang="pt-BR" sz="1600" dirty="0" smtClean="0"/>
              <a:t>aparece na mensagem. </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mostra a performance do classificador.</a:t>
            </a:r>
            <a:endParaRPr lang="pt-BR" sz="1600" dirty="0"/>
          </a:p>
        </p:txBody>
      </p:sp>
      <p:sp>
        <p:nvSpPr>
          <p:cNvPr id="22" name="TextBox 21"/>
          <p:cNvSpPr txBox="1"/>
          <p:nvPr/>
        </p:nvSpPr>
        <p:spPr>
          <a:xfrm>
            <a:off x="4387268" y="2080568"/>
            <a:ext cx="2433000" cy="276999"/>
          </a:xfrm>
          <a:prstGeom prst="rect">
            <a:avLst/>
          </a:prstGeom>
          <a:noFill/>
        </p:spPr>
        <p:txBody>
          <a:bodyPr wrap="square" rtlCol="0">
            <a:spAutoFit/>
          </a:bodyPr>
          <a:lstStyle/>
          <a:p>
            <a:r>
              <a:rPr lang="pt-BR" sz="1200" b="1" dirty="0" smtClean="0"/>
              <a:t>Download da base de dados.</a:t>
            </a:r>
            <a:endParaRPr lang="pt-BR" sz="1200" b="1" dirty="0"/>
          </a:p>
        </p:txBody>
      </p:sp>
      <p:cxnSp>
        <p:nvCxnSpPr>
          <p:cNvPr id="23" name="Straight Arrow Connector 22"/>
          <p:cNvCxnSpPr/>
          <p:nvPr/>
        </p:nvCxnSpPr>
        <p:spPr>
          <a:xfrm flipH="1">
            <a:off x="3977640" y="2243657"/>
            <a:ext cx="409629" cy="113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614482" y="1041623"/>
            <a:ext cx="1481518" cy="461665"/>
          </a:xfrm>
          <a:prstGeom prst="rect">
            <a:avLst/>
          </a:prstGeom>
          <a:noFill/>
        </p:spPr>
        <p:txBody>
          <a:bodyPr wrap="square" rtlCol="0">
            <a:spAutoFit/>
          </a:bodyPr>
          <a:lstStyle/>
          <a:p>
            <a:r>
              <a:rPr lang="pt-BR" sz="1200" b="1" dirty="0" smtClean="0"/>
              <a:t>Importa classe de regressão Logística.</a:t>
            </a:r>
            <a:endParaRPr lang="pt-BR" sz="1200" b="1" dirty="0"/>
          </a:p>
        </p:txBody>
      </p:sp>
      <p:cxnSp>
        <p:nvCxnSpPr>
          <p:cNvPr id="26" name="Straight Arrow Connector 25"/>
          <p:cNvCxnSpPr/>
          <p:nvPr/>
        </p:nvCxnSpPr>
        <p:spPr>
          <a:xfrm flipH="1">
            <a:off x="4307527" y="1299530"/>
            <a:ext cx="336196" cy="2037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787601" y="2520656"/>
            <a:ext cx="1811870" cy="646331"/>
          </a:xfrm>
          <a:prstGeom prst="rect">
            <a:avLst/>
          </a:prstGeom>
          <a:noFill/>
        </p:spPr>
        <p:txBody>
          <a:bodyPr wrap="square" rtlCol="0">
            <a:spAutoFit/>
          </a:bodyPr>
          <a:lstStyle/>
          <a:p>
            <a:r>
              <a:rPr lang="pt-BR" sz="1200" b="1" dirty="0" smtClean="0"/>
              <a:t>Divide a base de dados em 75% treinamento e 25% validação.</a:t>
            </a:r>
            <a:endParaRPr lang="pt-BR" sz="1200" b="1" dirty="0"/>
          </a:p>
        </p:txBody>
      </p:sp>
      <p:cxnSp>
        <p:nvCxnSpPr>
          <p:cNvPr id="29" name="Straight Arrow Connector 28"/>
          <p:cNvCxnSpPr/>
          <p:nvPr/>
        </p:nvCxnSpPr>
        <p:spPr>
          <a:xfrm flipH="1">
            <a:off x="4106293" y="2810288"/>
            <a:ext cx="681309" cy="3767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5114000" y="3237483"/>
            <a:ext cx="2357951" cy="646331"/>
          </a:xfrm>
          <a:prstGeom prst="rect">
            <a:avLst/>
          </a:prstGeom>
        </p:spPr>
        <p:txBody>
          <a:bodyPr wrap="square">
            <a:spAutoFit/>
          </a:bodyPr>
          <a:lstStyle/>
          <a:p>
            <a:r>
              <a:rPr lang="pt-BR" sz="1200" b="1" dirty="0" smtClean="0"/>
              <a:t>Converte as mensagens de treinamento em uma matriz com a frequência de cada palavra. </a:t>
            </a:r>
            <a:endParaRPr lang="pt-BR" sz="1200" b="1" dirty="0"/>
          </a:p>
        </p:txBody>
      </p:sp>
      <p:cxnSp>
        <p:nvCxnSpPr>
          <p:cNvPr id="32" name="Straight Arrow Connector 31"/>
          <p:cNvCxnSpPr/>
          <p:nvPr/>
        </p:nvCxnSpPr>
        <p:spPr>
          <a:xfrm flipH="1">
            <a:off x="3305809" y="3591866"/>
            <a:ext cx="1808191" cy="5679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4589239" y="4139946"/>
            <a:ext cx="2357951" cy="1015663"/>
          </a:xfrm>
          <a:prstGeom prst="rect">
            <a:avLst/>
          </a:prstGeom>
        </p:spPr>
        <p:txBody>
          <a:bodyPr wrap="square">
            <a:spAutoFit/>
          </a:bodyPr>
          <a:lstStyle/>
          <a:p>
            <a:r>
              <a:rPr lang="pt-BR" sz="1200" b="1" dirty="0" smtClean="0"/>
              <a:t>Converte as mensagens de validação em uma matriz com a frequência de cada palavra, baseado no vocabulário criado com o conjunto de treinamento. </a:t>
            </a:r>
            <a:endParaRPr lang="pt-BR" sz="1200" b="1" dirty="0"/>
          </a:p>
        </p:txBody>
      </p:sp>
      <p:cxnSp>
        <p:nvCxnSpPr>
          <p:cNvPr id="38" name="Straight Arrow Connector 37"/>
          <p:cNvCxnSpPr/>
          <p:nvPr/>
        </p:nvCxnSpPr>
        <p:spPr>
          <a:xfrm flipH="1" flipV="1">
            <a:off x="3043429" y="4514179"/>
            <a:ext cx="1600295" cy="783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919259" y="5334000"/>
            <a:ext cx="2788676" cy="276999"/>
          </a:xfrm>
          <a:prstGeom prst="rect">
            <a:avLst/>
          </a:prstGeom>
        </p:spPr>
        <p:txBody>
          <a:bodyPr wrap="square">
            <a:spAutoFit/>
          </a:bodyPr>
          <a:lstStyle/>
          <a:p>
            <a:r>
              <a:rPr lang="pt-BR" sz="1200" b="1" dirty="0" smtClean="0"/>
              <a:t>Treinamento e validação do classificador.</a:t>
            </a:r>
            <a:endParaRPr lang="pt-BR" sz="1200" b="1" dirty="0"/>
          </a:p>
        </p:txBody>
      </p:sp>
      <p:cxnSp>
        <p:nvCxnSpPr>
          <p:cNvPr id="41" name="Straight Arrow Connector 40"/>
          <p:cNvCxnSpPr>
            <a:stCxn id="40" idx="1"/>
          </p:cNvCxnSpPr>
          <p:nvPr/>
        </p:nvCxnSpPr>
        <p:spPr>
          <a:xfrm flipH="1" flipV="1">
            <a:off x="3282063" y="5336113"/>
            <a:ext cx="637196" cy="136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3508247" y="5494853"/>
            <a:ext cx="411012" cy="1608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6209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Casos multi-classe</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968789" cy="4623301"/>
              </a:xfrm>
            </p:spPr>
            <p:txBody>
              <a:bodyPr/>
              <a:lstStyle/>
              <a:p>
                <a:r>
                  <a:rPr lang="pt-BR" dirty="0"/>
                  <a:t>Até agora nós vimos como classificar </a:t>
                </a:r>
                <a:r>
                  <a:rPr lang="pt-BR" dirty="0" smtClean="0"/>
                  <a:t>utilizando </a:t>
                </a:r>
                <a:r>
                  <a:rPr lang="pt-BR" b="1" i="1" dirty="0"/>
                  <a:t>regressão logística  </a:t>
                </a:r>
                <a:r>
                  <a:rPr lang="pt-BR" dirty="0"/>
                  <a:t>quando os dados pertencem a apenas 2 classes (i.e.,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=2</m:t>
                    </m:r>
                  </m:oMath>
                </a14:m>
                <a:r>
                  <a:rPr lang="pt-BR" dirty="0" smtClean="0"/>
                  <a:t>), mas e quando existem mais de 2 classes (i.e.,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&gt;</m:t>
                    </m:r>
                    <m:r>
                      <a:rPr lang="pt-BR" i="1">
                        <a:latin typeface="Cambria Math" panose="02040503050406030204" pitchFamily="18" charset="0"/>
                      </a:rPr>
                      <m:t>2</m:t>
                    </m:r>
                  </m:oMath>
                </a14:m>
                <a:r>
                  <a:rPr lang="pt-BR" dirty="0" smtClean="0"/>
                  <a:t>)?</a:t>
                </a:r>
              </a:p>
              <a:p>
                <a:r>
                  <a:rPr lang="pt-BR" dirty="0" smtClean="0"/>
                  <a:t>Existem algumas abordagens </a:t>
                </a:r>
                <a:r>
                  <a:rPr lang="pt-BR" dirty="0"/>
                  <a:t>para classificação </a:t>
                </a:r>
                <a:r>
                  <a:rPr lang="pt-BR" dirty="0" smtClean="0"/>
                  <a:t>multi-classe:</a:t>
                </a:r>
              </a:p>
              <a:p>
                <a:pPr lvl="1"/>
                <a:r>
                  <a:rPr lang="pt-BR" dirty="0" smtClean="0"/>
                  <a:t>Um-contra-o-Resto</a:t>
                </a:r>
              </a:p>
              <a:p>
                <a:pPr lvl="1"/>
                <a:r>
                  <a:rPr lang="pt-BR" dirty="0" smtClean="0"/>
                  <a:t>Um-contra-Um</a:t>
                </a:r>
              </a:p>
              <a:p>
                <a:pPr lvl="1"/>
                <a:r>
                  <a:rPr lang="pt-BR" dirty="0" smtClean="0"/>
                  <a:t>Regressão softmax</a:t>
                </a:r>
              </a:p>
              <a:p>
                <a:r>
                  <a:rPr lang="pt-BR" dirty="0" smtClean="0"/>
                  <a:t>Essas abordagens podem ser aplicadas a qualquer tipo de classificador binário e não apenas com o regressor logístico.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968789" cy="4623301"/>
              </a:xfrm>
              <a:blipFill rotWithShape="0">
                <a:blip r:embed="rId2"/>
                <a:stretch>
                  <a:fillRect l="-944" t="-2108"/>
                </a:stretch>
              </a:blipFill>
            </p:spPr>
            <p:txBody>
              <a:bodyPr/>
              <a:lstStyle/>
              <a:p>
                <a:r>
                  <a:rPr lang="pt-BR">
                    <a:noFill/>
                  </a:rPr>
                  <a:t> </a:t>
                </a:r>
              </a:p>
            </p:txBody>
          </p:sp>
        </mc:Fallback>
      </mc:AlternateContent>
    </p:spTree>
    <p:extLst>
      <p:ext uri="{BB962C8B-B14F-4D97-AF65-F5344CB8AC3E}">
        <p14:creationId xmlns:p14="http://schemas.microsoft.com/office/powerpoint/2010/main" val="5046939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Um-Contra-o-Resto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49000" cy="4765675"/>
              </a:xfrm>
            </p:spPr>
            <p:txBody>
              <a:bodyPr>
                <a:normAutofit fontScale="85000" lnSpcReduction="20000"/>
              </a:bodyPr>
              <a:lstStyle/>
              <a:p>
                <a:r>
                  <a:rPr lang="pt-BR" dirty="0" smtClean="0"/>
                  <a:t>Nesta abordagem, nós treinamos um </a:t>
                </a:r>
                <a:r>
                  <a:rPr lang="pt-BR" b="1" i="1" dirty="0" smtClean="0"/>
                  <a:t>classificador</a:t>
                </a:r>
                <a:r>
                  <a:rPr lang="pt-BR" dirty="0" smtClean="0"/>
                  <a:t> </a:t>
                </a:r>
                <a:r>
                  <a:rPr lang="pt-BR" b="1" i="1" dirty="0" smtClean="0"/>
                  <a:t>binário</a:t>
                </a:r>
                <a:r>
                  <a:rPr lang="pt-BR" dirty="0"/>
                  <a:t> </a:t>
                </a:r>
                <a:r>
                  <a:rPr lang="pt-BR" dirty="0" smtClean="0"/>
                  <a:t>(e.g., </a:t>
                </a:r>
                <a:r>
                  <a:rPr lang="pt-BR" b="1" i="1" dirty="0" smtClean="0"/>
                  <a:t>regressor logístico</a:t>
                </a:r>
                <a:r>
                  <a:rPr lang="pt-BR" dirty="0" smtClean="0"/>
                  <a:t>)</a:t>
                </a:r>
                <a:r>
                  <a:rPr lang="pt-BR" b="1" i="1" dirty="0" smtClean="0"/>
                  <a:t> </a:t>
                </a:r>
                <a14:m>
                  <m:oMath xmlns:m="http://schemas.openxmlformats.org/officeDocument/2006/math">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b="0" i="1" smtClean="0">
                            <a:latin typeface="Cambria Math" panose="02040503050406030204" pitchFamily="18" charset="0"/>
                          </a:rPr>
                          <m:t>(</m:t>
                        </m:r>
                        <m:r>
                          <a:rPr lang="pt-BR" b="0" i="1" smtClean="0">
                            <a:latin typeface="Cambria Math" panose="02040503050406030204" pitchFamily="18" charset="0"/>
                          </a:rPr>
                          <m:t>𝑞</m:t>
                        </m:r>
                        <m:r>
                          <a:rPr lang="pt-BR" b="0" i="1" smtClean="0">
                            <a:latin typeface="Cambria Math" panose="02040503050406030204" pitchFamily="18" charset="0"/>
                          </a:rPr>
                          <m:t>)</m:t>
                        </m:r>
                      </m:sup>
                    </m:sSup>
                  </m:oMath>
                </a14:m>
                <a:r>
                  <a:rPr lang="pt-BR" dirty="0" smtClean="0"/>
                  <a:t> para cada classe </a:t>
                </a:r>
                <a14:m>
                  <m:oMath xmlns:m="http://schemas.openxmlformats.org/officeDocument/2006/math">
                    <m:r>
                      <a:rPr lang="pt-BR" b="0" i="1" smtClean="0">
                        <a:latin typeface="Cambria Math" panose="02040503050406030204" pitchFamily="18" charset="0"/>
                      </a:rPr>
                      <m:t>𝑞</m:t>
                    </m:r>
                  </m:oMath>
                </a14:m>
                <a:r>
                  <a:rPr lang="pt-BR" dirty="0" smtClean="0"/>
                  <a:t> para predizer a probabilidade de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𝑞</m:t>
                    </m:r>
                  </m:oMath>
                </a14:m>
                <a:r>
                  <a:rPr lang="pt-BR" b="0" dirty="0" smtClean="0"/>
                  <a:t>, ou seja,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𝑞</m:t>
                        </m:r>
                      </m:e>
                    </m:d>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a:t>
                </a:r>
                <a:endParaRPr lang="pt-BR" b="0" dirty="0" smtClean="0"/>
              </a:p>
              <a:p>
                <a:r>
                  <a:rPr lang="pt-BR" dirty="0" smtClean="0"/>
                  <a:t>Em outras palavras, cria-se </a:t>
                </a:r>
                <a14:m>
                  <m:oMath xmlns:m="http://schemas.openxmlformats.org/officeDocument/2006/math">
                    <m:r>
                      <a:rPr lang="pt-BR" b="0" i="1" smtClean="0">
                        <a:latin typeface="Cambria Math" panose="02040503050406030204" pitchFamily="18" charset="0"/>
                      </a:rPr>
                      <m:t>𝑄</m:t>
                    </m:r>
                  </m:oMath>
                </a14:m>
                <a:r>
                  <a:rPr lang="pt-BR" b="0" dirty="0" smtClean="0"/>
                  <a:t> </a:t>
                </a:r>
                <a:r>
                  <a:rPr lang="pt-BR" b="1" i="1" dirty="0" smtClean="0"/>
                  <a:t>classificadores binários </a:t>
                </a:r>
                <a:r>
                  <a:rPr lang="pt-BR" b="0" dirty="0" smtClean="0"/>
                  <a:t>onde a classe 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r>
                      <a:rPr lang="pt-BR" b="0" i="0" smtClean="0">
                        <a:latin typeface="Cambria Math" panose="02040503050406030204" pitchFamily="18" charset="0"/>
                      </a:rPr>
                      <m:t>=</m:t>
                    </m:r>
                    <m:r>
                      <a:rPr lang="pt-BR" b="0" i="1" smtClean="0">
                        <a:latin typeface="Cambria Math" panose="02040503050406030204" pitchFamily="18" charset="0"/>
                      </a:rPr>
                      <m:t>𝑞</m:t>
                    </m:r>
                  </m:oMath>
                </a14:m>
                <a:r>
                  <a:rPr lang="pt-BR" b="0" dirty="0" smtClean="0"/>
                  <a:t> e a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b="0" dirty="0" smtClean="0"/>
                  <a:t> é a junção de todas as outras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−1</m:t>
                    </m:r>
                  </m:oMath>
                </a14:m>
                <a:r>
                  <a:rPr lang="pt-BR" b="0" dirty="0" smtClean="0"/>
                  <a:t> classes.</a:t>
                </a:r>
              </a:p>
              <a:p>
                <a:r>
                  <a:rPr lang="pt-BR" dirty="0" smtClean="0"/>
                  <a:t>Portanto, o </a:t>
                </a:r>
                <a:r>
                  <a:rPr lang="pt-BR" b="1" i="1" dirty="0" smtClean="0"/>
                  <a:t>classificador</a:t>
                </a:r>
                <a:r>
                  <a:rPr lang="pt-BR" dirty="0" smtClean="0"/>
                  <a:t> deve indicar a classe positiva caso o exemplo pertença à classe </a:t>
                </a:r>
                <a14:m>
                  <m:oMath xmlns:m="http://schemas.openxmlformats.org/officeDocument/2006/math">
                    <m:r>
                      <a:rPr lang="pt-BR" i="1">
                        <a:latin typeface="Cambria Math" panose="02040503050406030204" pitchFamily="18" charset="0"/>
                      </a:rPr>
                      <m:t>𝑞</m:t>
                    </m:r>
                  </m:oMath>
                </a14:m>
                <a:r>
                  <a:rPr lang="pt-BR" dirty="0" smtClean="0"/>
                  <a:t>, e a classe negativa caso o exemplo pertença a qualquer outra classe.</a:t>
                </a:r>
                <a:endParaRPr lang="pt-BR" b="0" dirty="0" smtClean="0"/>
              </a:p>
              <a:p>
                <a:r>
                  <a:rPr lang="pt-BR" dirty="0" smtClean="0"/>
                  <a:t>Para cada novo exemplo de entrada, </a:t>
                </a:r>
                <a14:m>
                  <m:oMath xmlns:m="http://schemas.openxmlformats.org/officeDocument/2006/math">
                    <m:r>
                      <a:rPr lang="pt-BR" b="1" i="1">
                        <a:latin typeface="Cambria Math" panose="02040503050406030204" pitchFamily="18" charset="0"/>
                      </a:rPr>
                      <m:t>𝒙</m:t>
                    </m:r>
                  </m:oMath>
                </a14:m>
                <a:r>
                  <a:rPr lang="pt-BR" dirty="0" smtClean="0"/>
                  <a:t>, realiza-se as predições e escolhe-se a classe que maximize</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r>
                      <a:rPr lang="pt-BR" b="0" i="1" smtClean="0">
                        <a:latin typeface="Cambria Math" panose="02040503050406030204" pitchFamily="18" charset="0"/>
                      </a:rPr>
                      <m:t>= </m:t>
                    </m:r>
                  </m:oMath>
                </a14:m>
                <a:r>
                  <a:rPr lang="pt-BR" dirty="0" smtClean="0">
                    <a:latin typeface="Cambria Math" panose="02040503050406030204" pitchFamily="18" charset="0"/>
                  </a:rPr>
                  <a:t>arg</a:t>
                </a:r>
                <a:r>
                  <a:rPr lang="pt-BR" dirty="0" smtClean="0"/>
                  <a:t> </a:t>
                </a:r>
                <a14:m>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max</m:t>
                            </m:r>
                          </m:e>
                          <m:lim>
                            <m:r>
                              <a:rPr lang="pt-BR" b="0" i="1" smtClean="0">
                                <a:latin typeface="Cambria Math" panose="02040503050406030204" pitchFamily="18" charset="0"/>
                              </a:rPr>
                              <m:t>𝑞</m:t>
                            </m:r>
                          </m:lim>
                        </m:limLow>
                      </m:fName>
                      <m:e>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m:t>
                            </m:r>
                            <m:r>
                              <a:rPr lang="pt-BR" b="0" i="1" smtClean="0">
                                <a:latin typeface="Cambria Math" panose="02040503050406030204" pitchFamily="18" charset="0"/>
                              </a:rPr>
                              <m:t>𝑞</m:t>
                            </m:r>
                            <m:r>
                              <a:rPr lang="pt-BR" i="1">
                                <a:latin typeface="Cambria Math" panose="02040503050406030204" pitchFamily="18" charset="0"/>
                              </a:rPr>
                              <m:t>)</m:t>
                            </m:r>
                          </m:sup>
                        </m:sSup>
                      </m:e>
                    </m:func>
                  </m:oMath>
                </a14:m>
                <a:r>
                  <a:rPr lang="pt-BR" dirty="0" smtClean="0"/>
                  <a:t>.</a:t>
                </a:r>
              </a:p>
              <a:p>
                <a:r>
                  <a:rPr lang="pt-BR" dirty="0" smtClean="0"/>
                  <a:t>Vantagem desta abordagem é que se treina apenas </a:t>
                </a:r>
                <a14:m>
                  <m:oMath xmlns:m="http://schemas.openxmlformats.org/officeDocument/2006/math">
                    <m:r>
                      <a:rPr lang="pt-BR" i="1">
                        <a:latin typeface="Cambria Math" panose="02040503050406030204" pitchFamily="18" charset="0"/>
                      </a:rPr>
                      <m:t>𝑄</m:t>
                    </m:r>
                  </m:oMath>
                </a14:m>
                <a:r>
                  <a:rPr lang="pt-BR" dirty="0" smtClean="0"/>
                  <a:t> </a:t>
                </a:r>
                <a:r>
                  <a:rPr lang="pt-BR" b="1" i="1" dirty="0" smtClean="0"/>
                  <a:t>classificadores</a:t>
                </a:r>
                <a:r>
                  <a:rPr lang="pt-BR" dirty="0" smtClean="0"/>
                  <a:t>.</a:t>
                </a:r>
              </a:p>
              <a:p>
                <a:r>
                  <a:rPr lang="pt-BR" dirty="0" smtClean="0"/>
                  <a:t>Desvantagem é que cada </a:t>
                </a:r>
                <a:r>
                  <a:rPr lang="pt-BR" b="1" i="1" dirty="0" smtClean="0"/>
                  <a:t>classificador binário </a:t>
                </a:r>
                <a:r>
                  <a:rPr lang="pt-BR" dirty="0" smtClean="0"/>
                  <a:t>precisa ser treinado com um conjunto negativo que é </a:t>
                </a:r>
                <a14:m>
                  <m:oMath xmlns:m="http://schemas.openxmlformats.org/officeDocument/2006/math">
                    <m:r>
                      <a:rPr lang="pt-BR" i="1">
                        <a:latin typeface="Cambria Math" panose="02040503050406030204" pitchFamily="18" charset="0"/>
                      </a:rPr>
                      <m:t>𝑄</m:t>
                    </m:r>
                  </m:oMath>
                </a14:m>
                <a:r>
                  <a:rPr lang="pt-BR" dirty="0" smtClean="0"/>
                  <a:t>-1 vezes maior, o que pode aumentar o tempo de treinamento.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49000" cy="4765675"/>
              </a:xfrm>
              <a:blipFill rotWithShape="0">
                <a:blip r:embed="rId3"/>
                <a:stretch>
                  <a:fillRect l="-773" t="-2941" r="-55"/>
                </a:stretch>
              </a:blipFill>
            </p:spPr>
            <p:txBody>
              <a:bodyPr/>
              <a:lstStyle/>
              <a:p>
                <a:r>
                  <a:rPr lang="pt-BR">
                    <a:noFill/>
                  </a:rPr>
                  <a:t> </a:t>
                </a:r>
              </a:p>
            </p:txBody>
          </p:sp>
        </mc:Fallback>
      </mc:AlternateContent>
    </p:spTree>
    <p:extLst>
      <p:ext uri="{BB962C8B-B14F-4D97-AF65-F5344CB8AC3E}">
        <p14:creationId xmlns:p14="http://schemas.microsoft.com/office/powerpoint/2010/main" val="736850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Definição do problema</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00516" cy="4665327"/>
              </a:xfrm>
            </p:spPr>
            <p:txBody>
              <a:bodyPr>
                <a:normAutofit/>
              </a:bodyPr>
              <a:lstStyle/>
              <a:p>
                <a:pPr marL="0" indent="0">
                  <a:buNone/>
                </a:pPr>
                <a:r>
                  <a:rPr lang="pt-BR" b="1" dirty="0" smtClean="0"/>
                  <a:t>Problema</a:t>
                </a:r>
                <a:r>
                  <a:rPr lang="pt-BR" dirty="0"/>
                  <a:t>: atribuir a cada </a:t>
                </a:r>
                <a:r>
                  <a:rPr lang="pt-BR" dirty="0" smtClean="0"/>
                  <a:t>exemplo de </a:t>
                </a:r>
                <a:r>
                  <a:rPr lang="pt-BR" dirty="0"/>
                  <a:t>entrada o </a:t>
                </a:r>
                <a:r>
                  <a:rPr lang="pt-BR" b="1" i="1" dirty="0"/>
                  <a:t>rótulo</a:t>
                </a:r>
                <a:r>
                  <a:rPr lang="pt-BR" dirty="0"/>
                  <a:t> correspondente a uma das </a:t>
                </a:r>
                <a14:m>
                  <m:oMath xmlns:m="http://schemas.openxmlformats.org/officeDocument/2006/math">
                    <m:r>
                      <a:rPr lang="pt-BR" b="0" i="1" smtClean="0">
                        <a:latin typeface="Cambria Math" panose="02040503050406030204" pitchFamily="18" charset="0"/>
                      </a:rPr>
                      <m:t>𝑄</m:t>
                    </m:r>
                  </m:oMath>
                </a14:m>
                <a:r>
                  <a:rPr lang="pt-BR" dirty="0" smtClean="0"/>
                  <a:t> classes </a:t>
                </a:r>
                <a:r>
                  <a:rPr lang="pt-BR" dirty="0"/>
                  <a:t>existentes,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r>
                      <a:rPr lang="pt-BR" b="0" i="1" smtClean="0">
                        <a:latin typeface="Cambria Math" panose="02040503050406030204" pitchFamily="18" charset="0"/>
                      </a:rPr>
                      <m:t>,</m:t>
                    </m:r>
                    <m:r>
                      <a:rPr lang="pt-BR" b="0" i="1" smtClean="0">
                        <a:latin typeface="Cambria Math" panose="02040503050406030204" pitchFamily="18" charset="0"/>
                      </a:rPr>
                      <m:t>𝑞</m:t>
                    </m:r>
                    <m:r>
                      <a:rPr lang="pt-BR" b="0" i="1" smtClean="0">
                        <a:latin typeface="Cambria Math" panose="02040503050406030204" pitchFamily="18" charset="0"/>
                      </a:rPr>
                      <m:t>=1,…,</m:t>
                    </m:r>
                    <m:r>
                      <a:rPr lang="pt-BR" b="0" i="1" smtClean="0">
                        <a:latin typeface="Cambria Math" panose="02040503050406030204" pitchFamily="18" charset="0"/>
                      </a:rPr>
                      <m:t>𝑄</m:t>
                    </m:r>
                  </m:oMath>
                </a14:m>
                <a:r>
                  <a:rPr lang="pt-BR" dirty="0" smtClean="0"/>
                  <a:t>, </a:t>
                </a:r>
                <a:r>
                  <a:rPr lang="pt-BR" dirty="0"/>
                  <a:t>à qual o exemplo </a:t>
                </a:r>
                <a:r>
                  <a:rPr lang="pt-BR" dirty="0" smtClean="0"/>
                  <a:t>pertence.</a:t>
                </a:r>
              </a:p>
              <a:p>
                <a:pPr lvl="1">
                  <a:buFont typeface="Courier New" panose="02070309020205020404" pitchFamily="49" charset="0"/>
                  <a:buChar char="o"/>
                </a:pPr>
                <a:r>
                  <a:rPr lang="pt-BR" dirty="0"/>
                  <a:t>Este tipo de </a:t>
                </a:r>
                <a:r>
                  <a:rPr lang="pt-BR" dirty="0" smtClean="0"/>
                  <a:t>desafio é característico de problemas conhecidos </a:t>
                </a:r>
                <a:r>
                  <a:rPr lang="pt-BR" dirty="0"/>
                  <a:t>como </a:t>
                </a:r>
                <a:r>
                  <a:rPr lang="pt-BR" b="1" i="1" dirty="0" smtClean="0"/>
                  <a:t>classificação</a:t>
                </a:r>
                <a:r>
                  <a:rPr lang="pt-BR" dirty="0" smtClean="0"/>
                  <a:t>.</a:t>
                </a:r>
              </a:p>
              <a:p>
                <a:r>
                  <a:rPr lang="pt-BR" dirty="0" smtClean="0"/>
                  <a:t>Semelhante ao problema da regressão linear, existe um conjunto de treinamento com exemplos e rótulos </a:t>
                </a:r>
                <a14:m>
                  <m:oMath xmlns:m="http://schemas.openxmlformats.org/officeDocument/2006/math">
                    <m:sSubSup>
                      <m:sSubSupPr>
                        <m:ctrlPr>
                          <a:rPr lang="pt-BR" i="1" smtClean="0">
                            <a:latin typeface="Cambria Math" panose="02040503050406030204" pitchFamily="18" charset="0"/>
                          </a:rPr>
                        </m:ctrlPr>
                      </m:sSubSupPr>
                      <m:e>
                        <m:d>
                          <m:dPr>
                            <m:begChr m:val="{"/>
                            <m:endChr m:val="}"/>
                            <m:ctrlPr>
                              <a:rPr lang="pt-BR" i="1">
                                <a:latin typeface="Cambria Math" panose="02040503050406030204" pitchFamily="18" charset="0"/>
                              </a:rPr>
                            </m:ctrlPr>
                          </m:dPr>
                          <m:e>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b>
                        <m: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sSubSup>
                  </m:oMath>
                </a14:m>
                <a:r>
                  <a:rPr lang="pt-BR" dirty="0" smtClean="0"/>
                  <a:t> que é utilizado para treinar um </a:t>
                </a:r>
                <a:r>
                  <a:rPr lang="pt-BR" b="1" i="1" dirty="0" smtClean="0"/>
                  <a:t>classificador</a:t>
                </a:r>
                <a:r>
                  <a:rPr lang="pt-BR" dirty="0" smtClean="0"/>
                  <a:t>, onde</a:t>
                </a:r>
              </a:p>
              <a:p>
                <a:pPr lvl="1"/>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 </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m:rPr>
                                      <m:brk m:alnAt="7"/>
                                    </m:rP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e>
                                  <m:r>
                                    <a:rPr lang="pt-BR" i="1" smtClean="0">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r>
                                    <m:rPr>
                                      <m:brk m:alnAt="7"/>
                                    </m:rP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mr>
                            </m:m>
                          </m:e>
                        </m:d>
                      </m:e>
                      <m:sup>
                        <m:r>
                          <a:rPr lang="pt-BR" b="0" i="1" smtClean="0">
                            <a:latin typeface="Cambria Math" panose="02040503050406030204" pitchFamily="18" charset="0"/>
                          </a:rPr>
                          <m:t>𝑇</m:t>
                        </m:r>
                      </m:sup>
                    </m:sSup>
                    <m:r>
                      <a:rPr lang="pt-BR" i="1" smtClean="0">
                        <a:latin typeface="Cambria Math" panose="02040503050406030204" pitchFamily="18" charset="0"/>
                        <a:ea typeface="Cambria Math" panose="02040503050406030204" pitchFamily="18" charset="0"/>
                      </a:rPr>
                      <m:t>∈</m:t>
                    </m:r>
                    <m:sSup>
                      <m:sSupPr>
                        <m:ctrlPr>
                          <a:rPr lang="pt-BR" i="1" smtClean="0">
                            <a:latin typeface="Cambria Math" panose="02040503050406030204" pitchFamily="18" charset="0"/>
                            <a:ea typeface="Cambria Math" panose="02040503050406030204" pitchFamily="18" charset="0"/>
                          </a:rPr>
                        </m:ctrlPr>
                      </m:sSupPr>
                      <m:e>
                        <m:r>
                          <a:rPr lang="pt-BR" i="1" smtClean="0">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m:t>
                        </m:r>
                      </m:sup>
                    </m:sSup>
                  </m:oMath>
                </a14:m>
                <a:r>
                  <a:rPr lang="pt-BR" dirty="0" smtClean="0"/>
                  <a:t> representa o </a:t>
                </a:r>
                <a:r>
                  <a:rPr lang="pt-BR" i="1" dirty="0" smtClean="0"/>
                  <a:t>i</a:t>
                </a:r>
                <a:r>
                  <a:rPr lang="pt-BR" dirty="0" smtClean="0"/>
                  <a:t>-ésimo vetor exemplo de entrada, o qual é caraterizado por </a:t>
                </a:r>
                <a14:m>
                  <m:oMath xmlns:m="http://schemas.openxmlformats.org/officeDocument/2006/math">
                    <m:r>
                      <a:rPr lang="pt-BR" i="1">
                        <a:latin typeface="Cambria Math" panose="02040503050406030204" pitchFamily="18" charset="0"/>
                      </a:rPr>
                      <m:t>𝐾</m:t>
                    </m:r>
                  </m:oMath>
                </a14:m>
                <a:r>
                  <a:rPr lang="pt-BR" dirty="0" smtClean="0"/>
                  <a:t>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oMath>
                </a14:m>
                <a:endParaRPr lang="pt-BR" dirty="0" smtClean="0"/>
              </a:p>
              <a:p>
                <a:pPr lvl="1"/>
                <a:r>
                  <a:rPr lang="pt-BR" dirty="0" smtClean="0"/>
                  <a:t>e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ℝ</m:t>
                    </m:r>
                  </m:oMath>
                </a14:m>
                <a:r>
                  <a:rPr lang="pt-BR" dirty="0" smtClean="0"/>
                  <a:t> representa o </a:t>
                </a:r>
                <a:r>
                  <a:rPr lang="pt-BR" i="1" dirty="0" smtClean="0"/>
                  <a:t>i</a:t>
                </a:r>
                <a:r>
                  <a:rPr lang="pt-BR" dirty="0" smtClean="0"/>
                  <a:t>-ésimo </a:t>
                </a:r>
                <a:r>
                  <a:rPr lang="pt-BR" b="1" i="1" dirty="0" smtClean="0"/>
                  <a:t>rótulo</a:t>
                </a:r>
                <a:r>
                  <a:rPr lang="pt-BR" dirty="0" smtClean="0"/>
                  <a:t>.</a:t>
                </a:r>
                <a:r>
                  <a:rPr lang="pt-BR" dirty="0"/>
                  <a:t> </a:t>
                </a:r>
                <a:r>
                  <a:rPr lang="pt-BR" dirty="0" smtClean="0"/>
                  <a:t>Como veremos à seguir, </a:t>
                </a:r>
                <a14:m>
                  <m:oMath xmlns:m="http://schemas.openxmlformats.org/officeDocument/2006/math">
                    <m:r>
                      <a:rPr lang="pt-BR" i="1">
                        <a:latin typeface="Cambria Math" panose="02040503050406030204" pitchFamily="18" charset="0"/>
                      </a:rPr>
                      <m:t>𝑦</m:t>
                    </m:r>
                  </m:oMath>
                </a14:m>
                <a:r>
                  <a:rPr lang="pt-BR" dirty="0" smtClean="0"/>
                  <a:t> pode ser um escalar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1</m:t>
                        </m:r>
                      </m:sup>
                    </m:sSup>
                  </m:oMath>
                </a14:m>
                <a:r>
                  <a:rPr lang="pt-BR" dirty="0" smtClean="0"/>
                  <a:t> ou um vetor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𝑄</m:t>
                        </m:r>
                        <m:r>
                          <a:rPr lang="pt-BR" i="1">
                            <a:latin typeface="Cambria Math" panose="02040503050406030204" pitchFamily="18" charset="0"/>
                            <a:ea typeface="Cambria Math" panose="02040503050406030204" pitchFamily="18" charset="0"/>
                          </a:rPr>
                          <m:t>×1</m:t>
                        </m:r>
                      </m:sup>
                    </m:sSup>
                  </m:oMath>
                </a14:m>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00516" cy="4665327"/>
              </a:xfrm>
              <a:blipFill rotWithShape="0">
                <a:blip r:embed="rId2"/>
                <a:stretch>
                  <a:fillRect l="-1098" t="-2089" r="-604"/>
                </a:stretch>
              </a:blipFill>
            </p:spPr>
            <p:txBody>
              <a:bodyPr/>
              <a:lstStyle/>
              <a:p>
                <a:r>
                  <a:rPr lang="pt-BR">
                    <a:noFill/>
                  </a:rPr>
                  <a:t> </a:t>
                </a:r>
              </a:p>
            </p:txBody>
          </p:sp>
        </mc:Fallback>
      </mc:AlternateContent>
    </p:spTree>
    <p:extLst>
      <p:ext uri="{BB962C8B-B14F-4D97-AF65-F5344CB8AC3E}">
        <p14:creationId xmlns:p14="http://schemas.microsoft.com/office/powerpoint/2010/main" val="39481506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Um-Contra-Um</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34700" cy="4670425"/>
              </a:xfrm>
            </p:spPr>
            <p:txBody>
              <a:bodyPr>
                <a:normAutofit lnSpcReduction="10000"/>
              </a:bodyPr>
              <a:lstStyle/>
              <a:p>
                <a:r>
                  <a:rPr lang="pt-BR" dirty="0" smtClean="0"/>
                  <a:t>Nesta abordagem, treina-se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r>
                      <a:rPr lang="pt-BR" b="0" i="1" smtClean="0">
                        <a:latin typeface="Cambria Math" panose="02040503050406030204" pitchFamily="18" charset="0"/>
                      </a:rPr>
                      <m:t>𝑄</m:t>
                    </m:r>
                    <m:r>
                      <a:rPr lang="pt-BR" b="0" i="1" smtClean="0">
                        <a:latin typeface="Cambria Math" panose="02040503050406030204" pitchFamily="18" charset="0"/>
                      </a:rPr>
                      <m:t>−1)/2</m:t>
                    </m:r>
                  </m:oMath>
                </a14:m>
                <a:r>
                  <a:rPr lang="pt-BR" dirty="0" smtClean="0"/>
                  <a:t>  </a:t>
                </a:r>
                <a:r>
                  <a:rPr lang="pt-BR" b="1" i="1" dirty="0" smtClean="0"/>
                  <a:t>classificadores </a:t>
                </a:r>
                <a:r>
                  <a:rPr lang="pt-BR" b="1" i="1" dirty="0"/>
                  <a:t>binários</a:t>
                </a:r>
                <a:r>
                  <a:rPr lang="pt-BR" dirty="0"/>
                  <a:t>. </a:t>
                </a:r>
                <a:endParaRPr lang="pt-BR" dirty="0" smtClean="0"/>
              </a:p>
              <a:p>
                <a:r>
                  <a:rPr lang="pt-BR" dirty="0" smtClean="0"/>
                  <a:t>Cada </a:t>
                </a:r>
                <a:r>
                  <a:rPr lang="pt-BR" b="1" i="1" dirty="0"/>
                  <a:t>classificador</a:t>
                </a:r>
                <a:r>
                  <a:rPr lang="pt-BR" dirty="0"/>
                  <a:t> é construído para fazer a distinção entre </a:t>
                </a:r>
                <a:r>
                  <a:rPr lang="pt-BR" dirty="0" smtClean="0"/>
                  <a:t>exemplos pertencentes </a:t>
                </a:r>
                <a:r>
                  <a:rPr lang="pt-BR" dirty="0"/>
                  <a:t>a </a:t>
                </a:r>
                <a:r>
                  <a:rPr lang="pt-BR" dirty="0" smtClean="0"/>
                  <a:t>cada um dos possíveis pares de classes.</a:t>
                </a:r>
              </a:p>
              <a:p>
                <a:pPr lvl="1">
                  <a:buFont typeface="Courier New" panose="02070309020205020404" pitchFamily="49" charset="0"/>
                  <a:buChar char="o"/>
                </a:pPr>
                <a:r>
                  <a:rPr lang="pt-BR" dirty="0"/>
                  <a:t>S</a:t>
                </a:r>
                <a:r>
                  <a:rPr lang="pt-BR" dirty="0" smtClean="0"/>
                  <a:t>e </a:t>
                </a:r>
                <a14:m>
                  <m:oMath xmlns:m="http://schemas.openxmlformats.org/officeDocument/2006/math">
                    <m:r>
                      <a:rPr lang="pt-BR" i="1">
                        <a:latin typeface="Cambria Math" panose="02040503050406030204" pitchFamily="18" charset="0"/>
                      </a:rPr>
                      <m:t>𝑄</m:t>
                    </m:r>
                    <m:r>
                      <a:rPr lang="pt-BR" b="0" i="0" smtClean="0">
                        <a:latin typeface="Cambria Math" panose="02040503050406030204" pitchFamily="18" charset="0"/>
                      </a:rPr>
                      <m:t>=4</m:t>
                    </m:r>
                  </m:oMath>
                </a14:m>
                <a:r>
                  <a:rPr lang="pt-BR" dirty="0" smtClean="0"/>
                  <a:t>, então treina-se </a:t>
                </a:r>
                <a:r>
                  <a:rPr lang="pt-BR" b="1" i="1" dirty="0" smtClean="0"/>
                  <a:t>classificadores</a:t>
                </a:r>
                <a:r>
                  <a:rPr lang="pt-BR" dirty="0" smtClean="0"/>
                  <a:t> para classificar entre </a:t>
                </a:r>
                <a14:m>
                  <m:oMath xmlns:m="http://schemas.openxmlformats.org/officeDocument/2006/math">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4</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4</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4</m:t>
                        </m:r>
                      </m:sub>
                    </m:sSub>
                  </m:oMath>
                </a14:m>
                <a:r>
                  <a:rPr lang="pt-BR" dirty="0" smtClean="0"/>
                  <a:t>). </a:t>
                </a:r>
              </a:p>
              <a:p>
                <a:r>
                  <a:rPr lang="pt-BR" dirty="0" smtClean="0"/>
                  <a:t>No </a:t>
                </a:r>
                <a:r>
                  <a:rPr lang="pt-BR" dirty="0"/>
                  <a:t>final, cada </a:t>
                </a:r>
                <a:r>
                  <a:rPr lang="pt-BR" dirty="0" smtClean="0"/>
                  <a:t>exemplo é </a:t>
                </a:r>
                <a:r>
                  <a:rPr lang="pt-BR" dirty="0"/>
                  <a:t>classificado conforme o voto majoritário </a:t>
                </a:r>
                <a:r>
                  <a:rPr lang="pt-BR" dirty="0" smtClean="0"/>
                  <a:t>entre os </a:t>
                </a:r>
                <a:r>
                  <a:rPr lang="pt-BR" b="1" i="1" dirty="0" smtClean="0"/>
                  <a:t>classificadores</a:t>
                </a:r>
                <a:r>
                  <a:rPr lang="pt-BR" dirty="0" smtClean="0"/>
                  <a:t>.</a:t>
                </a:r>
              </a:p>
              <a:p>
                <a:r>
                  <a:rPr lang="pt-BR" dirty="0"/>
                  <a:t>A principal vantagem </a:t>
                </a:r>
                <a:r>
                  <a:rPr lang="pt-BR" dirty="0" smtClean="0"/>
                  <a:t>da abordagem </a:t>
                </a:r>
                <a:r>
                  <a:rPr lang="pt-BR" b="1" i="1" dirty="0" smtClean="0"/>
                  <a:t>Um-Contra-Um </a:t>
                </a:r>
                <a:r>
                  <a:rPr lang="pt-BR" dirty="0" smtClean="0"/>
                  <a:t>é </a:t>
                </a:r>
                <a:r>
                  <a:rPr lang="pt-BR" dirty="0"/>
                  <a:t>que cada </a:t>
                </a:r>
                <a:r>
                  <a:rPr lang="pt-BR" b="1" i="1" dirty="0"/>
                  <a:t>classificador</a:t>
                </a:r>
                <a:r>
                  <a:rPr lang="pt-BR" dirty="0"/>
                  <a:t> precisa ser treinado apenas na parte do conjunto de treinamento para as duas classes que ele deve </a:t>
                </a:r>
                <a:r>
                  <a:rPr lang="pt-BR" dirty="0" smtClean="0"/>
                  <a:t>distinguir.</a:t>
                </a:r>
              </a:p>
              <a:p>
                <a:r>
                  <a:rPr lang="pt-BR" dirty="0" smtClean="0"/>
                  <a:t>A desvantagem é que por exemplo, se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=10</m:t>
                    </m:r>
                  </m:oMath>
                </a14:m>
                <a:r>
                  <a:rPr lang="pt-BR" dirty="0" smtClean="0"/>
                  <a:t>, temos que treinar 45 </a:t>
                </a:r>
                <a:r>
                  <a:rPr lang="pt-BR" b="1" i="1" dirty="0" smtClean="0"/>
                  <a:t>classificadores</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34700" cy="4670425"/>
              </a:xfrm>
              <a:blipFill rotWithShape="0">
                <a:blip r:embed="rId3"/>
                <a:stretch>
                  <a:fillRect l="-1004" t="-2868" b="-3651"/>
                </a:stretch>
              </a:blipFill>
            </p:spPr>
            <p:txBody>
              <a:bodyPr/>
              <a:lstStyle/>
              <a:p>
                <a:r>
                  <a:rPr lang="pt-BR">
                    <a:noFill/>
                  </a:rPr>
                  <a:t> </a:t>
                </a:r>
              </a:p>
            </p:txBody>
          </p:sp>
        </mc:Fallback>
      </mc:AlternateContent>
      <p:sp>
        <p:nvSpPr>
          <p:cNvPr id="4" name="Rectangle 3"/>
          <p:cNvSpPr/>
          <p:nvPr/>
        </p:nvSpPr>
        <p:spPr>
          <a:xfrm>
            <a:off x="5944253" y="6311383"/>
            <a:ext cx="5828647" cy="369332"/>
          </a:xfrm>
          <a:prstGeom prst="rect">
            <a:avLst/>
          </a:prstGeom>
        </p:spPr>
        <p:txBody>
          <a:bodyPr wrap="none">
            <a:spAutoFit/>
          </a:bodyPr>
          <a:lstStyle/>
          <a:p>
            <a:r>
              <a:rPr lang="pt-BR" dirty="0">
                <a:solidFill>
                  <a:srgbClr val="00B0F0"/>
                </a:solidFill>
              </a:rPr>
              <a:t>Exemplo: ClassificationOfFourClassesWithOvAandOvO.ipynb</a:t>
            </a:r>
          </a:p>
        </p:txBody>
      </p:sp>
    </p:spTree>
    <p:extLst>
      <p:ext uri="{BB962C8B-B14F-4D97-AF65-F5344CB8AC3E}">
        <p14:creationId xmlns:p14="http://schemas.microsoft.com/office/powerpoint/2010/main" val="178944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2414"/>
                <a:ext cx="11108961" cy="5675586"/>
              </a:xfrm>
            </p:spPr>
            <p:txBody>
              <a:bodyPr>
                <a:normAutofit fontScale="77500" lnSpcReduction="20000"/>
              </a:bodyPr>
              <a:lstStyle/>
              <a:p>
                <a:r>
                  <a:rPr lang="pt-BR" dirty="0" smtClean="0"/>
                  <a:t>Também conhecida como </a:t>
                </a:r>
                <a:r>
                  <a:rPr lang="pt-BR" b="1" i="1" dirty="0" smtClean="0"/>
                  <a:t>regressão </a:t>
                </a:r>
                <a:r>
                  <a:rPr lang="pt-BR" b="1" i="1" dirty="0"/>
                  <a:t>logística </a:t>
                </a:r>
                <a:r>
                  <a:rPr lang="pt-BR" b="1" i="1" dirty="0" smtClean="0"/>
                  <a:t>multinomial</a:t>
                </a:r>
                <a:r>
                  <a:rPr lang="pt-BR" dirty="0" smtClean="0"/>
                  <a:t>. A ideia é ter um classificador que classifique mais de 2 classes.</a:t>
                </a:r>
              </a:p>
              <a:p>
                <a:r>
                  <a:rPr lang="pt-BR" dirty="0" smtClean="0"/>
                  <a:t>É importante salientar que ele </a:t>
                </a:r>
                <a:r>
                  <a:rPr lang="pt-BR" dirty="0"/>
                  <a:t>prediz </a:t>
                </a:r>
                <a:r>
                  <a:rPr lang="pt-BR" b="1" i="1" dirty="0"/>
                  <a:t>apenas uma classe de cada </a:t>
                </a:r>
                <a:r>
                  <a:rPr lang="pt-BR" b="1" i="1" dirty="0" smtClean="0"/>
                  <a:t>vez</a:t>
                </a:r>
                <a:r>
                  <a:rPr lang="pt-BR" dirty="0" smtClean="0"/>
                  <a:t>, ou </a:t>
                </a:r>
                <a:r>
                  <a:rPr lang="pt-BR" dirty="0"/>
                  <a:t>seja, ele é multiclasse, e não </a:t>
                </a:r>
                <a:r>
                  <a:rPr lang="pt-BR" dirty="0" smtClean="0"/>
                  <a:t>multi-saída, </a:t>
                </a:r>
                <a:r>
                  <a:rPr lang="pt-BR" dirty="0"/>
                  <a:t>portanto, ele deve ser usado apenas com </a:t>
                </a:r>
                <a:r>
                  <a:rPr lang="pt-BR" b="1" i="1" dirty="0"/>
                  <a:t>classes mutuamente exclusivas</a:t>
                </a:r>
                <a:r>
                  <a:rPr lang="pt-BR" dirty="0"/>
                  <a:t>, como por exemplo diferentes tipos de plantas, dígitos, categorias de notícias, etc. Portanto, você não poderia usá-lo para reconhecer várias pessoas em uma foto, por exemplo</a:t>
                </a:r>
                <a:r>
                  <a:rPr lang="pt-BR" dirty="0" smtClean="0"/>
                  <a:t>.</a:t>
                </a:r>
                <a:endParaRPr lang="pt-BR" dirty="0"/>
              </a:p>
              <a:p>
                <a:r>
                  <a:rPr lang="pt-BR" dirty="0" smtClean="0"/>
                  <a:t>É uma abordagem mais robusta que as anteriores e que </a:t>
                </a:r>
                <a:r>
                  <a:rPr lang="pt-BR" dirty="0"/>
                  <a:t>consiste em montar um modelo que produza saídas, em que cada saída representa a probabilidade de cada </a:t>
                </a:r>
                <a:r>
                  <a:rPr lang="pt-BR" dirty="0" smtClean="0"/>
                  <a:t>exemplo pertencer </a:t>
                </a:r>
                <a:r>
                  <a:rPr lang="pt-BR" dirty="0"/>
                  <a:t>a uma classe específica</a:t>
                </a:r>
                <a:r>
                  <a:rPr lang="pt-BR" dirty="0" smtClean="0"/>
                  <a:t>.</a:t>
                </a:r>
              </a:p>
              <a:p>
                <a:r>
                  <a:rPr lang="pt-BR" dirty="0" smtClean="0"/>
                  <a:t>Isto é feito </a:t>
                </a:r>
                <a:r>
                  <a:rPr lang="pt-BR" dirty="0"/>
                  <a:t>a partir de uma generalização da </a:t>
                </a:r>
                <a:r>
                  <a:rPr lang="pt-BR" b="1" i="1" dirty="0"/>
                  <a:t>regressão logística</a:t>
                </a:r>
                <a:r>
                  <a:rPr lang="pt-BR" dirty="0"/>
                  <a:t>, explorando a </a:t>
                </a:r>
                <a:r>
                  <a:rPr lang="pt-BR" b="1" i="1" dirty="0"/>
                  <a:t>função </a:t>
                </a:r>
                <a:r>
                  <a:rPr lang="pt-BR" b="1" i="1" dirty="0" smtClean="0"/>
                  <a:t>softmax</a:t>
                </a:r>
                <a:r>
                  <a:rPr lang="pt-BR" dirty="0" smtClean="0"/>
                  <a:t>, que é definida por</a:t>
                </a:r>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𝑃</m:t>
                      </m:r>
                      <m:d>
                        <m:dPr>
                          <m:endChr m:val="|"/>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𝑞</m:t>
                              </m:r>
                            </m:sub>
                          </m:sSub>
                          <m:r>
                            <a:rPr lang="pt-BR" b="0" i="1" smtClean="0">
                              <a:latin typeface="Cambria Math" panose="02040503050406030204" pitchFamily="18" charset="0"/>
                            </a:rPr>
                            <m:t> </m:t>
                          </m:r>
                        </m:e>
                      </m:d>
                      <m:r>
                        <a:rPr lang="pt-BR" b="0" i="1" smtClean="0">
                          <a:latin typeface="Cambria Math" panose="02040503050406030204" pitchFamily="18" charset="0"/>
                        </a:rPr>
                        <m:t> </m:t>
                      </m:r>
                      <m:r>
                        <a:rPr lang="pt-BR" b="1" i="1" smtClean="0">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Sup>
                        <m:sSubSupPr>
                          <m:ctrlPr>
                            <a:rPr lang="pt-BR" b="1" i="1" smtClean="0">
                              <a:latin typeface="Cambria Math" panose="02040503050406030204" pitchFamily="18" charset="0"/>
                            </a:rPr>
                          </m:ctrlPr>
                        </m:sSubSupPr>
                        <m:e>
                          <m:r>
                            <a:rPr lang="pt-BR" b="0" i="1" smtClean="0">
                              <a:latin typeface="Cambria Math" panose="02040503050406030204" pitchFamily="18" charset="0"/>
                            </a:rPr>
                            <m:t>h</m:t>
                          </m:r>
                        </m:e>
                        <m:sub>
                          <m:r>
                            <a:rPr lang="pt-BR" b="1" i="1" smtClean="0">
                              <a:latin typeface="Cambria Math" panose="02040503050406030204" pitchFamily="18" charset="0"/>
                            </a:rPr>
                            <m:t>𝒂</m:t>
                          </m:r>
                        </m:sub>
                        <m:sup>
                          <m:r>
                            <a:rPr lang="pt-BR" b="0" i="1" smtClean="0">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smtClean="0">
                          <a:latin typeface="Cambria Math" panose="02040503050406030204" pitchFamily="18" charset="0"/>
                        </a:rPr>
                        <m:t>=</m:t>
                      </m:r>
                      <m:f>
                        <m:fPr>
                          <m:ctrlPr>
                            <a:rPr lang="pt-BR" b="1" i="1" smtClean="0">
                              <a:latin typeface="Cambria Math" panose="02040503050406030204" pitchFamily="18" charset="0"/>
                            </a:rPr>
                          </m:ctrlPr>
                        </m:fPr>
                        <m:num>
                          <m:sSup>
                            <m:sSupPr>
                              <m:ctrlPr>
                                <a:rPr lang="pt-BR" b="1" i="1" smtClean="0">
                                  <a:latin typeface="Cambria Math" panose="02040503050406030204" pitchFamily="18" charset="0"/>
                                </a:rPr>
                              </m:ctrlPr>
                            </m:sSupPr>
                            <m:e>
                              <m:r>
                                <a:rPr lang="pt-BR" b="0" i="1" smtClean="0">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b="0" i="1">
                                      <a:latin typeface="Cambria Math" panose="02040503050406030204" pitchFamily="18" charset="0"/>
                                    </a:rPr>
                                    <m:t>𝑞</m:t>
                                  </m:r>
                                </m:sub>
                              </m:sSub>
                            </m:sup>
                          </m:sSup>
                        </m:num>
                        <m:den>
                          <m:nary>
                            <m:naryPr>
                              <m:chr m:val="∑"/>
                              <m:ctrlPr>
                                <a:rPr lang="pt-BR" b="1"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𝑄</m:t>
                              </m:r>
                            </m:sup>
                            <m:e>
                              <m:sSup>
                                <m:sSupPr>
                                  <m:ctrlPr>
                                    <a:rPr lang="pt-BR" b="1"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b="1" i="1" smtClean="0">
                                          <a:latin typeface="Cambria Math" panose="02040503050406030204" pitchFamily="18" charset="0"/>
                                        </a:rPr>
                                        <m:t>𝒊</m:t>
                                      </m:r>
                                    </m:sub>
                                  </m:sSub>
                                </m:sup>
                              </m:sSup>
                            </m:e>
                          </m:nary>
                        </m:den>
                      </m:f>
                      <m:r>
                        <a:rPr lang="pt-BR" b="1" i="1" smtClean="0">
                          <a:latin typeface="Cambria Math" panose="02040503050406030204" pitchFamily="18" charset="0"/>
                        </a:rPr>
                        <m:t>,</m:t>
                      </m:r>
                    </m:oMath>
                  </m:oMathPara>
                </a14:m>
                <a:endParaRPr lang="pt-BR" i="1" dirty="0" smtClean="0"/>
              </a:p>
              <a:p>
                <a:pPr marL="0" indent="0">
                  <a:buNone/>
                </a:pPr>
                <a:r>
                  <a:rPr lang="pt-BR" dirty="0"/>
                  <a:t>o</a:t>
                </a:r>
                <a:r>
                  <a:rPr lang="pt-BR" dirty="0" smtClean="0"/>
                  <a:t>nde</a:t>
                </a:r>
                <a:r>
                  <a:rPr lang="pt-BR" i="1" dirty="0" smtClean="0"/>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b="1" i="1">
                            <a:latin typeface="Cambria Math" panose="02040503050406030204" pitchFamily="18" charset="0"/>
                          </a:rPr>
                          <m:t>𝒒</m:t>
                        </m:r>
                      </m:sub>
                    </m:sSub>
                    <m:r>
                      <a:rPr lang="pt-BR" b="1" i="1" smtClean="0">
                        <a:latin typeface="Cambria Math" panose="02040503050406030204" pitchFamily="18" charset="0"/>
                      </a:rPr>
                      <m:t>=</m:t>
                    </m:r>
                    <m:sSup>
                      <m:sSupPr>
                        <m:ctrlPr>
                          <a:rPr lang="pt-BR" b="1" i="1" smtClean="0">
                            <a:latin typeface="Cambria Math" panose="02040503050406030204" pitchFamily="18" charset="0"/>
                          </a:rPr>
                        </m:ctrlPr>
                      </m:sSupPr>
                      <m:e>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1</m:t>
                                      </m:r>
                                    </m:sub>
                                    <m:sup>
                                      <m:r>
                                        <a:rPr lang="pt-BR" i="1">
                                          <a:latin typeface="Cambria Math" panose="02040503050406030204" pitchFamily="18" charset="0"/>
                                        </a:rPr>
                                        <m:t>𝑞</m:t>
                                      </m:r>
                                    </m:sup>
                                  </m:sSubSup>
                                </m:e>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𝐾</m:t>
                                            </m:r>
                                          </m:sub>
                                          <m:sup>
                                            <m:r>
                                              <a:rPr lang="pt-BR" i="1">
                                                <a:latin typeface="Cambria Math" panose="02040503050406030204" pitchFamily="18" charset="0"/>
                                              </a:rPr>
                                              <m:t>𝑞</m:t>
                                            </m:r>
                                          </m:sup>
                                        </m:sSubSup>
                                      </m:e>
                                    </m:mr>
                                  </m:m>
                                </m:e>
                              </m:mr>
                            </m:m>
                          </m:e>
                        </m:d>
                      </m:e>
                      <m:sup>
                        <m:r>
                          <a:rPr lang="pt-BR" b="1" i="1" smtClean="0">
                            <a:latin typeface="Cambria Math" panose="02040503050406030204" pitchFamily="18" charset="0"/>
                          </a:rPr>
                          <m:t>𝑻</m:t>
                        </m:r>
                      </m:sup>
                    </m:sSup>
                  </m:oMath>
                </a14:m>
                <a:r>
                  <a:rPr lang="pt-BR" i="1" dirty="0" smtClean="0"/>
                  <a:t> </a:t>
                </a:r>
                <a:r>
                  <a:rPr lang="pt-BR" dirty="0"/>
                  <a:t>é o vetor de </a:t>
                </a:r>
                <a:r>
                  <a:rPr lang="pt-BR" dirty="0" smtClean="0"/>
                  <a:t>pesos associado </a:t>
                </a:r>
                <a:r>
                  <a:rPr lang="pt-BR" dirty="0"/>
                  <a:t>à </a:t>
                </a:r>
                <a14:m>
                  <m:oMath xmlns:m="http://schemas.openxmlformats.org/officeDocument/2006/math">
                    <m:r>
                      <a:rPr lang="pt-BR" b="0" i="1" smtClean="0">
                        <a:latin typeface="Cambria Math" panose="02040503050406030204" pitchFamily="18" charset="0"/>
                      </a:rPr>
                      <m:t>𝑞</m:t>
                    </m:r>
                  </m:oMath>
                </a14:m>
                <a:r>
                  <a:rPr lang="pt-BR" dirty="0" smtClean="0"/>
                  <a:t>-</a:t>
                </a:r>
                <a:r>
                  <a:rPr lang="pt-BR" dirty="0"/>
                  <a:t>ésima </a:t>
                </a:r>
                <a:r>
                  <a:rPr lang="pt-BR" dirty="0" smtClean="0"/>
                  <a:t>saída do classificador e </a:t>
                </a:r>
                <a14:m>
                  <m:oMath xmlns:m="http://schemas.openxmlformats.org/officeDocument/2006/math">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smtClean="0"/>
                  <a:t> é a </a:t>
                </a:r>
                <a:r>
                  <a:rPr lang="pt-BR" b="1" i="1" dirty="0" smtClean="0"/>
                  <a:t>função hipótese </a:t>
                </a:r>
                <a:r>
                  <a:rPr lang="pt-BR" dirty="0" smtClean="0"/>
                  <a:t>associada à </a:t>
                </a:r>
                <a14:m>
                  <m:oMath xmlns:m="http://schemas.openxmlformats.org/officeDocument/2006/math">
                    <m:r>
                      <a:rPr lang="pt-BR" i="1">
                        <a:latin typeface="Cambria Math" panose="02040503050406030204" pitchFamily="18" charset="0"/>
                      </a:rPr>
                      <m:t>𝑞</m:t>
                    </m:r>
                  </m:oMath>
                </a14:m>
                <a:r>
                  <a:rPr lang="pt-BR" dirty="0" smtClean="0"/>
                  <a:t>-ésima classe.</a:t>
                </a:r>
              </a:p>
              <a:p>
                <a:r>
                  <a:rPr lang="pt-BR" dirty="0"/>
                  <a:t>Para cada novo exemplo de entrada, </a:t>
                </a:r>
                <a14:m>
                  <m:oMath xmlns:m="http://schemas.openxmlformats.org/officeDocument/2006/math">
                    <m:r>
                      <a:rPr lang="pt-BR" b="1" i="1">
                        <a:latin typeface="Cambria Math" panose="02040503050406030204" pitchFamily="18" charset="0"/>
                      </a:rPr>
                      <m:t>𝒙</m:t>
                    </m:r>
                  </m:oMath>
                </a14:m>
                <a:r>
                  <a:rPr lang="pt-BR" dirty="0"/>
                  <a:t>, realiza-se as predições e escolhe-se a classe que maximize</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oMath>
                </a14:m>
                <a:r>
                  <a:rPr lang="pt-BR" dirty="0" smtClean="0">
                    <a:latin typeface="Cambria Math" panose="02040503050406030204" pitchFamily="18" charset="0"/>
                  </a:rPr>
                  <a:t>arg</a:t>
                </a:r>
                <a:r>
                  <a:rPr lang="pt-BR" dirty="0" smtClean="0"/>
                  <a:t>. </a:t>
                </a: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func>
                    <m:r>
                      <a:rPr lang="pt-BR" b="0" i="1" smtClean="0">
                        <a:latin typeface="Cambria Math" panose="02040503050406030204" pitchFamily="18" charset="0"/>
                      </a:rPr>
                      <m:t>=</m:t>
                    </m:r>
                    <m:r>
                      <m:rPr>
                        <m:nor/>
                      </m:rPr>
                      <a:rPr lang="pt-BR" dirty="0">
                        <a:latin typeface="Cambria Math" panose="02040503050406030204" pitchFamily="18" charset="0"/>
                      </a:rPr>
                      <m:t>arg</m:t>
                    </m:r>
                    <m:r>
                      <m:rPr>
                        <m:nor/>
                      </m:rPr>
                      <a:rPr lang="pt-BR" dirty="0"/>
                      <m:t>. </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b="0" i="1">
                                <a:latin typeface="Cambria Math" panose="02040503050406030204" pitchFamily="18" charset="0"/>
                              </a:rPr>
                              <m:t>𝑞</m:t>
                            </m:r>
                          </m:sub>
                        </m:sSub>
                      </m:e>
                    </m:func>
                  </m:oMath>
                </a14:m>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2414"/>
                <a:ext cx="11108961" cy="5675586"/>
              </a:xfrm>
              <a:blipFill rotWithShape="0">
                <a:blip r:embed="rId3"/>
                <a:stretch>
                  <a:fillRect l="-714" t="-2256" r="-110" b="-322"/>
                </a:stretch>
              </a:blipFill>
            </p:spPr>
            <p:txBody>
              <a:bodyPr/>
              <a:lstStyle/>
              <a:p>
                <a:r>
                  <a:rPr lang="pt-BR">
                    <a:noFill/>
                  </a:rPr>
                  <a:t> </a:t>
                </a:r>
              </a:p>
            </p:txBody>
          </p:sp>
        </mc:Fallback>
      </mc:AlternateContent>
      <p:sp>
        <p:nvSpPr>
          <p:cNvPr id="5" name="Title 1"/>
          <p:cNvSpPr>
            <a:spLocks noGrp="1"/>
          </p:cNvSpPr>
          <p:nvPr>
            <p:ph type="title"/>
          </p:nvPr>
        </p:nvSpPr>
        <p:spPr>
          <a:xfrm>
            <a:off x="838200" y="144402"/>
            <a:ext cx="10515600" cy="817289"/>
          </a:xfrm>
        </p:spPr>
        <p:txBody>
          <a:bodyPr/>
          <a:lstStyle/>
          <a:p>
            <a:r>
              <a:rPr lang="pt-BR" dirty="0" smtClean="0"/>
              <a:t>Regressão Softmax</a:t>
            </a:r>
            <a:endParaRPr lang="pt-BR" dirty="0"/>
          </a:p>
        </p:txBody>
      </p:sp>
    </p:spTree>
    <p:extLst>
      <p:ext uri="{BB962C8B-B14F-4D97-AF65-F5344CB8AC3E}">
        <p14:creationId xmlns:p14="http://schemas.microsoft.com/office/powerpoint/2010/main" val="30208741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1010363" cy="5041188"/>
              </a:xfrm>
            </p:spPr>
            <p:txBody>
              <a:bodyPr>
                <a:normAutofit fontScale="85000" lnSpcReduction="20000"/>
              </a:bodyPr>
              <a:lstStyle/>
              <a:p>
                <a:r>
                  <a:rPr lang="pt-BR" dirty="0" smtClean="0"/>
                  <a:t>Assim </a:t>
                </a:r>
                <a:r>
                  <a:rPr lang="pt-BR" dirty="0"/>
                  <a:t>como o </a:t>
                </a:r>
                <a:r>
                  <a:rPr lang="pt-BR" dirty="0" smtClean="0"/>
                  <a:t>classificador de regressão logística, </a:t>
                </a:r>
                <a:r>
                  <a:rPr lang="pt-BR" dirty="0"/>
                  <a:t>o classificador </a:t>
                </a:r>
                <a:r>
                  <a:rPr lang="pt-BR" dirty="0" smtClean="0"/>
                  <a:t>de regressão Softmax prevê </a:t>
                </a:r>
                <a:r>
                  <a:rPr lang="pt-BR" dirty="0"/>
                  <a:t>a classe com a maior probabilidade estimada (que é simplesmente a classe com a maior </a:t>
                </a:r>
                <a:r>
                  <a:rPr lang="pt-BR" dirty="0" smtClean="0"/>
                  <a:t>valor para o produto escalar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oMath>
                </a14:m>
                <a:r>
                  <a:rPr lang="pt-BR" dirty="0" smtClean="0"/>
                  <a:t>).</a:t>
                </a:r>
              </a:p>
              <a:p>
                <a:r>
                  <a:rPr lang="pt-BR" dirty="0" smtClean="0"/>
                  <a:t>A </a:t>
                </a:r>
                <a:r>
                  <a:rPr lang="pt-BR" b="1" i="1" dirty="0" smtClean="0"/>
                  <a:t>função de erro </a:t>
                </a:r>
                <a:r>
                  <a:rPr lang="pt-BR" dirty="0" smtClean="0"/>
                  <a:t>é dada por</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𝑨</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nary>
                          <m:naryPr>
                            <m:chr m:val="∑"/>
                            <m:ctrlPr>
                              <a:rPr lang="pt-BR" i="1">
                                <a:latin typeface="Cambria Math" panose="02040503050406030204" pitchFamily="18" charset="0"/>
                              </a:rPr>
                            </m:ctrlPr>
                          </m:naryPr>
                          <m:sub>
                            <m:r>
                              <m:rPr>
                                <m:brk m:alnAt="23"/>
                              </m:rPr>
                              <a:rPr lang="pt-BR" b="0" i="1" smtClean="0">
                                <a:latin typeface="Cambria Math" panose="02040503050406030204" pitchFamily="18" charset="0"/>
                              </a:rPr>
                              <m:t>𝑞</m:t>
                            </m:r>
                            <m:r>
                              <a:rPr lang="pt-BR" b="0" i="1" smtClean="0">
                                <a:latin typeface="Cambria Math" panose="02040503050406030204" pitchFamily="18" charset="0"/>
                              </a:rPr>
                              <m:t>=1</m:t>
                            </m:r>
                          </m:sub>
                          <m:sup>
                            <m:r>
                              <a:rPr lang="pt-BR" b="0" i="1" smtClean="0">
                                <a:latin typeface="Cambria Math" panose="02040503050406030204" pitchFamily="18" charset="0"/>
                              </a:rPr>
                              <m:t>𝑄</m:t>
                            </m:r>
                          </m:sup>
                          <m:e>
                            <m:sSup>
                              <m:sSupPr>
                                <m:ctrlPr>
                                  <a:rPr lang="pt-BR" i="1" smtClean="0">
                                    <a:latin typeface="Cambria Math" panose="02040503050406030204" pitchFamily="18" charset="0"/>
                                  </a:rPr>
                                </m:ctrlPr>
                              </m:sSupPr>
                              <m:e>
                                <m:r>
                                  <a:rPr lang="pt-BR" b="0" i="1" smtClean="0">
                                    <a:latin typeface="Cambria Math" panose="02040503050406030204" pitchFamily="18" charset="0"/>
                                  </a:rPr>
                                  <m:t>𝑦</m:t>
                                </m:r>
                              </m:e>
                              <m:sup>
                                <m:r>
                                  <a:rPr lang="pt-BR" b="0" i="1" smtClean="0">
                                    <a:latin typeface="Cambria Math" panose="02040503050406030204" pitchFamily="18" charset="0"/>
                                  </a:rPr>
                                  <m:t>𝑞</m:t>
                                </m:r>
                              </m:sup>
                            </m:s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d>
                              </m:e>
                            </m:func>
                          </m:e>
                        </m:nary>
                      </m:e>
                    </m:nary>
                  </m:oMath>
                </a14:m>
                <a:r>
                  <a:rPr lang="pt-BR" i="1" dirty="0" smtClean="0"/>
                  <a:t>,</a:t>
                </a:r>
              </a:p>
              <a:p>
                <a:pPr marL="0" indent="0">
                  <a:buNone/>
                </a:pPr>
                <a:r>
                  <a:rPr lang="pt-BR" dirty="0" smtClean="0"/>
                  <a:t>onde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𝑦</m:t>
                        </m:r>
                      </m:e>
                      <m:sup>
                        <m:r>
                          <a:rPr lang="pt-BR" i="1">
                            <a:latin typeface="Cambria Math" panose="02040503050406030204" pitchFamily="18" charset="0"/>
                          </a:rPr>
                          <m:t>𝑞</m:t>
                        </m:r>
                      </m:sup>
                    </m:sSup>
                    <m:r>
                      <a:rPr lang="pt-BR" i="1">
                        <a:latin typeface="Cambria Math" panose="02040503050406030204" pitchFamily="18" charset="0"/>
                      </a:rPr>
                      <m:t>(</m:t>
                    </m:r>
                    <m:r>
                      <a:rPr lang="pt-BR" i="1">
                        <a:latin typeface="Cambria Math" panose="02040503050406030204" pitchFamily="18" charset="0"/>
                      </a:rPr>
                      <m:t>𝑖</m:t>
                    </m:r>
                    <m:r>
                      <a:rPr lang="pt-BR" i="0">
                        <a:latin typeface="Cambria Math" panose="02040503050406030204" pitchFamily="18" charset="0"/>
                      </a:rPr>
                      <m:t>)</m:t>
                    </m:r>
                  </m:oMath>
                </a14:m>
                <a:r>
                  <a:rPr lang="pt-BR" dirty="0" smtClean="0"/>
                  <a:t> é </a:t>
                </a:r>
                <a:r>
                  <a:rPr lang="pt-BR" dirty="0"/>
                  <a:t>igual a 1 ou 0, dependendo se </a:t>
                </a:r>
                <a:r>
                  <a:rPr lang="pt-BR" dirty="0" smtClean="0"/>
                  <a:t>o exemplo pertence </a:t>
                </a:r>
                <a:r>
                  <a:rPr lang="pt-BR" dirty="0"/>
                  <a:t>à classe ou </a:t>
                </a:r>
                <a:r>
                  <a:rPr lang="pt-BR" dirty="0" smtClean="0"/>
                  <a:t>não e </a:t>
                </a:r>
                <a14:m>
                  <m:oMath xmlns:m="http://schemas.openxmlformats.org/officeDocument/2006/math">
                    <m:r>
                      <a:rPr lang="pt-BR" b="1" i="1">
                        <a:latin typeface="Cambria Math" panose="02040503050406030204" pitchFamily="18" charset="0"/>
                      </a:rPr>
                      <m:t>𝑨</m:t>
                    </m:r>
                    <m:r>
                      <a:rPr lang="pt-BR" dirty="0">
                        <a:latin typeface="Cambria Math" panose="02040503050406030204" pitchFamily="18" charset="0"/>
                        <a:ea typeface="Cambria Math" panose="02040503050406030204" pitchFamily="18" charset="0"/>
                      </a:rPr>
                      <m:t>∈</m:t>
                    </m:r>
                    <m:sSup>
                      <m:sSupPr>
                        <m:ctrlPr>
                          <a:rPr lang="pt-BR" i="1" dirty="0" smtClean="0">
                            <a:latin typeface="Cambria Math" panose="02040503050406030204" pitchFamily="18" charset="0"/>
                            <a:ea typeface="Cambria Math" panose="02040503050406030204" pitchFamily="18" charset="0"/>
                          </a:rPr>
                        </m:ctrlPr>
                      </m:sSupPr>
                      <m:e>
                        <m:r>
                          <a:rPr lang="pt-BR" i="1" dirty="0" smtClean="0">
                            <a:latin typeface="Cambria Math" panose="02040503050406030204" pitchFamily="18" charset="0"/>
                            <a:ea typeface="Cambria Math" panose="02040503050406030204" pitchFamily="18" charset="0"/>
                          </a:rPr>
                          <m:t>ℝ</m:t>
                        </m:r>
                      </m:e>
                      <m:sup>
                        <m:r>
                          <a:rPr lang="pt-BR" b="0" i="1" dirty="0" smtClean="0">
                            <a:latin typeface="Cambria Math" panose="02040503050406030204" pitchFamily="18" charset="0"/>
                            <a:ea typeface="Cambria Math" panose="02040503050406030204" pitchFamily="18" charset="0"/>
                          </a:rPr>
                          <m:t>𝐾</m:t>
                        </m:r>
                        <m:r>
                          <a:rPr lang="pt-BR" b="0" i="1" dirty="0" smtClean="0">
                            <a:latin typeface="Cambria Math" panose="02040503050406030204" pitchFamily="18" charset="0"/>
                            <a:ea typeface="Cambria Math" panose="02040503050406030204" pitchFamily="18" charset="0"/>
                          </a:rPr>
                          <m:t>+1×</m:t>
                        </m:r>
                        <m:r>
                          <a:rPr lang="pt-BR" b="0" i="1" dirty="0" smtClean="0">
                            <a:latin typeface="Cambria Math" panose="02040503050406030204" pitchFamily="18" charset="0"/>
                            <a:ea typeface="Cambria Math" panose="02040503050406030204" pitchFamily="18" charset="0"/>
                          </a:rPr>
                          <m:t>𝑄</m:t>
                        </m:r>
                      </m:sup>
                    </m:sSup>
                  </m:oMath>
                </a14:m>
                <a:r>
                  <a:rPr lang="pt-BR" dirty="0" smtClean="0"/>
                  <a:t> é a matriz com os pesos para todas as </a:t>
                </a:r>
                <a14:m>
                  <m:oMath xmlns:m="http://schemas.openxmlformats.org/officeDocument/2006/math">
                    <m:r>
                      <a:rPr lang="pt-BR" b="0" i="1" smtClean="0">
                        <a:latin typeface="Cambria Math" panose="02040503050406030204" pitchFamily="18" charset="0"/>
                      </a:rPr>
                      <m:t>𝑄</m:t>
                    </m:r>
                  </m:oMath>
                </a14:m>
                <a:r>
                  <a:rPr lang="pt-BR" dirty="0" smtClean="0"/>
                  <a:t> classes. </a:t>
                </a:r>
              </a:p>
              <a:p>
                <a:r>
                  <a:rPr lang="pt-BR" dirty="0" smtClean="0"/>
                  <a:t>Usando-se a representação </a:t>
                </a:r>
                <a:r>
                  <a:rPr lang="pt-BR" b="1" i="1" dirty="0" smtClean="0"/>
                  <a:t>one-hot-encoding</a:t>
                </a:r>
                <a:r>
                  <a:rPr lang="pt-BR" dirty="0" smtClean="0"/>
                  <a:t>, a equação acima pode ser re-escrita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𝑨</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r>
                              <a:rPr lang="pt-BR" b="1" i="1" smtClean="0">
                                <a:latin typeface="Cambria Math" panose="02040503050406030204" pitchFamily="18" charset="0"/>
                              </a:rPr>
                              <m:t>𝒚</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sup>
                            <m:r>
                              <a:rPr lang="pt-BR" b="0" i="1" smtClean="0">
                                <a:latin typeface="Cambria Math" panose="02040503050406030204" pitchFamily="18" charset="0"/>
                              </a:rPr>
                              <m:t>𝑇</m:t>
                            </m:r>
                          </m:sup>
                        </m:sSup>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sSub>
                                  <m:sSubPr>
                                    <m:ctrlPr>
                                      <a:rPr lang="pt-BR" i="1" smtClean="0">
                                        <a:latin typeface="Cambria Math" panose="02040503050406030204" pitchFamily="18" charset="0"/>
                                      </a:rPr>
                                    </m:ctrlPr>
                                  </m:sSubPr>
                                  <m:e>
                                    <m:r>
                                      <a:rPr lang="pt-BR" b="1" i="1" smtClean="0">
                                        <a:latin typeface="Cambria Math" panose="02040503050406030204" pitchFamily="18" charset="0"/>
                                      </a:rPr>
                                      <m:t>𝒉</m:t>
                                    </m:r>
                                  </m:e>
                                  <m:sub>
                                    <m:r>
                                      <a:rPr lang="pt-BR" b="1" i="1" smtClean="0">
                                        <a:latin typeface="Cambria Math" panose="02040503050406030204" pitchFamily="18" charset="0"/>
                                      </a:rPr>
                                      <m:t>𝒂</m:t>
                                    </m:r>
                                  </m:sub>
                                </m:sSub>
                                <m:d>
                                  <m:dPr>
                                    <m:ctrlPr>
                                      <a:rPr lang="pt-BR" i="1" smtClean="0">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d>
                          </m:e>
                        </m:func>
                      </m:e>
                    </m:nary>
                  </m:oMath>
                </a14:m>
                <a:r>
                  <a:rPr lang="pt-BR" i="1" dirty="0" smtClean="0"/>
                  <a:t>,</a:t>
                </a:r>
              </a:p>
              <a:p>
                <a:pPr marL="0" indent="0">
                  <a:buNone/>
                </a:pPr>
                <a:r>
                  <a:rPr lang="pt-BR" dirty="0" smtClean="0"/>
                  <a:t>onde </a:t>
                </a:r>
                <a14:m>
                  <m:oMath xmlns:m="http://schemas.openxmlformats.org/officeDocument/2006/math">
                    <m:r>
                      <a:rPr lang="pt-BR" b="1" i="1" smtClean="0">
                        <a:latin typeface="Cambria Math" panose="02040503050406030204" pitchFamily="18" charset="0"/>
                      </a:rPr>
                      <m:t>𝒚</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p>
                                    <m:sSupPr>
                                      <m:ctrlPr>
                                        <a:rPr lang="pt-BR" i="1">
                                          <a:latin typeface="Cambria Math" panose="02040503050406030204" pitchFamily="18" charset="0"/>
                                        </a:rPr>
                                      </m:ctrlPr>
                                    </m:sSupPr>
                                    <m:e>
                                      <m:r>
                                        <a:rPr lang="pt-BR" i="1">
                                          <a:latin typeface="Cambria Math" panose="02040503050406030204" pitchFamily="18" charset="0"/>
                                        </a:rPr>
                                        <m:t>𝑦</m:t>
                                      </m:r>
                                    </m:e>
                                    <m:sup>
                                      <m:r>
                                        <a:rPr lang="pt-BR" i="1">
                                          <a:latin typeface="Cambria Math" panose="02040503050406030204" pitchFamily="18" charset="0"/>
                                        </a:rPr>
                                        <m:t>1</m:t>
                                      </m:r>
                                    </m:sup>
                                  </m:s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e>
                                  <m:r>
                                    <a:rPr lang="pt-BR" i="1">
                                      <a:latin typeface="Cambria Math" panose="02040503050406030204" pitchFamily="18" charset="0"/>
                                    </a:rPr>
                                    <m:t>⋯</m:t>
                                  </m:r>
                                </m:e>
                                <m:e>
                                  <m:sSup>
                                    <m:sSupPr>
                                      <m:ctrlPr>
                                        <a:rPr lang="pt-BR" i="1">
                                          <a:latin typeface="Cambria Math" panose="02040503050406030204" pitchFamily="18" charset="0"/>
                                        </a:rPr>
                                      </m:ctrlPr>
                                    </m:sSupPr>
                                    <m:e>
                                      <m:r>
                                        <a:rPr lang="pt-BR" i="1">
                                          <a:latin typeface="Cambria Math" panose="02040503050406030204" pitchFamily="18" charset="0"/>
                                        </a:rPr>
                                        <m:t>𝑦</m:t>
                                      </m:r>
                                    </m:e>
                                    <m:sup>
                                      <m:r>
                                        <a:rPr lang="pt-BR" i="1">
                                          <a:latin typeface="Cambria Math" panose="02040503050406030204" pitchFamily="18" charset="0"/>
                                        </a:rPr>
                                        <m:t>𝑄</m:t>
                                      </m:r>
                                    </m:sup>
                                  </m:s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mr>
                            </m:m>
                          </m:e>
                        </m:d>
                      </m:e>
                      <m:sup>
                        <m:r>
                          <a:rPr lang="pt-BR" b="0" i="1" smtClean="0">
                            <a:latin typeface="Cambria Math" panose="02040503050406030204" pitchFamily="18" charset="0"/>
                          </a:rPr>
                          <m:t>𝑇</m:t>
                        </m:r>
                      </m:sup>
                    </m:sSup>
                  </m:oMath>
                </a14:m>
                <a:r>
                  <a:rPr lang="pt-BR" dirty="0" smtClean="0"/>
                  <a:t> é o vetor com </a:t>
                </a:r>
                <a:r>
                  <a:rPr lang="pt-BR" b="1" i="1" dirty="0" smtClean="0"/>
                  <a:t>one-hot-encoding</a:t>
                </a:r>
                <a:r>
                  <a:rPr lang="pt-BR" dirty="0" smtClean="0"/>
                  <a:t> 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smtClean="0">
                        <a:latin typeface="Cambria Math" panose="02040503050406030204" pitchFamily="18" charset="0"/>
                      </a:rPr>
                      <m:t>=</m:t>
                    </m:r>
                    <m:sSup>
                      <m:sSupPr>
                        <m:ctrlPr>
                          <a:rPr lang="pt-BR" b="1" i="1" smtClean="0">
                            <a:latin typeface="Cambria Math" panose="02040503050406030204" pitchFamily="18" charset="0"/>
                          </a:rPr>
                        </m:ctrlPr>
                      </m:sSupPr>
                      <m:e>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1</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e>
                                  <m:r>
                                    <a:rPr lang="pt-BR" b="1" i="1">
                                      <a:latin typeface="Cambria Math" panose="02040503050406030204" pitchFamily="18" charset="0"/>
                                    </a:rPr>
                                    <m:t>⋯</m:t>
                                  </m:r>
                                </m:e>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𝑄</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mr>
                            </m:m>
                          </m:e>
                        </m:d>
                      </m:e>
                      <m:sup>
                        <m:r>
                          <a:rPr lang="pt-BR" b="0" i="1" smtClean="0">
                            <a:latin typeface="Cambria Math" panose="02040503050406030204" pitchFamily="18" charset="0"/>
                          </a:rPr>
                          <m:t>𝑇</m:t>
                        </m:r>
                      </m:sup>
                    </m:sSup>
                    <m:r>
                      <a:rPr lang="pt-BR" b="1" i="1" smtClean="0">
                        <a:latin typeface="Cambria Math" panose="02040503050406030204" pitchFamily="18" charset="0"/>
                      </a:rPr>
                      <m:t>=</m:t>
                    </m:r>
                    <m:sSup>
                      <m:sSupPr>
                        <m:ctrlPr>
                          <a:rPr lang="pt-BR" b="1" i="1" smtClean="0">
                            <a:latin typeface="Cambria Math" panose="02040503050406030204" pitchFamily="18" charset="0"/>
                          </a:rPr>
                        </m:ctrlPr>
                      </m:sSupPr>
                      <m:e>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1</m:t>
                                      </m:r>
                                    </m:sub>
                                  </m:sSub>
                                  <m:r>
                                    <a:rPr lang="pt-BR" i="1">
                                      <a:latin typeface="Cambria Math" panose="02040503050406030204" pitchFamily="18" charset="0"/>
                                    </a:rPr>
                                    <m:t>)</m:t>
                                  </m:r>
                                </m:e>
                                <m:e>
                                  <m:r>
                                    <a:rPr lang="pt-BR" b="1" i="1">
                                      <a:latin typeface="Cambria Math" panose="02040503050406030204" pitchFamily="18" charset="0"/>
                                    </a:rPr>
                                    <m:t>⋯</m:t>
                                  </m:r>
                                </m:e>
                                <m:e>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𝑄</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𝑄</m:t>
                                      </m:r>
                                    </m:sub>
                                  </m:sSub>
                                  <m:r>
                                    <a:rPr lang="pt-BR" i="1">
                                      <a:latin typeface="Cambria Math" panose="02040503050406030204" pitchFamily="18" charset="0"/>
                                    </a:rPr>
                                    <m:t>)</m:t>
                                  </m:r>
                                </m:e>
                              </m:mr>
                            </m:m>
                          </m:e>
                        </m:d>
                      </m:e>
                      <m:sup>
                        <m:r>
                          <a:rPr lang="pt-BR" b="0" i="1" smtClean="0">
                            <a:latin typeface="Cambria Math" panose="02040503050406030204" pitchFamily="18" charset="0"/>
                          </a:rPr>
                          <m:t>𝑇</m:t>
                        </m:r>
                      </m:sup>
                    </m:sSup>
                  </m:oMath>
                </a14:m>
                <a:r>
                  <a:rPr lang="pt-BR" dirty="0" smtClean="0"/>
                  <a:t>.</a:t>
                </a:r>
              </a:p>
              <a:p>
                <a:r>
                  <a:rPr lang="pt-BR" dirty="0" smtClean="0"/>
                  <a:t>Observem </a:t>
                </a:r>
                <a:r>
                  <a:rPr lang="pt-BR" dirty="0"/>
                  <a:t>que, quando existem apenas duas classes (Q = 2), a função de erro acima é equivalente à função de erro da regressão logística</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1010363" cy="5041188"/>
              </a:xfrm>
              <a:blipFill rotWithShape="0">
                <a:blip r:embed="rId3"/>
                <a:stretch>
                  <a:fillRect l="-830" t="-2781" r="-1107" b="-1814"/>
                </a:stretch>
              </a:blipFill>
            </p:spPr>
            <p:txBody>
              <a:bodyPr/>
              <a:lstStyle/>
              <a:p>
                <a:r>
                  <a:rPr lang="pt-BR">
                    <a:noFill/>
                  </a:rPr>
                  <a:t> </a:t>
                </a:r>
              </a:p>
            </p:txBody>
          </p:sp>
        </mc:Fallback>
      </mc:AlternateContent>
      <p:sp>
        <p:nvSpPr>
          <p:cNvPr id="6" name="Title 1"/>
          <p:cNvSpPr>
            <a:spLocks noGrp="1"/>
          </p:cNvSpPr>
          <p:nvPr>
            <p:ph type="title"/>
          </p:nvPr>
        </p:nvSpPr>
        <p:spPr>
          <a:xfrm>
            <a:off x="838200" y="365125"/>
            <a:ext cx="10515600" cy="1325563"/>
          </a:xfrm>
        </p:spPr>
        <p:txBody>
          <a:bodyPr/>
          <a:lstStyle/>
          <a:p>
            <a:r>
              <a:rPr lang="pt-BR" dirty="0" smtClean="0"/>
              <a:t>Regressão Softmax</a:t>
            </a:r>
            <a:endParaRPr lang="pt-BR" dirty="0"/>
          </a:p>
        </p:txBody>
      </p:sp>
    </p:spTree>
    <p:extLst>
      <p:ext uri="{BB962C8B-B14F-4D97-AF65-F5344CB8AC3E}">
        <p14:creationId xmlns:p14="http://schemas.microsoft.com/office/powerpoint/2010/main" val="23923733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Propriedades da regressão Softmax</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6"/>
                <a:ext cx="11093970" cy="4770046"/>
              </a:xfrm>
            </p:spPr>
            <p:txBody>
              <a:bodyPr>
                <a:normAutofit/>
              </a:bodyPr>
              <a:lstStyle/>
              <a:p>
                <a14:m>
                  <m:oMath xmlns:m="http://schemas.openxmlformats.org/officeDocument/2006/math">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𝑞</m:t>
                        </m:r>
                        <m:r>
                          <a:rPr lang="pt-BR" b="0" i="1" smtClean="0">
                            <a:latin typeface="Cambria Math" panose="02040503050406030204" pitchFamily="18" charset="0"/>
                          </a:rPr>
                          <m:t>=1</m:t>
                        </m:r>
                      </m:sub>
                      <m:sup>
                        <m:r>
                          <a:rPr lang="pt-BR" b="0" i="1" smtClean="0">
                            <a:latin typeface="Cambria Math" panose="02040503050406030204" pitchFamily="18" charset="0"/>
                          </a:rPr>
                          <m:t>𝑄</m:t>
                        </m:r>
                      </m:sup>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smtClean="0">
                            <a:latin typeface="Cambria Math" panose="02040503050406030204" pitchFamily="18" charset="0"/>
                          </a:rPr>
                          <m:t>=</m:t>
                        </m:r>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𝑞</m:t>
                            </m:r>
                            <m:r>
                              <a:rPr lang="pt-BR" i="1">
                                <a:latin typeface="Cambria Math" panose="02040503050406030204" pitchFamily="18" charset="0"/>
                              </a:rPr>
                              <m:t>=1</m:t>
                            </m:r>
                          </m:sub>
                          <m:sup>
                            <m:r>
                              <a:rPr lang="pt-BR" i="1">
                                <a:latin typeface="Cambria Math" panose="02040503050406030204" pitchFamily="18" charset="0"/>
                              </a:rPr>
                              <m:t>𝑄</m:t>
                            </m:r>
                          </m:sup>
                          <m:e>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𝑞</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𝒂</m:t>
                                </m:r>
                              </m:e>
                              <m:sub>
                                <m:r>
                                  <a:rPr lang="pt-BR" b="0" i="1" smtClean="0">
                                    <a:latin typeface="Cambria Math" panose="02040503050406030204" pitchFamily="18" charset="0"/>
                                  </a:rPr>
                                  <m:t>𝑞</m:t>
                                </m:r>
                              </m:sub>
                            </m:sSub>
                            <m:r>
                              <a:rPr lang="pt-BR" i="1">
                                <a:latin typeface="Cambria Math" panose="02040503050406030204" pitchFamily="18" charset="0"/>
                              </a:rPr>
                              <m:t>)</m:t>
                            </m:r>
                          </m:e>
                        </m:nary>
                        <m:r>
                          <a:rPr lang="pt-BR" b="0" i="1" smtClean="0">
                            <a:latin typeface="Cambria Math" panose="02040503050406030204" pitchFamily="18" charset="0"/>
                          </a:rPr>
                          <m:t>=1</m:t>
                        </m:r>
                      </m:e>
                    </m:nary>
                  </m:oMath>
                </a14:m>
                <a:r>
                  <a:rPr lang="pt-BR" dirty="0" smtClean="0"/>
                  <a:t>, ou seja, o somatório da probabilidade condicional de todas as classes é igual a 1.</a:t>
                </a:r>
              </a:p>
              <a:p>
                <a:r>
                  <a:rPr lang="pt-BR" dirty="0" smtClean="0"/>
                  <a:t> </a:t>
                </a:r>
                <a14:m>
                  <m:oMath xmlns:m="http://schemas.openxmlformats.org/officeDocument/2006/math">
                    <m:r>
                      <a:rPr lang="pt-BR" b="0" i="0" smtClean="0">
                        <a:latin typeface="Cambria Math" panose="02040503050406030204" pitchFamily="18" charset="0"/>
                        <a:ea typeface="Cambria Math" panose="02040503050406030204" pitchFamily="18" charset="0"/>
                      </a:rPr>
                      <m:t>0</m:t>
                    </m:r>
                    <m:r>
                      <a:rPr lang="pt-BR" b="1" i="1" smtClean="0">
                        <a:latin typeface="Cambria Math" panose="02040503050406030204" pitchFamily="18" charset="0"/>
                        <a:ea typeface="Cambria Math" panose="02040503050406030204" pitchFamily="18" charset="0"/>
                      </a:rPr>
                      <m:t>≤</m:t>
                    </m:r>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oMath>
                </a14:m>
                <a:r>
                  <a:rPr lang="pt-BR" dirty="0"/>
                  <a:t>, ou seja, </a:t>
                </a:r>
                <a:r>
                  <a:rPr lang="pt-BR" dirty="0" smtClean="0"/>
                  <a:t>temos, </a:t>
                </a:r>
                <a:r>
                  <a:rPr lang="pt-BR" dirty="0"/>
                  <a:t>um vetor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3"/>
                                  <m:mcJc m:val="center"/>
                                </m:mcPr>
                              </m:mc>
                            </m:mcs>
                            <m:ctrlPr>
                              <a:rPr lang="pt-BR" b="1" i="1" smtClean="0">
                                <a:latin typeface="Cambria Math" panose="02040503050406030204" pitchFamily="18" charset="0"/>
                              </a:rPr>
                            </m:ctrlPr>
                          </m:mPr>
                          <m:mr>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0" i="1" smtClean="0">
                                      <a:latin typeface="Cambria Math" panose="02040503050406030204" pitchFamily="18" charset="0"/>
                                    </a:rPr>
                                    <m:t>1</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e>
                              <m:r>
                                <a:rPr lang="pt-BR" b="1" i="1" smtClean="0">
                                  <a:latin typeface="Cambria Math" panose="02040503050406030204" pitchFamily="18" charset="0"/>
                                </a:rPr>
                                <m:t>⋯</m:t>
                              </m:r>
                            </m:e>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0" i="1" smtClean="0">
                                      <a:latin typeface="Cambria Math" panose="02040503050406030204" pitchFamily="18" charset="0"/>
                                    </a:rPr>
                                    <m:t>𝑄</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mr>
                        </m:m>
                      </m:e>
                    </m:d>
                    <m:r>
                      <a:rPr lang="pt-BR" b="1" i="1" smtClean="0">
                        <a:latin typeface="Cambria Math" panose="02040503050406030204" pitchFamily="18" charset="0"/>
                        <a:ea typeface="Cambria Math" panose="02040503050406030204" pitchFamily="18" charset="0"/>
                      </a:rPr>
                      <m:t>∈ </m:t>
                    </m:r>
                    <m:sSup>
                      <m:sSupPr>
                        <m:ctrlPr>
                          <a:rPr lang="pt-BR" b="1" i="1" smtClean="0">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𝑄</m:t>
                        </m:r>
                        <m:r>
                          <a:rPr lang="pt-BR" b="0" i="1" smtClean="0">
                            <a:latin typeface="Cambria Math" panose="02040503050406030204" pitchFamily="18" charset="0"/>
                            <a:ea typeface="Cambria Math" panose="02040503050406030204" pitchFamily="18" charset="0"/>
                          </a:rPr>
                          <m:t>×1</m:t>
                        </m:r>
                      </m:sup>
                    </m:sSup>
                  </m:oMath>
                </a14:m>
                <a:r>
                  <a:rPr lang="pt-BR" dirty="0" smtClean="0"/>
                  <a:t> que </a:t>
                </a:r>
                <a:r>
                  <a:rPr lang="pt-BR" dirty="0"/>
                  <a:t>atende os requisitos de uma </a:t>
                </a:r>
                <a:r>
                  <a:rPr lang="pt-BR" b="1" i="1" dirty="0"/>
                  <a:t>função probabilidade de massa </a:t>
                </a:r>
                <a:r>
                  <a:rPr lang="pt-BR" dirty="0"/>
                  <a:t>(PMF, do inglês </a:t>
                </a:r>
                <a:r>
                  <a:rPr lang="pt-BR" b="1" i="1" dirty="0"/>
                  <a:t>probability mass function</a:t>
                </a:r>
                <a:r>
                  <a:rPr lang="pt-BR" dirty="0" smtClean="0"/>
                  <a:t>) </a:t>
                </a:r>
                <a:r>
                  <a:rPr lang="pt-BR" b="1" i="1" dirty="0" smtClean="0"/>
                  <a:t>multinomial</a:t>
                </a:r>
                <a:r>
                  <a:rPr lang="pt-BR" dirty="0" smtClean="0"/>
                  <a:t>.</a:t>
                </a:r>
              </a:p>
              <a:p>
                <a:r>
                  <a:rPr lang="pt-BR" dirty="0"/>
                  <a:t>A derivada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𝑨</m:t>
                        </m:r>
                      </m:e>
                    </m:d>
                  </m:oMath>
                </a14:m>
                <a:r>
                  <a:rPr lang="pt-BR" dirty="0" smtClean="0"/>
                  <a:t> com </a:t>
                </a:r>
                <a:r>
                  <a:rPr lang="pt-BR" dirty="0"/>
                  <a:t>respeito a cada vetor de </a:t>
                </a:r>
                <a:r>
                  <a:rPr lang="pt-BR" dirty="0" smtClean="0"/>
                  <a:t>pesos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𝒂</m:t>
                        </m:r>
                      </m:e>
                      <m:sub>
                        <m:r>
                          <a:rPr lang="pt-BR" b="0" i="1" smtClean="0">
                            <a:latin typeface="Cambria Math" panose="02040503050406030204" pitchFamily="18" charset="0"/>
                          </a:rPr>
                          <m:t>𝑞</m:t>
                        </m:r>
                      </m:sub>
                    </m:sSub>
                  </m:oMath>
                </a14:m>
                <a:r>
                  <a:rPr lang="pt-BR" dirty="0" smtClean="0"/>
                  <a:t> segue </a:t>
                </a:r>
                <a:r>
                  <a:rPr lang="pt-BR" dirty="0"/>
                  <a:t>uma expressão semelhante àquela obtida </a:t>
                </a:r>
                <a:r>
                  <a:rPr lang="pt-BR" dirty="0" smtClean="0"/>
                  <a:t>para a </a:t>
                </a:r>
                <a:r>
                  <a:rPr lang="pt-BR" b="1" i="1" dirty="0" smtClean="0"/>
                  <a:t>regressão logística</a:t>
                </a:r>
                <a:r>
                  <a:rPr lang="pt-BR" dirty="0" smtClean="0"/>
                  <a:t>: </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𝑨</m:t>
                            </m:r>
                          </m:e>
                        </m:d>
                      </m:num>
                      <m:den>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1" i="1" smtClean="0">
                                <a:latin typeface="Cambria Math" panose="02040503050406030204" pitchFamily="18" charset="0"/>
                              </a:rPr>
                              <m:t>𝒂</m:t>
                            </m:r>
                          </m:e>
                          <m:sub>
                            <m:r>
                              <a:rPr lang="pt-BR" b="0" i="1" smtClean="0">
                                <a:latin typeface="Cambria Math" panose="02040503050406030204" pitchFamily="18" charset="0"/>
                              </a:rPr>
                              <m:t>𝑞</m:t>
                            </m:r>
                          </m:sub>
                        </m:sSub>
                      </m:den>
                    </m:f>
                    <m:r>
                      <a:rPr lang="pt-BR" b="1"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𝑦</m:t>
                                </m:r>
                              </m:e>
                              <m:sup>
                                <m:r>
                                  <a:rPr lang="pt-BR" i="1">
                                    <a:latin typeface="Cambria Math" panose="02040503050406030204" pitchFamily="18" charset="0"/>
                                  </a:rPr>
                                  <m:t>𝑞</m:t>
                                </m:r>
                              </m:sup>
                            </m:s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e>
                    </m:nary>
                  </m:oMath>
                </a14:m>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6"/>
                <a:ext cx="11093970" cy="4770046"/>
              </a:xfrm>
              <a:blipFill rotWithShape="0">
                <a:blip r:embed="rId3"/>
                <a:stretch>
                  <a:fillRect l="-990" t="-639"/>
                </a:stretch>
              </a:blipFill>
            </p:spPr>
            <p:txBody>
              <a:bodyPr/>
              <a:lstStyle/>
              <a:p>
                <a:r>
                  <a:rPr lang="pt-BR">
                    <a:noFill/>
                  </a:rPr>
                  <a:t> </a:t>
                </a:r>
              </a:p>
            </p:txBody>
          </p:sp>
        </mc:Fallback>
      </mc:AlternateContent>
    </p:spTree>
    <p:extLst>
      <p:ext uri="{BB962C8B-B14F-4D97-AF65-F5344CB8AC3E}">
        <p14:creationId xmlns:p14="http://schemas.microsoft.com/office/powerpoint/2010/main" val="1803263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304"/>
            <a:ext cx="10515600" cy="817394"/>
          </a:xfrm>
        </p:spPr>
        <p:txBody>
          <a:bodyPr/>
          <a:lstStyle/>
          <a:p>
            <a:r>
              <a:rPr lang="pt-BR" dirty="0" smtClean="0"/>
              <a:t>Exemplo: </a:t>
            </a:r>
            <a:r>
              <a:rPr lang="pt-BR" dirty="0"/>
              <a:t>R</a:t>
            </a:r>
            <a:r>
              <a:rPr lang="pt-BR" dirty="0" smtClean="0"/>
              <a:t>egressão softmax com SciKit-Learn</a:t>
            </a:r>
            <a:endParaRPr lang="pt-BR"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381" t="11310" r="10119"/>
          <a:stretch/>
        </p:blipFill>
        <p:spPr>
          <a:xfrm>
            <a:off x="8411758" y="2186452"/>
            <a:ext cx="2989065" cy="3029736"/>
          </a:xfrm>
          <a:prstGeom prst="rect">
            <a:avLst/>
          </a:prstGeom>
        </p:spPr>
      </p:pic>
      <p:sp>
        <p:nvSpPr>
          <p:cNvPr id="6" name="Rectangle 5"/>
          <p:cNvSpPr/>
          <p:nvPr/>
        </p:nvSpPr>
        <p:spPr>
          <a:xfrm>
            <a:off x="7604787" y="6506170"/>
            <a:ext cx="4457695" cy="369332"/>
          </a:xfrm>
          <a:prstGeom prst="rect">
            <a:avLst/>
          </a:prstGeom>
        </p:spPr>
        <p:txBody>
          <a:bodyPr wrap="none">
            <a:spAutoFit/>
          </a:bodyPr>
          <a:lstStyle/>
          <a:p>
            <a:r>
              <a:rPr lang="pt-BR" dirty="0">
                <a:solidFill>
                  <a:srgbClr val="00B0F0"/>
                </a:solidFill>
              </a:rPr>
              <a:t>Exemplo: MultiClassDigitClassification. ipynb</a:t>
            </a:r>
          </a:p>
        </p:txBody>
      </p:sp>
      <p:sp>
        <p:nvSpPr>
          <p:cNvPr id="7" name="TextBox 6"/>
          <p:cNvSpPr txBox="1"/>
          <p:nvPr/>
        </p:nvSpPr>
        <p:spPr>
          <a:xfrm>
            <a:off x="6484464" y="1008382"/>
            <a:ext cx="5578018" cy="1077218"/>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dígitos escritos à mão.</a:t>
            </a:r>
          </a:p>
          <a:p>
            <a:pPr marL="285750" indent="-285750">
              <a:buFont typeface="Arial" panose="020B0604020202020204" pitchFamily="34" charset="0"/>
              <a:buChar char="•"/>
            </a:pPr>
            <a:r>
              <a:rPr lang="pt-BR" sz="1600" dirty="0"/>
              <a:t>E</a:t>
            </a:r>
            <a:r>
              <a:rPr lang="pt-BR" sz="1600" dirty="0" smtClean="0"/>
              <a:t>xemplo usa uma base de dados baixada do SciKit-Learn.</a:t>
            </a:r>
          </a:p>
          <a:p>
            <a:pPr marL="285750" indent="-285750">
              <a:buFont typeface="Arial" panose="020B0604020202020204" pitchFamily="34" charset="0"/>
              <a:buChar char="•"/>
            </a:pPr>
            <a:r>
              <a:rPr lang="pt-BR" sz="1600" dirty="0" smtClean="0"/>
              <a:t>Classifica os dígitos em 10 classes: 0 à 9.</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mostra a performance do classificador.</a:t>
            </a:r>
            <a:endParaRPr lang="pt-BR" sz="1600" dirty="0"/>
          </a:p>
        </p:txBody>
      </p:sp>
      <p:grpSp>
        <p:nvGrpSpPr>
          <p:cNvPr id="12" name="Group 11"/>
          <p:cNvGrpSpPr/>
          <p:nvPr/>
        </p:nvGrpSpPr>
        <p:grpSpPr>
          <a:xfrm>
            <a:off x="838200" y="969469"/>
            <a:ext cx="7001935" cy="3816429"/>
            <a:chOff x="838200" y="1690688"/>
            <a:chExt cx="7001935" cy="3816429"/>
          </a:xfrm>
        </p:grpSpPr>
        <p:sp>
          <p:nvSpPr>
            <p:cNvPr id="4" name="Rectangle 3"/>
            <p:cNvSpPr/>
            <p:nvPr/>
          </p:nvSpPr>
          <p:spPr>
            <a:xfrm>
              <a:off x="838200" y="1690688"/>
              <a:ext cx="6096000" cy="3816429"/>
            </a:xfrm>
            <a:prstGeom prst="rect">
              <a:avLst/>
            </a:prstGeom>
          </p:spPr>
          <p:txBody>
            <a:bodyPr>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matplotlib</a:t>
              </a:r>
              <a:r>
                <a:rPr lang="pt-BR" sz="1100" b="1" dirty="0">
                  <a:solidFill>
                    <a:srgbClr val="000080"/>
                  </a:solidFill>
                  <a:highlight>
                    <a:srgbClr val="FFFFFF"/>
                  </a:highlight>
                </a:rPr>
                <a:t>.</a:t>
              </a:r>
              <a:r>
                <a:rPr lang="pt-BR" sz="1100" dirty="0">
                  <a:solidFill>
                    <a:srgbClr val="000000"/>
                  </a:solidFill>
                  <a:highlight>
                    <a:srgbClr val="FFFFFF"/>
                  </a:highlight>
                </a:rPr>
                <a:t>pyplot </a:t>
              </a:r>
              <a:r>
                <a:rPr lang="pt-BR" sz="1100" b="1" dirty="0">
                  <a:solidFill>
                    <a:srgbClr val="0000FF"/>
                  </a:solidFill>
                  <a:highlight>
                    <a:srgbClr val="FFFFFF"/>
                  </a:highlight>
                </a:rPr>
                <a:t>as</a:t>
              </a:r>
              <a:r>
                <a:rPr lang="pt-BR" sz="1100" dirty="0">
                  <a:solidFill>
                    <a:srgbClr val="000000"/>
                  </a:solidFill>
                  <a:highlight>
                    <a:srgbClr val="FFFFFF"/>
                  </a:highlight>
                </a:rPr>
                <a:t> plt</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datasets </a:t>
              </a:r>
              <a:r>
                <a:rPr lang="pt-BR" sz="1100" b="1" dirty="0">
                  <a:solidFill>
                    <a:srgbClr val="0000FF"/>
                  </a:solidFill>
                  <a:highlight>
                    <a:srgbClr val="FFFFFF"/>
                  </a:highlight>
                </a:rPr>
                <a:t>import</a:t>
              </a:r>
              <a:r>
                <a:rPr lang="pt-BR" sz="1100" dirty="0">
                  <a:solidFill>
                    <a:srgbClr val="000000"/>
                  </a:solidFill>
                  <a:highlight>
                    <a:srgbClr val="FFFFFF"/>
                  </a:highlight>
                </a:rPr>
                <a:t> load_digits</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linear_model</a:t>
              </a:r>
              <a:r>
                <a:rPr lang="pt-BR" sz="1100" b="1" dirty="0">
                  <a:solidFill>
                    <a:srgbClr val="000080"/>
                  </a:solidFill>
                  <a:highlight>
                    <a:srgbClr val="FFFFFF"/>
                  </a:highlight>
                </a:rPr>
                <a:t>.</a:t>
              </a:r>
              <a:r>
                <a:rPr lang="pt-BR" sz="1100" dirty="0">
                  <a:solidFill>
                    <a:srgbClr val="000000"/>
                  </a:solidFill>
                  <a:highlight>
                    <a:srgbClr val="FFFFFF"/>
                  </a:highlight>
                </a:rPr>
                <a:t>logistic </a:t>
              </a:r>
              <a:r>
                <a:rPr lang="pt-BR" sz="1100" b="1" dirty="0">
                  <a:solidFill>
                    <a:srgbClr val="0000FF"/>
                  </a:solidFill>
                  <a:highlight>
                    <a:srgbClr val="FFFFFF"/>
                  </a:highlight>
                </a:rPr>
                <a:t>import</a:t>
              </a:r>
              <a:r>
                <a:rPr lang="pt-BR" sz="1100" dirty="0">
                  <a:solidFill>
                    <a:srgbClr val="000000"/>
                  </a:solidFill>
                  <a:highlight>
                    <a:srgbClr val="FFFFFF"/>
                  </a:highlight>
                </a:rPr>
                <a:t> LogisticRegression</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dirty="0">
                <a:solidFill>
                  <a:srgbClr val="000000"/>
                </a:solidFill>
                <a:highlight>
                  <a:srgbClr val="FFFFFF"/>
                </a:highlight>
              </a:endParaRPr>
            </a:p>
            <a:p>
              <a:r>
                <a:rPr lang="pt-BR" sz="1100" dirty="0">
                  <a:solidFill>
                    <a:srgbClr val="008000"/>
                  </a:solidFill>
                  <a:highlight>
                    <a:srgbClr val="FFFFFF"/>
                  </a:highlight>
                </a:rPr>
                <a:t># Load digit data set.</a:t>
              </a:r>
              <a:endParaRPr lang="pt-BR" sz="1100" dirty="0">
                <a:solidFill>
                  <a:srgbClr val="000000"/>
                </a:solidFill>
                <a:highlight>
                  <a:srgbClr val="FFFFFF"/>
                </a:highlight>
              </a:endParaRPr>
            </a:p>
            <a:p>
              <a:r>
                <a:rPr lang="pt-BR" sz="1100" dirty="0">
                  <a:solidFill>
                    <a:srgbClr val="000000"/>
                  </a:solidFill>
                  <a:highlight>
                    <a:srgbClr val="FFFFFF"/>
                  </a:highlight>
                </a:rPr>
                <a:t>digits </a:t>
              </a:r>
              <a:r>
                <a:rPr lang="pt-BR" sz="1100" b="1" dirty="0">
                  <a:solidFill>
                    <a:srgbClr val="000080"/>
                  </a:solidFill>
                  <a:highlight>
                    <a:srgbClr val="FFFFFF"/>
                  </a:highlight>
                </a:rPr>
                <a:t>=</a:t>
              </a:r>
              <a:r>
                <a:rPr lang="pt-BR" sz="1100" dirty="0">
                  <a:solidFill>
                    <a:srgbClr val="000000"/>
                  </a:solidFill>
                  <a:highlight>
                    <a:srgbClr val="FFFFFF"/>
                  </a:highlight>
                </a:rPr>
                <a:t> load_digits</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x </a:t>
              </a:r>
              <a:r>
                <a:rPr lang="pt-BR" sz="1100" b="1" dirty="0">
                  <a:solidFill>
                    <a:srgbClr val="000080"/>
                  </a:solidFill>
                  <a:highlight>
                    <a:srgbClr val="FFFFFF"/>
                  </a:highlight>
                </a:rPr>
                <a:t>=</a:t>
              </a:r>
              <a:r>
                <a:rPr lang="pt-BR" sz="1100" dirty="0">
                  <a:solidFill>
                    <a:srgbClr val="000000"/>
                  </a:solidFill>
                  <a:highlight>
                    <a:srgbClr val="FFFFFF"/>
                  </a:highlight>
                </a:rPr>
                <a:t> digits</a:t>
              </a:r>
              <a:r>
                <a:rPr lang="pt-BR" sz="1100" b="1" dirty="0">
                  <a:solidFill>
                    <a:srgbClr val="000080"/>
                  </a:solidFill>
                  <a:highlight>
                    <a:srgbClr val="FFFFFF"/>
                  </a:highlight>
                </a:rPr>
                <a:t>.</a:t>
              </a:r>
              <a:r>
                <a:rPr lang="pt-BR" sz="1100" dirty="0">
                  <a:solidFill>
                    <a:srgbClr val="000000"/>
                  </a:solidFill>
                  <a:highlight>
                    <a:srgbClr val="FFFFFF"/>
                  </a:highlight>
                </a:rPr>
                <a:t>data</a:t>
              </a:r>
            </a:p>
            <a:p>
              <a:r>
                <a:rPr lang="pt-BR" sz="1100" dirty="0">
                  <a:solidFill>
                    <a:srgbClr val="000000"/>
                  </a:solidFill>
                  <a:highlight>
                    <a:srgbClr val="FFFFFF"/>
                  </a:highlight>
                </a:rPr>
                <a:t>y </a:t>
              </a:r>
              <a:r>
                <a:rPr lang="pt-BR" sz="1100" b="1" dirty="0">
                  <a:solidFill>
                    <a:srgbClr val="000080"/>
                  </a:solidFill>
                  <a:highlight>
                    <a:srgbClr val="FFFFFF"/>
                  </a:highlight>
                </a:rPr>
                <a:t>=</a:t>
              </a:r>
              <a:r>
                <a:rPr lang="pt-BR" sz="1100" dirty="0">
                  <a:solidFill>
                    <a:srgbClr val="000000"/>
                  </a:solidFill>
                  <a:highlight>
                    <a:srgbClr val="FFFFFF"/>
                  </a:highlight>
                </a:rPr>
                <a:t> digits</a:t>
              </a:r>
              <a:r>
                <a:rPr lang="pt-BR" sz="1100" b="1" dirty="0">
                  <a:solidFill>
                    <a:srgbClr val="000080"/>
                  </a:solidFill>
                  <a:highlight>
                    <a:srgbClr val="FFFFFF"/>
                  </a:highlight>
                </a:rPr>
                <a:t>.</a:t>
              </a:r>
              <a:r>
                <a:rPr lang="pt-BR" sz="1100" dirty="0">
                  <a:solidFill>
                    <a:srgbClr val="000000"/>
                  </a:solidFill>
                  <a:highlight>
                    <a:srgbClr val="FFFFFF"/>
                  </a:highlight>
                </a:rPr>
                <a:t>target</a:t>
              </a:r>
            </a:p>
            <a:p>
              <a:endParaRPr lang="pt-BR" sz="1100" dirty="0">
                <a:solidFill>
                  <a:srgbClr val="000000"/>
                </a:solidFill>
                <a:highlight>
                  <a:srgbClr val="FFFFFF"/>
                </a:highlight>
              </a:endParaRPr>
            </a:p>
            <a:p>
              <a:r>
                <a:rPr lang="pt-BR" sz="1100" dirty="0">
                  <a:solidFill>
                    <a:srgbClr val="008000"/>
                  </a:solidFill>
                  <a:highlight>
                    <a:srgbClr val="FFFFFF"/>
                  </a:highlight>
                </a:rPr>
                <a:t># Split the data set.</a:t>
              </a:r>
              <a:endParaRPr lang="pt-BR" sz="1100" dirty="0">
                <a:solidFill>
                  <a:srgbClr val="000000"/>
                </a:solidFill>
                <a:highlight>
                  <a:srgbClr val="FFFFFF"/>
                </a:highlight>
              </a:endParaRPr>
            </a:p>
            <a:p>
              <a:r>
                <a:rPr lang="en-US" sz="1100" dirty="0" err="1">
                  <a:solidFill>
                    <a:srgbClr val="000000"/>
                  </a:solidFill>
                  <a:highlight>
                    <a:srgbClr val="FFFFFF"/>
                  </a:highlight>
                </a:rPr>
                <a:t>x_train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train_test_split</a:t>
              </a:r>
              <a:r>
                <a:rPr lang="en-US" sz="1100" b="1" dirty="0">
                  <a:solidFill>
                    <a:srgbClr val="000080"/>
                  </a:solidFill>
                  <a:highlight>
                    <a:srgbClr val="FFFFFF"/>
                  </a:highlight>
                </a:rPr>
                <a:t>(</a:t>
              </a:r>
              <a:r>
                <a:rPr lang="en-US" sz="1100" dirty="0">
                  <a:solidFill>
                    <a:srgbClr val="000000"/>
                  </a:solidFill>
                  <a:highlight>
                    <a:srgbClr val="FFFFFF"/>
                  </a:highlight>
                </a:rPr>
                <a:t>x</a:t>
              </a:r>
              <a:r>
                <a:rPr lang="en-US" sz="1100" b="1" dirty="0">
                  <a:solidFill>
                    <a:srgbClr val="000080"/>
                  </a:solidFill>
                  <a:highlight>
                    <a:srgbClr val="FFFFFF"/>
                  </a:highlight>
                </a:rPr>
                <a:t>,</a:t>
              </a:r>
              <a:r>
                <a:rPr lang="en-US" sz="1100" dirty="0">
                  <a:solidFill>
                    <a:srgbClr val="000000"/>
                  </a:solidFill>
                  <a:highlight>
                    <a:srgbClr val="FFFFFF"/>
                  </a:highlight>
                </a:rPr>
                <a:t> y</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test_size</a:t>
              </a:r>
              <a:r>
                <a:rPr lang="en-US" sz="1100" b="1" dirty="0">
                  <a:solidFill>
                    <a:srgbClr val="000080"/>
                  </a:solidFill>
                  <a:highlight>
                    <a:srgbClr val="FFFFFF"/>
                  </a:highlight>
                </a:rPr>
                <a:t>=</a:t>
              </a:r>
              <a:r>
                <a:rPr lang="en-US" sz="1100" dirty="0">
                  <a:solidFill>
                    <a:srgbClr val="FF0000"/>
                  </a:solidFill>
                  <a:highlight>
                    <a:srgbClr val="FFFFFF"/>
                  </a:highlight>
                </a:rPr>
                <a:t>0.3</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random_state</a:t>
              </a:r>
              <a:r>
                <a:rPr lang="en-US" sz="1100" b="1" dirty="0">
                  <a:solidFill>
                    <a:srgbClr val="000080"/>
                  </a:solidFill>
                  <a:highlight>
                    <a:srgbClr val="FFFFFF"/>
                  </a:highlight>
                </a:rPr>
                <a:t>=</a:t>
              </a:r>
              <a:r>
                <a:rPr lang="en-US" sz="1100" dirty="0">
                  <a:solidFill>
                    <a:srgbClr val="FF0000"/>
                  </a:solidFill>
                  <a:highlight>
                    <a:srgbClr val="FFFFFF"/>
                  </a:highlight>
                </a:rPr>
                <a:t>42</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Instantiate LogisticRegression object.</a:t>
              </a:r>
              <a:endParaRPr lang="pt-BR" sz="1100" dirty="0">
                <a:solidFill>
                  <a:srgbClr val="000000"/>
                </a:solidFill>
                <a:highlight>
                  <a:srgbClr val="FFFFFF"/>
                </a:highlight>
              </a:endParaRPr>
            </a:p>
            <a:p>
              <a:r>
                <a:rPr lang="it-IT" sz="1100" dirty="0">
                  <a:solidFill>
                    <a:srgbClr val="000000"/>
                  </a:solidFill>
                  <a:highlight>
                    <a:srgbClr val="FFFFFF"/>
                  </a:highlight>
                </a:rPr>
                <a:t>model </a:t>
              </a:r>
              <a:r>
                <a:rPr lang="it-IT" sz="1100" b="1" dirty="0">
                  <a:solidFill>
                    <a:srgbClr val="000080"/>
                  </a:solidFill>
                  <a:highlight>
                    <a:srgbClr val="FFFFFF"/>
                  </a:highlight>
                </a:rPr>
                <a:t>=</a:t>
              </a:r>
              <a:r>
                <a:rPr lang="it-IT" sz="1100" dirty="0">
                  <a:solidFill>
                    <a:srgbClr val="000000"/>
                  </a:solidFill>
                  <a:highlight>
                    <a:srgbClr val="FFFFFF"/>
                  </a:highlight>
                </a:rPr>
                <a:t> </a:t>
              </a:r>
              <a:r>
                <a:rPr lang="it-IT" sz="1100" dirty="0" smtClean="0">
                  <a:solidFill>
                    <a:srgbClr val="000000"/>
                  </a:solidFill>
                  <a:highlight>
                    <a:srgbClr val="FFFFFF"/>
                  </a:highlight>
                </a:rPr>
                <a:t>LogisticRegression</a:t>
              </a:r>
              <a:r>
                <a:rPr lang="it-IT" sz="1100" b="1" dirty="0" smtClean="0">
                  <a:solidFill>
                    <a:srgbClr val="000080"/>
                  </a:solidFill>
                  <a:highlight>
                    <a:srgbClr val="FFFFFF"/>
                  </a:highlight>
                </a:rPr>
                <a:t>(</a:t>
              </a:r>
              <a:r>
                <a:rPr lang="it-IT" sz="1100" dirty="0" smtClean="0">
                  <a:solidFill>
                    <a:srgbClr val="000000"/>
                  </a:solidFill>
                  <a:highlight>
                    <a:srgbClr val="FFFFFF"/>
                  </a:highlight>
                </a:rPr>
                <a:t>max_iter</a:t>
              </a:r>
              <a:r>
                <a:rPr lang="it-IT" sz="1100" b="1" dirty="0" smtClean="0">
                  <a:solidFill>
                    <a:srgbClr val="000080"/>
                  </a:solidFill>
                  <a:highlight>
                    <a:srgbClr val="FFFFFF"/>
                  </a:highlight>
                </a:rPr>
                <a:t>=</a:t>
              </a:r>
              <a:r>
                <a:rPr lang="it-IT" sz="1100" dirty="0" smtClean="0">
                  <a:solidFill>
                    <a:srgbClr val="FF0000"/>
                  </a:solidFill>
                  <a:highlight>
                    <a:srgbClr val="FFFFFF"/>
                  </a:highlight>
                </a:rPr>
                <a:t>10000</a:t>
              </a:r>
              <a:r>
                <a:rPr lang="it-IT" sz="1100" b="1" dirty="0">
                  <a:solidFill>
                    <a:srgbClr val="000080"/>
                  </a:solidFill>
                  <a:highlight>
                    <a:srgbClr val="FFFFFF"/>
                  </a:highlight>
                </a:rPr>
                <a:t>,</a:t>
              </a:r>
              <a:r>
                <a:rPr lang="it-IT" sz="1100" dirty="0">
                  <a:solidFill>
                    <a:srgbClr val="000000"/>
                  </a:solidFill>
                  <a:highlight>
                    <a:srgbClr val="FFFFFF"/>
                  </a:highlight>
                </a:rPr>
                <a:t> multi_class</a:t>
              </a:r>
              <a:r>
                <a:rPr lang="it-IT" sz="1100" b="1" dirty="0">
                  <a:solidFill>
                    <a:srgbClr val="000080"/>
                  </a:solidFill>
                  <a:highlight>
                    <a:srgbClr val="FFFFFF"/>
                  </a:highlight>
                </a:rPr>
                <a:t>=</a:t>
              </a:r>
              <a:r>
                <a:rPr lang="it-IT" sz="1100" dirty="0">
                  <a:solidFill>
                    <a:srgbClr val="808080"/>
                  </a:solidFill>
                  <a:highlight>
                    <a:srgbClr val="FFFFFF"/>
                  </a:highlight>
                </a:rPr>
                <a:t>'multinomial'</a:t>
              </a:r>
              <a:r>
                <a:rPr lang="it-IT" sz="1100" b="1" dirty="0">
                  <a:solidFill>
                    <a:srgbClr val="000080"/>
                  </a:solidFill>
                  <a:highlight>
                    <a:srgbClr val="FFFFFF"/>
                  </a:highlight>
                </a:rPr>
                <a:t>)</a:t>
              </a:r>
              <a:endParaRPr lang="it-IT"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Train model.</a:t>
              </a:r>
              <a:endParaRPr lang="pt-BR" sz="1100" dirty="0">
                <a:solidFill>
                  <a:srgbClr val="000000"/>
                </a:solidFill>
                <a:highlight>
                  <a:srgbClr val="FFFFFF"/>
                </a:highlight>
              </a:endParaRPr>
            </a:p>
            <a:p>
              <a:r>
                <a:rPr lang="pt-BR" sz="1100" dirty="0">
                  <a:solidFill>
                    <a:srgbClr val="000000"/>
                  </a:solidFill>
                  <a:highlight>
                    <a:srgbClr val="FFFFFF"/>
                  </a:highlight>
                </a:rPr>
                <a:t>model</a:t>
              </a:r>
              <a:r>
                <a:rPr lang="pt-BR" sz="1100" b="1" dirty="0">
                  <a:solidFill>
                    <a:srgbClr val="000080"/>
                  </a:solidFill>
                  <a:highlight>
                    <a:srgbClr val="FFFFFF"/>
                  </a:highlight>
                </a:rPr>
                <a:t>.</a:t>
              </a:r>
              <a:r>
                <a:rPr lang="pt-BR" sz="1100" dirty="0">
                  <a:solidFill>
                    <a:srgbClr val="000000"/>
                  </a:solidFill>
                  <a:highlight>
                    <a:srgbClr val="FFFFFF"/>
                  </a:highlight>
                </a:rPr>
                <a:t>fit</a:t>
              </a:r>
              <a:r>
                <a:rPr lang="pt-BR" sz="1100" b="1" dirty="0">
                  <a:solidFill>
                    <a:srgbClr val="000080"/>
                  </a:solidFill>
                  <a:highlight>
                    <a:srgbClr val="FFFFFF"/>
                  </a:highlight>
                </a:rPr>
                <a:t>(</a:t>
              </a:r>
              <a:r>
                <a:rPr lang="pt-BR" sz="1100" dirty="0">
                  <a:solidFill>
                    <a:srgbClr val="000000"/>
                  </a:solidFill>
                  <a:highlight>
                    <a:srgbClr val="FFFFFF"/>
                  </a:highlight>
                </a:rPr>
                <a:t>x_train</a:t>
              </a:r>
              <a:r>
                <a:rPr lang="pt-BR" sz="1100" b="1" dirty="0">
                  <a:solidFill>
                    <a:srgbClr val="000080"/>
                  </a:solidFill>
                  <a:highlight>
                    <a:srgbClr val="FFFFFF"/>
                  </a:highlight>
                </a:rPr>
                <a:t>,</a:t>
              </a:r>
              <a:r>
                <a:rPr lang="pt-BR" sz="1100" dirty="0">
                  <a:solidFill>
                    <a:srgbClr val="000000"/>
                  </a:solidFill>
                  <a:highlight>
                    <a:srgbClr val="FFFFFF"/>
                  </a:highlight>
                </a:rPr>
                <a:t> y_train</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Predict.</a:t>
              </a:r>
              <a:endParaRPr lang="pt-BR" sz="1100" dirty="0">
                <a:solidFill>
                  <a:srgbClr val="000000"/>
                </a:solidFill>
                <a:highlight>
                  <a:srgbClr val="FFFFFF"/>
                </a:highlight>
              </a:endParaRPr>
            </a:p>
            <a:p>
              <a:r>
                <a:rPr lang="pt-BR" sz="1100" dirty="0">
                  <a:solidFill>
                    <a:srgbClr val="000000"/>
                  </a:solidFill>
                  <a:highlight>
                    <a:srgbClr val="FFFFFF"/>
                  </a:highlight>
                </a:rPr>
                <a:t>y_pred </a:t>
              </a:r>
              <a:r>
                <a:rPr lang="pt-BR" sz="1100" b="1" dirty="0">
                  <a:solidFill>
                    <a:srgbClr val="000080"/>
                  </a:solidFill>
                  <a:highlight>
                    <a:srgbClr val="FFFFFF"/>
                  </a:highlight>
                </a:rPr>
                <a:t>=</a:t>
              </a:r>
              <a:r>
                <a:rPr lang="pt-BR" sz="1100" dirty="0">
                  <a:solidFill>
                    <a:srgbClr val="000000"/>
                  </a:solidFill>
                  <a:highlight>
                    <a:srgbClr val="FFFFFF"/>
                  </a:highlight>
                </a:rPr>
                <a:t> model</a:t>
              </a:r>
              <a:r>
                <a:rPr lang="pt-BR" sz="1100" b="1" dirty="0">
                  <a:solidFill>
                    <a:srgbClr val="000080"/>
                  </a:solidFill>
                  <a:highlight>
                    <a:srgbClr val="FFFFFF"/>
                  </a:highlight>
                </a:rPr>
                <a:t>.</a:t>
              </a:r>
              <a:r>
                <a:rPr lang="pt-BR" sz="1100" dirty="0">
                  <a:solidFill>
                    <a:srgbClr val="000000"/>
                  </a:solidFill>
                  <a:highlight>
                    <a:srgbClr val="FFFFFF"/>
                  </a:highlight>
                </a:rPr>
                <a:t>predict</a:t>
              </a:r>
              <a:r>
                <a:rPr lang="pt-BR" sz="1100" b="1" dirty="0">
                  <a:solidFill>
                    <a:srgbClr val="000080"/>
                  </a:solidFill>
                  <a:highlight>
                    <a:srgbClr val="FFFFFF"/>
                  </a:highlight>
                </a:rPr>
                <a:t>(</a:t>
              </a:r>
              <a:r>
                <a:rPr lang="pt-BR" sz="1100" dirty="0">
                  <a:solidFill>
                    <a:srgbClr val="000000"/>
                  </a:solidFill>
                  <a:highlight>
                    <a:srgbClr val="FFFFFF"/>
                  </a:highlight>
                </a:rPr>
                <a:t>x_test</a:t>
              </a:r>
              <a:r>
                <a:rPr lang="pt-BR" sz="1100" b="1" dirty="0">
                  <a:solidFill>
                    <a:srgbClr val="000080"/>
                  </a:solidFill>
                  <a:highlight>
                    <a:srgbClr val="FFFFFF"/>
                  </a:highlight>
                </a:rPr>
                <a:t>)</a:t>
              </a:r>
              <a:endParaRPr lang="pt-BR" sz="1100" dirty="0"/>
            </a:p>
          </p:txBody>
        </p:sp>
        <p:sp>
          <p:nvSpPr>
            <p:cNvPr id="8" name="TextBox 7"/>
            <p:cNvSpPr txBox="1"/>
            <p:nvPr/>
          </p:nvSpPr>
          <p:spPr>
            <a:xfrm>
              <a:off x="4692123" y="1867123"/>
              <a:ext cx="1481518" cy="461665"/>
            </a:xfrm>
            <a:prstGeom prst="rect">
              <a:avLst/>
            </a:prstGeom>
            <a:noFill/>
          </p:spPr>
          <p:txBody>
            <a:bodyPr wrap="square" rtlCol="0">
              <a:spAutoFit/>
            </a:bodyPr>
            <a:lstStyle/>
            <a:p>
              <a:r>
                <a:rPr lang="pt-BR" sz="1200" b="1" dirty="0" smtClean="0"/>
                <a:t>Importa classe de regressão Logística.</a:t>
              </a:r>
              <a:endParaRPr lang="pt-BR" sz="1200" b="1" dirty="0"/>
            </a:p>
          </p:txBody>
        </p:sp>
        <p:cxnSp>
          <p:nvCxnSpPr>
            <p:cNvPr id="9" name="Straight Arrow Connector 8"/>
            <p:cNvCxnSpPr/>
            <p:nvPr/>
          </p:nvCxnSpPr>
          <p:spPr>
            <a:xfrm flipH="1">
              <a:off x="4385168" y="2125030"/>
              <a:ext cx="336196" cy="2037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68122" y="2623440"/>
              <a:ext cx="1822977" cy="461665"/>
            </a:xfrm>
            <a:prstGeom prst="rect">
              <a:avLst/>
            </a:prstGeom>
            <a:noFill/>
          </p:spPr>
          <p:txBody>
            <a:bodyPr wrap="square" rtlCol="0">
              <a:spAutoFit/>
            </a:bodyPr>
            <a:lstStyle/>
            <a:p>
              <a:r>
                <a:rPr lang="pt-BR" sz="1200" b="1" dirty="0" smtClean="0"/>
                <a:t>Carrega base de dados da biblioteca SciKit-Learn.</a:t>
              </a:r>
              <a:endParaRPr lang="pt-BR" sz="1200" b="1" dirty="0"/>
            </a:p>
          </p:txBody>
        </p:sp>
        <p:cxnSp>
          <p:nvCxnSpPr>
            <p:cNvPr id="11" name="Straight Arrow Connector 10"/>
            <p:cNvCxnSpPr/>
            <p:nvPr/>
          </p:nvCxnSpPr>
          <p:spPr>
            <a:xfrm flipH="1">
              <a:off x="2188583" y="2840907"/>
              <a:ext cx="989203" cy="1753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40167" y="3033310"/>
              <a:ext cx="1811870" cy="646331"/>
            </a:xfrm>
            <a:prstGeom prst="rect">
              <a:avLst/>
            </a:prstGeom>
            <a:noFill/>
          </p:spPr>
          <p:txBody>
            <a:bodyPr wrap="square" rtlCol="0">
              <a:spAutoFit/>
            </a:bodyPr>
            <a:lstStyle/>
            <a:p>
              <a:r>
                <a:rPr lang="pt-BR" sz="1200" b="1" dirty="0" smtClean="0"/>
                <a:t>Divide a base de dados em 70% treinamento e 30% validação.</a:t>
              </a:r>
              <a:endParaRPr lang="pt-BR" sz="1200" b="1" dirty="0"/>
            </a:p>
          </p:txBody>
        </p:sp>
        <p:cxnSp>
          <p:nvCxnSpPr>
            <p:cNvPr id="14" name="Straight Arrow Connector 13"/>
            <p:cNvCxnSpPr/>
            <p:nvPr/>
          </p:nvCxnSpPr>
          <p:spPr>
            <a:xfrm flipH="1">
              <a:off x="4258859" y="3322942"/>
              <a:ext cx="681309" cy="3767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28265" y="3766345"/>
              <a:ext cx="1811870" cy="830997"/>
            </a:xfrm>
            <a:prstGeom prst="rect">
              <a:avLst/>
            </a:prstGeom>
            <a:noFill/>
          </p:spPr>
          <p:txBody>
            <a:bodyPr wrap="square" rtlCol="0">
              <a:spAutoFit/>
            </a:bodyPr>
            <a:lstStyle/>
            <a:p>
              <a:r>
                <a:rPr lang="pt-BR" sz="1200" b="1" dirty="0" smtClean="0"/>
                <a:t>Instancia objeto da classe LogisticRegression para realizar regressão logistica Multinomial.</a:t>
              </a:r>
              <a:endParaRPr lang="pt-BR" sz="1200" b="1" dirty="0"/>
            </a:p>
          </p:txBody>
        </p:sp>
        <p:cxnSp>
          <p:nvCxnSpPr>
            <p:cNvPr id="16" name="Straight Arrow Connector 15"/>
            <p:cNvCxnSpPr/>
            <p:nvPr/>
          </p:nvCxnSpPr>
          <p:spPr>
            <a:xfrm flipH="1">
              <a:off x="5097061" y="4035939"/>
              <a:ext cx="926970" cy="155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596761" y="4775201"/>
              <a:ext cx="1775339" cy="461665"/>
            </a:xfrm>
            <a:prstGeom prst="rect">
              <a:avLst/>
            </a:prstGeom>
          </p:spPr>
          <p:txBody>
            <a:bodyPr wrap="square">
              <a:spAutoFit/>
            </a:bodyPr>
            <a:lstStyle/>
            <a:p>
              <a:r>
                <a:rPr lang="pt-BR" sz="1200" b="1" dirty="0" smtClean="0"/>
                <a:t>Treinamento e validação do classificador.</a:t>
              </a:r>
              <a:endParaRPr lang="pt-BR" sz="1200" b="1" dirty="0"/>
            </a:p>
          </p:txBody>
        </p:sp>
        <p:cxnSp>
          <p:nvCxnSpPr>
            <p:cNvPr id="19" name="Straight Arrow Connector 18"/>
            <p:cNvCxnSpPr/>
            <p:nvPr/>
          </p:nvCxnSpPr>
          <p:spPr>
            <a:xfrm flipH="1" flipV="1">
              <a:off x="2683184" y="4864887"/>
              <a:ext cx="958087" cy="636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2690826" y="5081805"/>
              <a:ext cx="950445" cy="2126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94583" y="5220240"/>
            <a:ext cx="10303038" cy="1569660"/>
          </a:xfrm>
          <a:prstGeom prst="rect">
            <a:avLst/>
          </a:prstGeom>
        </p:spPr>
        <p:txBody>
          <a:bodyPr wrap="square">
            <a:spAutoFit/>
          </a:bodyPr>
          <a:lstStyle/>
          <a:p>
            <a:pPr marL="285750" indent="-285750">
              <a:buFont typeface="Arial" panose="020B0604020202020204" pitchFamily="34" charset="0"/>
              <a:buChar char="•"/>
            </a:pPr>
            <a:r>
              <a:rPr lang="pt-BR" sz="1600" dirty="0"/>
              <a:t>A classe </a:t>
            </a:r>
            <a:r>
              <a:rPr lang="pt-BR" sz="1600" b="1" i="1" dirty="0"/>
              <a:t>LogisticRegression</a:t>
            </a:r>
            <a:r>
              <a:rPr lang="pt-BR" sz="1600" dirty="0"/>
              <a:t> </a:t>
            </a:r>
            <a:r>
              <a:rPr lang="pt-BR" sz="1600" dirty="0" smtClean="0"/>
              <a:t>usa </a:t>
            </a:r>
            <a:r>
              <a:rPr lang="pt-BR" sz="1600" dirty="0"/>
              <a:t>a abordagem um-contra-todos por padrão quando </a:t>
            </a:r>
            <a:r>
              <a:rPr lang="pt-BR" sz="1600" dirty="0" smtClean="0"/>
              <a:t>se </a:t>
            </a:r>
            <a:r>
              <a:rPr lang="pt-BR" sz="1600" dirty="0"/>
              <a:t>treina com conjuntos com mais de duas classes, mas </a:t>
            </a:r>
            <a:r>
              <a:rPr lang="pt-BR" sz="1600" dirty="0" smtClean="0"/>
              <a:t>pode-se definir </a:t>
            </a:r>
            <a:r>
              <a:rPr lang="pt-BR" sz="1600" dirty="0"/>
              <a:t>o hiperparâmetro </a:t>
            </a:r>
            <a:r>
              <a:rPr lang="pt-BR" sz="1600" b="1" i="1" dirty="0"/>
              <a:t>multi_class</a:t>
            </a:r>
            <a:r>
              <a:rPr lang="pt-BR" sz="1600" dirty="0"/>
              <a:t> como "</a:t>
            </a:r>
            <a:r>
              <a:rPr lang="pt-BR" sz="1600" b="1" i="1" dirty="0"/>
              <a:t>multinomial</a:t>
            </a:r>
            <a:r>
              <a:rPr lang="pt-BR" sz="1600" dirty="0"/>
              <a:t>" para alternar para Regressão Softmax. </a:t>
            </a:r>
            <a:endParaRPr lang="pt-BR" sz="1600" dirty="0" smtClean="0"/>
          </a:p>
          <a:p>
            <a:pPr marL="285750" indent="-285750">
              <a:buFont typeface="Arial" panose="020B0604020202020204" pitchFamily="34" charset="0"/>
              <a:buChar char="•"/>
            </a:pPr>
            <a:r>
              <a:rPr lang="pt-BR" sz="1600" dirty="0" smtClean="0"/>
              <a:t>Deve-se </a:t>
            </a:r>
            <a:r>
              <a:rPr lang="pt-BR" sz="1600" dirty="0"/>
              <a:t>também</a:t>
            </a:r>
            <a:r>
              <a:rPr lang="pt-BR" sz="1600" dirty="0" smtClean="0"/>
              <a:t> </a:t>
            </a:r>
            <a:r>
              <a:rPr lang="pt-BR" sz="1600" dirty="0"/>
              <a:t>especificar um solver que suporte a Regressão Softmax, como por exemplo o solver "lbfgs" (consulte a documentação do </a:t>
            </a:r>
            <a:r>
              <a:rPr lang="pt-BR" sz="1600" dirty="0" smtClean="0"/>
              <a:t>Scikit-Learn). </a:t>
            </a:r>
            <a:r>
              <a:rPr lang="pt-BR" sz="1600" dirty="0"/>
              <a:t>A classe LogisticRegression também aplica a regularização L2 por padrão, que </a:t>
            </a:r>
            <a:r>
              <a:rPr lang="pt-BR" sz="1600" dirty="0" smtClean="0"/>
              <a:t>pode ser controlada </a:t>
            </a:r>
            <a:r>
              <a:rPr lang="pt-BR" sz="1600" dirty="0"/>
              <a:t>usando o hiperparâmetro </a:t>
            </a:r>
            <a:r>
              <a:rPr lang="pt-BR" sz="1600" b="1" i="1" dirty="0"/>
              <a:t>C</a:t>
            </a:r>
            <a:r>
              <a:rPr lang="pt-BR" sz="1600" dirty="0"/>
              <a:t>.</a:t>
            </a:r>
            <a:endParaRPr lang="pt-BR" sz="1600" b="1" i="1" dirty="0"/>
          </a:p>
        </p:txBody>
      </p:sp>
    </p:spTree>
    <p:extLst>
      <p:ext uri="{BB962C8B-B14F-4D97-AF65-F5344CB8AC3E}">
        <p14:creationId xmlns:p14="http://schemas.microsoft.com/office/powerpoint/2010/main" val="32797652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Métricas de avaliação da </a:t>
            </a:r>
            <a:r>
              <a:rPr lang="pt-BR" dirty="0" smtClean="0"/>
              <a:t>classificação</a:t>
            </a:r>
            <a:endParaRPr lang="pt-BR" dirty="0"/>
          </a:p>
        </p:txBody>
      </p:sp>
      <p:sp>
        <p:nvSpPr>
          <p:cNvPr id="3" name="Content Placeholder 2"/>
          <p:cNvSpPr>
            <a:spLocks noGrp="1"/>
          </p:cNvSpPr>
          <p:nvPr>
            <p:ph idx="1"/>
          </p:nvPr>
        </p:nvSpPr>
        <p:spPr>
          <a:xfrm>
            <a:off x="838200" y="1825624"/>
            <a:ext cx="11049000" cy="4784725"/>
          </a:xfrm>
        </p:spPr>
        <p:txBody>
          <a:bodyPr>
            <a:normAutofit/>
          </a:bodyPr>
          <a:lstStyle/>
          <a:p>
            <a:pPr marL="0" indent="0">
              <a:buNone/>
            </a:pPr>
            <a:r>
              <a:rPr lang="pt-BR" sz="3200" dirty="0" smtClean="0"/>
              <a:t>Nós vamos estudar as seguintes métricas de classificação</a:t>
            </a:r>
          </a:p>
          <a:p>
            <a:r>
              <a:rPr lang="pt-BR" sz="3200" dirty="0"/>
              <a:t>Taxa de erro e acurácia</a:t>
            </a:r>
          </a:p>
          <a:p>
            <a:r>
              <a:rPr lang="pt-BR" sz="3200" dirty="0"/>
              <a:t>Matrix de c</a:t>
            </a:r>
            <a:r>
              <a:rPr lang="pt-BR" sz="3200" dirty="0" smtClean="0"/>
              <a:t>onfusão</a:t>
            </a:r>
          </a:p>
          <a:p>
            <a:r>
              <a:rPr lang="pt-BR" sz="3200" dirty="0" smtClean="0"/>
              <a:t>Pontuação-F</a:t>
            </a:r>
          </a:p>
          <a:p>
            <a:r>
              <a:rPr lang="pt-BR" sz="3200" dirty="0"/>
              <a:t>Curva Característica Operacional do Receptor (ROC</a:t>
            </a:r>
            <a:r>
              <a:rPr lang="pt-BR" sz="3200" dirty="0" smtClean="0"/>
              <a:t>)</a:t>
            </a:r>
            <a:endParaRPr lang="pt-BR" sz="3200" dirty="0"/>
          </a:p>
        </p:txBody>
      </p:sp>
    </p:spTree>
    <p:extLst>
      <p:ext uri="{BB962C8B-B14F-4D97-AF65-F5344CB8AC3E}">
        <p14:creationId xmlns:p14="http://schemas.microsoft.com/office/powerpoint/2010/main" val="42539432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Métricas de avaliação da </a:t>
            </a:r>
            <a:r>
              <a:rPr lang="pt-BR" dirty="0" smtClean="0"/>
              <a:t>classificação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222421" cy="4784725"/>
              </a:xfrm>
            </p:spPr>
            <p:txBody>
              <a:bodyPr>
                <a:normAutofit fontScale="92500" lnSpcReduction="10000"/>
              </a:bodyPr>
              <a:lstStyle/>
              <a:p>
                <a:pPr marL="0" indent="0">
                  <a:buNone/>
                </a:pPr>
                <a:r>
                  <a:rPr lang="pt-BR" sz="3200" b="1" dirty="0" smtClean="0"/>
                  <a:t>Taxa de erro e acurácia</a:t>
                </a:r>
                <a:endParaRPr lang="pt-BR" sz="3200" dirty="0" smtClean="0"/>
              </a:p>
              <a:p>
                <a:r>
                  <a:rPr lang="pt-BR" dirty="0" smtClean="0"/>
                  <a:t>A </a:t>
                </a:r>
                <a:r>
                  <a:rPr lang="pt-BR" b="1" i="1" dirty="0"/>
                  <a:t>taxa de </a:t>
                </a:r>
                <a:r>
                  <a:rPr lang="pt-BR" b="1" i="1" dirty="0" smtClean="0"/>
                  <a:t>erro</a:t>
                </a:r>
                <a:r>
                  <a:rPr lang="pt-BR" dirty="0" smtClean="0"/>
                  <a:t>, é intuitivamente</a:t>
                </a:r>
                <a:r>
                  <a:rPr lang="pt-BR" dirty="0"/>
                  <a:t>, a métrica mais direta para se avaliar o desempenho de um </a:t>
                </a:r>
                <a:r>
                  <a:rPr lang="pt-BR" dirty="0" smtClean="0"/>
                  <a:t>classificador.</a:t>
                </a:r>
              </a:p>
              <a:p>
                <a:r>
                  <a:rPr lang="pt-BR" dirty="0" smtClean="0"/>
                  <a:t>Ela corresponde </a:t>
                </a:r>
                <a:r>
                  <a:rPr lang="pt-BR" dirty="0"/>
                  <a:t>à porcentagem de </a:t>
                </a:r>
                <a:r>
                  <a:rPr lang="pt-BR" dirty="0" smtClean="0"/>
                  <a:t>exemplos classificados incorretamente </a:t>
                </a:r>
                <a:r>
                  <a:rPr lang="pt-BR" dirty="0"/>
                  <a:t>considerando o conjunto de dados disponíveis para </a:t>
                </a:r>
                <a:r>
                  <a:rPr lang="pt-BR" dirty="0" smtClean="0"/>
                  <a:t>validação. A </a:t>
                </a:r>
                <a:r>
                  <a:rPr lang="pt-BR" b="1" i="1" dirty="0"/>
                  <a:t>taxa de erro </a:t>
                </a:r>
                <a:r>
                  <a:rPr lang="pt-BR" dirty="0" smtClean="0"/>
                  <a:t>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𝑒</m:t>
                        </m:r>
                      </m:sub>
                    </m:sSub>
                    <m:d>
                      <m:dPr>
                        <m:ctrlPr>
                          <a:rPr lang="pt-BR" i="1" smtClean="0">
                            <a:latin typeface="Cambria Math" panose="02040503050406030204" pitchFamily="18" charset="0"/>
                          </a:rPr>
                        </m:ctrlPr>
                      </m:d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d>
                          <m:dPr>
                            <m:ctrlPr>
                              <a:rPr lang="pt-BR" b="0" i="1" smtClean="0">
                                <a:latin typeface="Cambria Math" panose="02040503050406030204" pitchFamily="18" charset="0"/>
                              </a:rPr>
                            </m:ctrlPr>
                          </m:dPr>
                          <m:e>
                            <m:r>
                              <a:rPr lang="pt-BR" b="0" i="1" smtClean="0">
                                <a:latin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𝛿</m:t>
                            </m:r>
                            <m:d>
                              <m:dPr>
                                <m:ctrlPr>
                                  <a:rPr lang="pt-BR" b="0" i="1" smtClean="0">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ea typeface="Cambria Math" panose="02040503050406030204" pitchFamily="18" charset="0"/>
                                  </a:rPr>
                                  <m:t>, </m:t>
                                </m:r>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 </m:t>
                                </m:r>
                              </m:e>
                            </m:d>
                          </m:e>
                        </m:d>
                      </m:e>
                    </m:nary>
                  </m:oMath>
                </a14:m>
                <a:r>
                  <a:rPr lang="pt-BR" dirty="0" smtClean="0"/>
                  <a:t>,</a:t>
                </a:r>
              </a:p>
              <a:p>
                <a:pPr marL="0" indent="0">
                  <a:buNone/>
                </a:pPr>
                <a:r>
                  <a:rPr lang="pt-BR" dirty="0" smtClean="0"/>
                  <a:t>onde </a:t>
                </a:r>
                <a14:m>
                  <m:oMath xmlns:m="http://schemas.openxmlformats.org/officeDocument/2006/math">
                    <m:r>
                      <a:rPr lang="pt-BR" i="1">
                        <a:latin typeface="Cambria Math" panose="02040503050406030204" pitchFamily="18" charset="0"/>
                        <a:ea typeface="Cambria Math" panose="02040503050406030204" pitchFamily="18" charset="0"/>
                      </a:rPr>
                      <m:t>𝛿</m:t>
                    </m:r>
                    <m:d>
                      <m:dPr>
                        <m:ctrlPr>
                          <a:rPr lang="pt-BR" i="1">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𝑗</m:t>
                        </m:r>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0</m:t>
                              </m:r>
                              <m:r>
                                <a:rPr lang="pt-BR" b="0" i="1" smtClean="0">
                                  <a:latin typeface="Cambria Math" panose="02040503050406030204" pitchFamily="18" charset="0"/>
                                </a:rPr>
                                <m:t>, </m:t>
                              </m:r>
                              <m:r>
                                <m:rPr>
                                  <m:sty m:val="p"/>
                                  <m:brk m:alnAt="7"/>
                                </m:rPr>
                                <a:rPr lang="pt-BR" b="0" i="0" smtClean="0">
                                  <a:latin typeface="Cambria Math" panose="02040503050406030204" pitchFamily="18" charset="0"/>
                                </a:rPr>
                                <m:t>s</m:t>
                              </m:r>
                              <m:r>
                                <m:rPr>
                                  <m:sty m:val="p"/>
                                </m:rPr>
                                <a:rPr lang="pt-BR" b="0" i="0" smtClean="0">
                                  <a:latin typeface="Cambria Math" panose="02040503050406030204" pitchFamily="18" charset="0"/>
                                </a:rPr>
                                <m:t>e</m:t>
                              </m:r>
                              <m:r>
                                <m:rPr>
                                  <m:brk m:alnAt="7"/>
                                </m:rPr>
                                <a:rPr lang="pt-BR" b="0" i="1" smtClean="0">
                                  <a:latin typeface="Cambria Math" panose="02040503050406030204" pitchFamily="18" charset="0"/>
                                </a:rPr>
                                <m:t> </m:t>
                              </m:r>
                              <m:r>
                                <a:rPr lang="pt-BR" b="0" i="1" smtClean="0">
                                  <a:latin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𝑗</m:t>
                              </m:r>
                              <m:r>
                                <a:rPr lang="pt-BR" b="0" i="1" smtClean="0">
                                  <a:latin typeface="Cambria Math" panose="02040503050406030204" pitchFamily="18" charset="0"/>
                                </a:rPr>
                                <m:t> </m:t>
                              </m:r>
                            </m:e>
                          </m:mr>
                          <m:mr>
                            <m:e>
                              <m:r>
                                <a:rPr lang="pt-BR" b="0" i="1" smtClean="0">
                                  <a:latin typeface="Cambria Math" panose="02040503050406030204" pitchFamily="18" charset="0"/>
                                </a:rPr>
                                <m:t>1, 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𝑗</m:t>
                              </m:r>
                            </m:e>
                          </m:mr>
                        </m:m>
                      </m:e>
                    </m:d>
                  </m:oMath>
                </a14:m>
                <a:r>
                  <a:rPr lang="pt-BR" dirty="0" smtClean="0"/>
                  <a:t> é o delta de Kronecker. Observe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𝑒</m:t>
                        </m:r>
                      </m:sub>
                    </m:sSub>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1" i="1" smtClean="0">
                        <a:latin typeface="Cambria Math" panose="02040503050406030204" pitchFamily="18" charset="0"/>
                        <a:ea typeface="Cambria Math" panose="02040503050406030204" pitchFamily="18" charset="0"/>
                      </a:rPr>
                      <m:t>∈</m:t>
                    </m:r>
                    <m:d>
                      <m:dPr>
                        <m:begChr m:val="["/>
                        <m:endChr m:val="]"/>
                        <m:ctrlPr>
                          <a:rPr lang="pt-BR" b="1"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0, 1</m:t>
                        </m:r>
                      </m:e>
                    </m:d>
                  </m:oMath>
                </a14:m>
                <a:r>
                  <a:rPr lang="pt-BR" dirty="0" smtClean="0"/>
                  <a:t>.</a:t>
                </a:r>
              </a:p>
              <a:p>
                <a:r>
                  <a:rPr lang="pt-BR" dirty="0" smtClean="0"/>
                  <a:t>O complemento da</a:t>
                </a:r>
                <a:r>
                  <a:rPr lang="pt-BR" b="1" i="1" dirty="0" smtClean="0"/>
                  <a:t> taxa de erro </a:t>
                </a:r>
                <a:r>
                  <a:rPr lang="pt-BR" dirty="0" smtClean="0"/>
                  <a:t>é conhecido como </a:t>
                </a:r>
                <a:r>
                  <a:rPr lang="pt-BR" b="1" i="1" dirty="0" smtClean="0"/>
                  <a:t>acurácia</a:t>
                </a:r>
                <a:r>
                  <a:rPr lang="pt-BR" dirty="0" smtClean="0"/>
                  <a:t>, e é definida por</a:t>
                </a:r>
              </a:p>
              <a:p>
                <a:pPr marL="0" indent="0" algn="ctr">
                  <a:buNone/>
                </a:pPr>
                <a:r>
                  <a:rPr lang="pt-BR" dirty="0" smtClean="0"/>
                  <a:t> </a:t>
                </a:r>
                <a14:m>
                  <m:oMath xmlns:m="http://schemas.openxmlformats.org/officeDocument/2006/math">
                    <m:r>
                      <m:rPr>
                        <m:sty m:val="p"/>
                      </m:rPr>
                      <a:rPr lang="pt-BR" b="0" i="0" smtClean="0">
                        <a:latin typeface="Cambria Math" panose="02040503050406030204" pitchFamily="18" charset="0"/>
                      </a:rPr>
                      <m:t>acc</m:t>
                    </m:r>
                    <m:d>
                      <m:dPr>
                        <m:ctrlPr>
                          <a:rPr lang="pt-BR" b="0" i="1" smtClean="0">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0"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𝑒</m:t>
                        </m:r>
                      </m:sub>
                    </m:sSub>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oMath>
                </a14:m>
                <a:r>
                  <a:rPr lang="pt-BR" dirty="0" smtClean="0"/>
                  <a:t>.</a:t>
                </a:r>
              </a:p>
              <a:p>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222421" cy="4784725"/>
              </a:xfrm>
              <a:blipFill rotWithShape="0">
                <a:blip r:embed="rId2"/>
                <a:stretch>
                  <a:fillRect l="-1249" t="-3312" r="-815" b="-127"/>
                </a:stretch>
              </a:blipFill>
            </p:spPr>
            <p:txBody>
              <a:bodyPr/>
              <a:lstStyle/>
              <a:p>
                <a:r>
                  <a:rPr lang="pt-BR">
                    <a:noFill/>
                  </a:rPr>
                  <a:t> </a:t>
                </a:r>
              </a:p>
            </p:txBody>
          </p:sp>
        </mc:Fallback>
      </mc:AlternateContent>
    </p:spTree>
    <p:extLst>
      <p:ext uri="{BB962C8B-B14F-4D97-AF65-F5344CB8AC3E}">
        <p14:creationId xmlns:p14="http://schemas.microsoft.com/office/powerpoint/2010/main" val="15221587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425"/>
            <a:ext cx="10515600" cy="1325563"/>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23988"/>
                <a:ext cx="11049000" cy="5434012"/>
              </a:xfrm>
            </p:spPr>
            <p:txBody>
              <a:bodyPr>
                <a:normAutofit fontScale="77500" lnSpcReduction="20000"/>
              </a:bodyPr>
              <a:lstStyle/>
              <a:p>
                <a:pPr marL="0" indent="0">
                  <a:buNone/>
                </a:pPr>
                <a:r>
                  <a:rPr lang="pt-BR" sz="3200" b="1" dirty="0" smtClean="0"/>
                  <a:t>Matriz de Confusão</a:t>
                </a:r>
                <a:endParaRPr lang="pt-BR" sz="3200" dirty="0" smtClean="0"/>
              </a:p>
              <a:p>
                <a:r>
                  <a:rPr lang="pt-BR" sz="3200" dirty="0"/>
                  <a:t>O nome, </a:t>
                </a:r>
                <a:r>
                  <a:rPr lang="pt-BR" sz="3200" b="1" i="1" dirty="0"/>
                  <a:t>matriz de confusão</a:t>
                </a:r>
                <a:r>
                  <a:rPr lang="pt-BR" sz="3200" dirty="0"/>
                  <a:t>, deriva do fato de </a:t>
                </a:r>
                <a:r>
                  <a:rPr lang="pt-BR" sz="3200" dirty="0" smtClean="0"/>
                  <a:t>que ela torna </a:t>
                </a:r>
                <a:r>
                  <a:rPr lang="pt-BR" sz="3200" dirty="0"/>
                  <a:t>fácil verificar se o classificador está confundindo </a:t>
                </a:r>
                <a:r>
                  <a:rPr lang="pt-BR" sz="3200" dirty="0" smtClean="0"/>
                  <a:t>classes </a:t>
                </a:r>
                <a:r>
                  <a:rPr lang="pt-BR" sz="3200" dirty="0"/>
                  <a:t>(ou seja, geralmente rotulando incorretamente uma como a outra</a:t>
                </a:r>
                <a:r>
                  <a:rPr lang="pt-BR" sz="3200" dirty="0" smtClean="0"/>
                  <a:t>).</a:t>
                </a:r>
              </a:p>
              <a:p>
                <a:r>
                  <a:rPr lang="pt-BR" sz="3200" dirty="0" smtClean="0"/>
                  <a:t>A </a:t>
                </a:r>
                <a:r>
                  <a:rPr lang="pt-BR" sz="3200" b="1" i="1" dirty="0"/>
                  <a:t>matriz de </a:t>
                </a:r>
                <a:r>
                  <a:rPr lang="pt-BR" sz="3200" b="1" i="1" dirty="0" smtClean="0"/>
                  <a:t>confusão </a:t>
                </a:r>
                <a14:m>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ea typeface="Cambria Math" panose="02040503050406030204" pitchFamily="18" charset="0"/>
                      </a:rPr>
                      <m:t>∈</m:t>
                    </m:r>
                    <m:sSup>
                      <m:sSupPr>
                        <m:ctrlPr>
                          <a:rPr lang="pt-BR" sz="3200" b="0" i="1" smtClean="0">
                            <a:latin typeface="Cambria Math" panose="02040503050406030204" pitchFamily="18" charset="0"/>
                            <a:ea typeface="Cambria Math" panose="02040503050406030204" pitchFamily="18" charset="0"/>
                          </a:rPr>
                        </m:ctrlPr>
                      </m:sSupPr>
                      <m:e>
                        <m:r>
                          <a:rPr lang="pt-BR" sz="3200" i="1">
                            <a:latin typeface="Cambria Math" panose="02040503050406030204" pitchFamily="18" charset="0"/>
                            <a:ea typeface="Cambria Math" panose="02040503050406030204" pitchFamily="18" charset="0"/>
                          </a:rPr>
                          <m:t>ℝ</m:t>
                        </m:r>
                      </m:e>
                      <m:sup>
                        <m:r>
                          <a:rPr lang="pt-BR" sz="3200" b="0" i="1" smtClean="0">
                            <a:latin typeface="Cambria Math" panose="02040503050406030204" pitchFamily="18" charset="0"/>
                            <a:ea typeface="Cambria Math" panose="02040503050406030204" pitchFamily="18" charset="0"/>
                          </a:rPr>
                          <m:t>𝑄</m:t>
                        </m:r>
                        <m:r>
                          <a:rPr lang="pt-BR" sz="3200" b="0" i="1" smtClean="0">
                            <a:latin typeface="Cambria Math" panose="02040503050406030204" pitchFamily="18" charset="0"/>
                            <a:ea typeface="Cambria Math" panose="02040503050406030204" pitchFamily="18" charset="0"/>
                          </a:rPr>
                          <m:t>×</m:t>
                        </m:r>
                        <m:r>
                          <a:rPr lang="pt-BR" sz="3200" b="0" i="1" smtClean="0">
                            <a:latin typeface="Cambria Math" panose="02040503050406030204" pitchFamily="18" charset="0"/>
                            <a:ea typeface="Cambria Math" panose="02040503050406030204" pitchFamily="18" charset="0"/>
                          </a:rPr>
                          <m:t>𝑄</m:t>
                        </m:r>
                      </m:sup>
                    </m:sSup>
                  </m:oMath>
                </a14:m>
                <a:r>
                  <a:rPr lang="pt-BR" sz="3200" dirty="0" smtClean="0"/>
                  <a:t> contabiliza </a:t>
                </a:r>
                <a:r>
                  <a:rPr lang="pt-BR" sz="3200" dirty="0"/>
                  <a:t>o número de classificações corretas e incorretas para cada uma das </a:t>
                </a:r>
                <a14:m>
                  <m:oMath xmlns:m="http://schemas.openxmlformats.org/officeDocument/2006/math">
                    <m:r>
                      <a:rPr lang="pt-BR" sz="3200" i="1">
                        <a:latin typeface="Cambria Math" panose="02040503050406030204" pitchFamily="18" charset="0"/>
                        <a:ea typeface="Cambria Math" panose="02040503050406030204" pitchFamily="18" charset="0"/>
                      </a:rPr>
                      <m:t>𝑄</m:t>
                    </m:r>
                    <m:r>
                      <a:rPr lang="pt-BR" sz="3200" i="1">
                        <a:latin typeface="Cambria Math" panose="02040503050406030204" pitchFamily="18" charset="0"/>
                        <a:ea typeface="Cambria Math" panose="02040503050406030204" pitchFamily="18" charset="0"/>
                      </a:rPr>
                      <m:t> </m:t>
                    </m:r>
                  </m:oMath>
                </a14:m>
                <a:r>
                  <a:rPr lang="pt-BR" sz="3200" dirty="0"/>
                  <a:t>classes </a:t>
                </a:r>
                <a:r>
                  <a:rPr lang="pt-BR" sz="3200" dirty="0" smtClean="0"/>
                  <a:t>existentes</a:t>
                </a:r>
                <a:r>
                  <a:rPr lang="pt-BR" sz="3200" dirty="0"/>
                  <a:t>. A </a:t>
                </a:r>
                <a:r>
                  <a:rPr lang="pt-BR" sz="3200" b="1" i="1" dirty="0"/>
                  <a:t>matriz de confusão </a:t>
                </a:r>
                <a14:m>
                  <m:oMath xmlns:m="http://schemas.openxmlformats.org/officeDocument/2006/math">
                    <m:r>
                      <a:rPr lang="pt-BR" sz="3200" b="1" i="1">
                        <a:latin typeface="Cambria Math" panose="02040503050406030204" pitchFamily="18" charset="0"/>
                      </a:rPr>
                      <m:t>𝑪</m:t>
                    </m:r>
                  </m:oMath>
                </a14:m>
                <a:r>
                  <a:rPr lang="pt-BR" sz="3200" dirty="0" smtClean="0"/>
                  <a:t> é definida como</a:t>
                </a:r>
              </a:p>
              <a:p>
                <a:pPr marL="0" indent="0">
                  <a:buNone/>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2"/>
                                    <m:mcJc m:val="center"/>
                                  </m:mcPr>
                                </m:mc>
                              </m:mcs>
                              <m:ctrlPr>
                                <a:rPr lang="pt-BR" sz="3200" b="0" i="1" smtClean="0">
                                  <a:latin typeface="Cambria Math" panose="02040503050406030204" pitchFamily="18" charset="0"/>
                                </a:rPr>
                              </m:ctrlPr>
                            </m:mPr>
                            <m:mr>
                              <m:e>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𝐶</m:t>
                                    </m:r>
                                  </m:e>
                                  <m:sub>
                                    <m:r>
                                      <a:rPr lang="pt-BR" sz="3200" b="0" i="1" smtClean="0">
                                        <a:latin typeface="Cambria Math" panose="02040503050406030204" pitchFamily="18" charset="0"/>
                                      </a:rPr>
                                      <m:t>𝑖𝑖</m:t>
                                    </m:r>
                                  </m:sub>
                                </m:sSub>
                              </m:e>
                              <m:e>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𝐶</m:t>
                                    </m:r>
                                  </m:e>
                                  <m:sub>
                                    <m:r>
                                      <a:rPr lang="pt-BR" sz="3200" b="0" i="1" smtClean="0">
                                        <a:latin typeface="Cambria Math" panose="02040503050406030204" pitchFamily="18" charset="0"/>
                                      </a:rPr>
                                      <m:t>𝑖𝑗</m:t>
                                    </m:r>
                                  </m:sub>
                                </m:sSub>
                              </m:e>
                            </m:mr>
                            <m:mr>
                              <m:e>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𝐶</m:t>
                                    </m:r>
                                  </m:e>
                                  <m:sub>
                                    <m:r>
                                      <a:rPr lang="pt-BR" sz="3200" b="0" i="1" smtClean="0">
                                        <a:latin typeface="Cambria Math" panose="02040503050406030204" pitchFamily="18" charset="0"/>
                                      </a:rPr>
                                      <m:t>𝑗𝑖</m:t>
                                    </m:r>
                                  </m:sub>
                                </m:sSub>
                              </m:e>
                              <m:e>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𝐶</m:t>
                                    </m:r>
                                  </m:e>
                                  <m:sub>
                                    <m:r>
                                      <a:rPr lang="pt-BR" sz="3200" b="0" i="1" smtClean="0">
                                        <a:latin typeface="Cambria Math" panose="02040503050406030204" pitchFamily="18" charset="0"/>
                                      </a:rPr>
                                      <m:t>𝑗𝑗</m:t>
                                    </m:r>
                                  </m:sub>
                                </m:sSub>
                              </m:e>
                            </m:mr>
                          </m:m>
                        </m:e>
                      </m:d>
                      <m:r>
                        <a:rPr lang="pt-BR" sz="3200" b="0" i="0" smtClean="0">
                          <a:latin typeface="Cambria Math" panose="02040503050406030204" pitchFamily="18" charset="0"/>
                        </a:rPr>
                        <m:t>,</m:t>
                      </m:r>
                    </m:oMath>
                  </m:oMathPara>
                </a14:m>
                <a:endParaRPr lang="pt-BR" sz="3200" dirty="0" smtClean="0"/>
              </a:p>
              <a:p>
                <a:pPr marL="0" indent="0">
                  <a:buNone/>
                </a:pPr>
                <a:r>
                  <a:rPr lang="pt-BR" sz="3200" dirty="0"/>
                  <a:t>o</a:t>
                </a:r>
                <a:r>
                  <a:rPr lang="pt-BR" sz="3200" dirty="0" smtClean="0"/>
                  <a:t>nde o </a:t>
                </a:r>
                <a:r>
                  <a:rPr lang="pt-BR" sz="3200" dirty="0"/>
                  <a:t>elemento </a:t>
                </a:r>
                <a14:m>
                  <m:oMath xmlns:m="http://schemas.openxmlformats.org/officeDocument/2006/math">
                    <m:sSub>
                      <m:sSubPr>
                        <m:ctrlPr>
                          <a:rPr lang="pt-BR" sz="3200" i="1" smtClean="0">
                            <a:latin typeface="Cambria Math" panose="02040503050406030204" pitchFamily="18" charset="0"/>
                          </a:rPr>
                        </m:ctrlPr>
                      </m:sSubPr>
                      <m:e>
                        <m:r>
                          <a:rPr lang="pt-BR" sz="3200" b="0" i="1" smtClean="0">
                            <a:latin typeface="Cambria Math" panose="02040503050406030204" pitchFamily="18" charset="0"/>
                          </a:rPr>
                          <m:t>𝐶</m:t>
                        </m:r>
                      </m:e>
                      <m:sub>
                        <m:r>
                          <a:rPr lang="pt-BR" sz="3200" b="0" i="1" smtClean="0">
                            <a:latin typeface="Cambria Math" panose="02040503050406030204" pitchFamily="18" charset="0"/>
                          </a:rPr>
                          <m:t>𝑖𝑗</m:t>
                        </m:r>
                      </m:sub>
                    </m:sSub>
                  </m:oMath>
                </a14:m>
                <a:r>
                  <a:rPr lang="pt-BR" sz="3200" dirty="0" smtClean="0"/>
                  <a:t> </a:t>
                </a:r>
                <a:r>
                  <a:rPr lang="pt-BR" sz="3200" dirty="0"/>
                  <a:t>indica quantos padrões da </a:t>
                </a:r>
                <a:r>
                  <a:rPr lang="pt-BR" sz="3200" dirty="0" smtClean="0"/>
                  <a:t>classe </a:t>
                </a:r>
                <a14:m>
                  <m:oMath xmlns:m="http://schemas.openxmlformats.org/officeDocument/2006/math">
                    <m:r>
                      <a:rPr lang="pt-BR" sz="3200" b="0" i="1" smtClean="0">
                        <a:latin typeface="Cambria Math" panose="02040503050406030204" pitchFamily="18" charset="0"/>
                      </a:rPr>
                      <m:t>𝑖</m:t>
                    </m:r>
                  </m:oMath>
                </a14:m>
                <a:r>
                  <a:rPr lang="pt-BR" sz="3200" dirty="0" smtClean="0"/>
                  <a:t> </a:t>
                </a:r>
                <a:r>
                  <a:rPr lang="pt-BR" sz="3200" dirty="0"/>
                  <a:t>foram designados à </a:t>
                </a:r>
                <a:r>
                  <a:rPr lang="pt-BR" sz="3200" dirty="0" smtClean="0"/>
                  <a:t>classe </a:t>
                </a:r>
                <a14:m>
                  <m:oMath xmlns:m="http://schemas.openxmlformats.org/officeDocument/2006/math">
                    <m:r>
                      <a:rPr lang="pt-BR" sz="3200" i="1">
                        <a:latin typeface="Cambria Math" panose="02040503050406030204" pitchFamily="18" charset="0"/>
                      </a:rPr>
                      <m:t>𝑗</m:t>
                    </m:r>
                  </m:oMath>
                </a14:m>
                <a:r>
                  <a:rPr lang="pt-BR" sz="3200" dirty="0"/>
                  <a:t>. </a:t>
                </a:r>
                <a:r>
                  <a:rPr lang="pt-BR" sz="3200" dirty="0" smtClean="0"/>
                  <a:t>Portanto, a diagonal de </a:t>
                </a:r>
                <a14:m>
                  <m:oMath xmlns:m="http://schemas.openxmlformats.org/officeDocument/2006/math">
                    <m:r>
                      <a:rPr lang="pt-BR" sz="3200" b="1" i="1">
                        <a:latin typeface="Cambria Math" panose="02040503050406030204" pitchFamily="18" charset="0"/>
                      </a:rPr>
                      <m:t>𝑪</m:t>
                    </m:r>
                  </m:oMath>
                </a14:m>
                <a:r>
                  <a:rPr lang="pt-BR" sz="3200" dirty="0" smtClean="0"/>
                  <a:t>, nos fornece o </a:t>
                </a:r>
                <a:r>
                  <a:rPr lang="pt-BR" sz="3200" dirty="0"/>
                  <a:t>número de classificações corretas</a:t>
                </a:r>
                <a:r>
                  <a:rPr lang="pt-BR" sz="3200" dirty="0" smtClean="0"/>
                  <a:t>.</a:t>
                </a:r>
              </a:p>
              <a:p>
                <a:r>
                  <a:rPr lang="pt-BR" sz="3200" dirty="0"/>
                  <a:t>Cada linha da matriz representa os exemplos que foram classificados como pertencentes a uma dada classe, enquanto cada coluna representa os exemplos realmente pertencentes a uma dada classe. </a:t>
                </a:r>
                <a:endParaRPr lang="pt-BR" sz="3200" dirty="0" smtClean="0"/>
              </a:p>
              <a:p>
                <a:r>
                  <a:rPr lang="pt-BR" sz="3200" dirty="0"/>
                  <a:t>A informação apresentada nesta </a:t>
                </a:r>
                <a:r>
                  <a:rPr lang="pt-BR" sz="3200" dirty="0" smtClean="0"/>
                  <a:t>matriz </a:t>
                </a:r>
                <a:r>
                  <a:rPr lang="pt-BR" sz="3200" dirty="0"/>
                  <a:t>permite </a:t>
                </a:r>
                <a:r>
                  <a:rPr lang="pt-BR" sz="3200" dirty="0" smtClean="0"/>
                  <a:t>verificar </a:t>
                </a:r>
                <a:r>
                  <a:rPr lang="pt-BR" sz="3200" dirty="0"/>
                  <a:t>quais classes o </a:t>
                </a:r>
                <a:r>
                  <a:rPr lang="pt-BR" sz="3200" b="1" i="1" dirty="0" smtClean="0"/>
                  <a:t>classificador</a:t>
                </a:r>
                <a:r>
                  <a:rPr lang="pt-BR" sz="3200" dirty="0" smtClean="0"/>
                  <a:t> tem </a:t>
                </a:r>
                <a:r>
                  <a:rPr lang="pt-BR" sz="3200" dirty="0"/>
                  <a:t>maior dificuldade em </a:t>
                </a:r>
                <a:r>
                  <a:rPr lang="pt-BR" sz="3200" dirty="0" smtClean="0"/>
                  <a:t>classificar</a:t>
                </a:r>
                <a:r>
                  <a:rPr lang="pt-BR" sz="3200" dirty="0"/>
                  <a:t>.</a:t>
                </a:r>
                <a:endParaRPr lang="pt-BR" sz="32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23988"/>
                <a:ext cx="11049000" cy="5434012"/>
              </a:xfrm>
              <a:blipFill rotWithShape="0">
                <a:blip r:embed="rId3"/>
                <a:stretch>
                  <a:fillRect l="-938" t="-2694" r="-1214"/>
                </a:stretch>
              </a:blipFill>
            </p:spPr>
            <p:txBody>
              <a:bodyPr/>
              <a:lstStyle/>
              <a:p>
                <a:r>
                  <a:rPr lang="pt-BR">
                    <a:noFill/>
                  </a:rPr>
                  <a:t> </a:t>
                </a:r>
              </a:p>
            </p:txBody>
          </p:sp>
        </mc:Fallback>
      </mc:AlternateContent>
    </p:spTree>
    <p:extLst>
      <p:ext uri="{BB962C8B-B14F-4D97-AF65-F5344CB8AC3E}">
        <p14:creationId xmlns:p14="http://schemas.microsoft.com/office/powerpoint/2010/main" val="16901707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275"/>
            <a:ext cx="10515600" cy="1325563"/>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3295650"/>
                <a:ext cx="11063514" cy="3562350"/>
              </a:xfrm>
            </p:spPr>
            <p:txBody>
              <a:bodyPr>
                <a:normAutofit fontScale="77500" lnSpcReduction="20000"/>
              </a:bodyPr>
              <a:lstStyle/>
              <a:p>
                <a:r>
                  <a:rPr lang="pt-BR" b="1" i="1" dirty="0" smtClean="0"/>
                  <a:t>Verdadeiro Positivo </a:t>
                </a:r>
                <a:r>
                  <a:rPr lang="pt-BR" dirty="0" smtClean="0"/>
                  <a:t>(</a:t>
                </a:r>
                <a:r>
                  <a:rPr lang="pt-BR" dirty="0"/>
                  <a:t>TP): número de exemplos da classe </a:t>
                </a:r>
                <a:r>
                  <a:rPr lang="pt-BR" dirty="0" smtClean="0"/>
                  <a:t>positiva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smtClean="0"/>
                  <a:t>, classificados </a:t>
                </a:r>
                <a:r>
                  <a:rPr lang="pt-BR" dirty="0"/>
                  <a:t>corretamente. </a:t>
                </a:r>
                <a:endParaRPr lang="pt-BR" dirty="0" smtClean="0"/>
              </a:p>
              <a:p>
                <a:r>
                  <a:rPr lang="pt-BR" b="1" i="1" dirty="0" smtClean="0"/>
                  <a:t>Verdadeiro Negativo</a:t>
                </a:r>
                <a:r>
                  <a:rPr lang="pt-BR" dirty="0" smtClean="0"/>
                  <a:t> (TN</a:t>
                </a:r>
                <a:r>
                  <a:rPr lang="pt-BR" dirty="0"/>
                  <a:t>): número de exemplos da classe </a:t>
                </a:r>
                <a:r>
                  <a:rPr lang="pt-BR" dirty="0" smtClean="0"/>
                  <a:t>negativa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 </a:t>
                </a:r>
                <a:r>
                  <a:rPr lang="pt-BR" dirty="0"/>
                  <a:t>identificados corretamente</a:t>
                </a:r>
                <a:r>
                  <a:rPr lang="pt-BR" dirty="0" smtClean="0"/>
                  <a:t>.</a:t>
                </a:r>
              </a:p>
              <a:p>
                <a:r>
                  <a:rPr lang="pt-BR" b="1" i="1" dirty="0" smtClean="0"/>
                  <a:t>Falso Positivo </a:t>
                </a:r>
                <a:r>
                  <a:rPr lang="pt-BR" dirty="0" smtClean="0"/>
                  <a:t>(FP): número de </a:t>
                </a:r>
                <a:r>
                  <a:rPr lang="pt-BR" dirty="0"/>
                  <a:t>exemplos classificados como positivos (+), mas </a:t>
                </a:r>
                <a:r>
                  <a:rPr lang="pt-BR" dirty="0" smtClean="0"/>
                  <a:t>que, </a:t>
                </a:r>
                <a:r>
                  <a:rPr lang="pt-BR" dirty="0"/>
                  <a:t>na </a:t>
                </a:r>
                <a:r>
                  <a:rPr lang="pt-BR" dirty="0" smtClean="0"/>
                  <a:t>verdade, pertencem </a:t>
                </a:r>
                <a:r>
                  <a:rPr lang="pt-BR" dirty="0"/>
                  <a:t>à classe negativa (−</a:t>
                </a:r>
                <a:r>
                  <a:rPr lang="pt-BR" dirty="0" smtClean="0"/>
                  <a:t>).</a:t>
                </a:r>
              </a:p>
              <a:p>
                <a:r>
                  <a:rPr lang="pt-BR" b="1" i="1" dirty="0" smtClean="0"/>
                  <a:t>Falso Negativo</a:t>
                </a:r>
                <a:r>
                  <a:rPr lang="pt-BR" dirty="0" smtClean="0"/>
                  <a:t> (FN</a:t>
                </a:r>
                <a:r>
                  <a:rPr lang="pt-BR" dirty="0"/>
                  <a:t>): </a:t>
                </a:r>
                <a:r>
                  <a:rPr lang="pt-BR" dirty="0" smtClean="0"/>
                  <a:t>número de exemplos </a:t>
                </a:r>
                <a:r>
                  <a:rPr lang="pt-BR" dirty="0"/>
                  <a:t>atribuídos à classe negativa (−), mas que, na verdade, pertencem à classe positiva </a:t>
                </a:r>
                <a:r>
                  <a:rPr lang="pt-BR" dirty="0" smtClean="0"/>
                  <a:t>(+).</a:t>
                </a:r>
              </a:p>
              <a:p>
                <a:pPr>
                  <a:buFont typeface="Wingdings" panose="05000000000000000000" pitchFamily="2" charset="2"/>
                  <a:buChar char="Ø"/>
                </a:pPr>
                <a:r>
                  <a:rPr lang="pt-BR" dirty="0" smtClean="0"/>
                  <a:t> Algumas definições que vamos precisar a seguir: </a:t>
                </a:r>
              </a:p>
              <a:p>
                <a:pPr lvl="1"/>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𝑁</m:t>
                        </m:r>
                      </m:e>
                      <m:sub>
                        <m:r>
                          <a:rPr lang="pt-BR" b="0" i="1" smtClean="0">
                            <a:latin typeface="Cambria Math" panose="02040503050406030204" pitchFamily="18" charset="0"/>
                          </a:rPr>
                          <m:t>+</m:t>
                        </m:r>
                      </m:sub>
                    </m:sSub>
                  </m:oMath>
                </a14:m>
                <a:r>
                  <a:rPr lang="pt-BR" dirty="0" smtClean="0"/>
                  <a:t> define o número </a:t>
                </a:r>
                <a:r>
                  <a:rPr lang="pt-BR" dirty="0"/>
                  <a:t>de </a:t>
                </a:r>
                <a:r>
                  <a:rPr lang="pt-BR" dirty="0" smtClean="0"/>
                  <a:t>exemplos pertencentes </a:t>
                </a:r>
                <a:r>
                  <a:rPr lang="pt-BR" dirty="0"/>
                  <a:t>à classe </a:t>
                </a:r>
                <a:r>
                  <a:rPr lang="pt-BR" dirty="0" smtClean="0"/>
                  <a:t>positiva = TP + FN.</a:t>
                </a:r>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b="0" i="1" smtClean="0">
                            <a:latin typeface="Cambria Math" panose="02040503050406030204" pitchFamily="18" charset="0"/>
                          </a:rPr>
                          <m:t>−</m:t>
                        </m:r>
                      </m:sub>
                    </m:sSub>
                  </m:oMath>
                </a14:m>
                <a:r>
                  <a:rPr lang="pt-BR" dirty="0" smtClean="0"/>
                  <a:t> define o número </a:t>
                </a:r>
                <a:r>
                  <a:rPr lang="pt-BR" dirty="0"/>
                  <a:t>de exemplos pertencentes à classe negativa </a:t>
                </a:r>
                <a:r>
                  <a:rPr lang="pt-BR" dirty="0" smtClean="0"/>
                  <a:t>= FP + TN.</a:t>
                </a:r>
              </a:p>
              <a:p>
                <a:pPr lvl="1"/>
                <a14:m>
                  <m:oMath xmlns:m="http://schemas.openxmlformats.org/officeDocument/2006/math">
                    <m:r>
                      <a:rPr lang="pt-BR" b="0" i="1" smtClean="0">
                        <a:latin typeface="Cambria Math" panose="02040503050406030204" pitchFamily="18" charset="0"/>
                      </a:rPr>
                      <m:t>𝑁</m:t>
                    </m:r>
                  </m:oMath>
                </a14:m>
                <a:r>
                  <a:rPr lang="pt-BR" dirty="0" smtClean="0"/>
                  <a:t> define o número </a:t>
                </a:r>
                <a:r>
                  <a:rPr lang="pt-BR" dirty="0"/>
                  <a:t>total de exemplos = </a:t>
                </a:r>
                <a:r>
                  <a:rPr lang="pt-BR" dirty="0" smtClean="0"/>
                  <a:t>TP + FN + FP + TN.</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3295650"/>
                <a:ext cx="11063514" cy="3562350"/>
              </a:xfrm>
              <a:blipFill rotWithShape="0">
                <a:blip r:embed="rId2"/>
                <a:stretch>
                  <a:fillRect l="-662" t="-3596" b="-20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344693732"/>
                  </p:ext>
                </p:extLst>
              </p:nvPr>
            </p:nvGraphicFramePr>
            <p:xfrm>
              <a:off x="4700587" y="1141188"/>
              <a:ext cx="4391025" cy="2072640"/>
            </p:xfrm>
            <a:graphic>
              <a:graphicData uri="http://schemas.openxmlformats.org/drawingml/2006/table">
                <a:tbl>
                  <a:tblPr/>
                  <a:tblGrid>
                    <a:gridCol w="1017825"/>
                    <a:gridCol w="344250"/>
                    <a:gridCol w="1514475"/>
                    <a:gridCol w="1514475"/>
                  </a:tblGrid>
                  <a:tr h="399416">
                    <a:tc rowSpan="2">
                      <a:txBody>
                        <a:bodyPr/>
                        <a:lstStyle/>
                        <a:p>
                          <a:pPr algn="ctr" rtl="0" fontAlgn="ctr"/>
                          <a:r>
                            <a:rPr lang="pt-BR" sz="1800" b="1" dirty="0" smtClean="0">
                              <a:effectLst/>
                            </a:rPr>
                            <a:t>Classes </a:t>
                          </a:r>
                          <a:r>
                            <a:rPr lang="pt-BR" sz="1800" b="1" dirty="0">
                              <a:effectLst/>
                            </a:rPr>
                            <a:t/>
                          </a:r>
                          <a:br>
                            <a:rPr lang="pt-BR" sz="1800" b="1" dirty="0">
                              <a:effectLst/>
                            </a:rPr>
                          </a:br>
                          <a:r>
                            <a:rPr lang="pt-BR" sz="1800" b="1" dirty="0" smtClean="0">
                              <a:effectLst/>
                            </a:rPr>
                            <a:t>Estimadas </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smtClean="0">
                              <a:effectLst/>
                            </a:rPr>
                            <a:t>+</a:t>
                          </a:r>
                        </a:p>
                        <a:p>
                          <a:pPr algn="ctr" rtl="0" fontAlgn="ct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B050"/>
                              </a:solidFill>
                              <a:effectLst/>
                            </a:rPr>
                            <a:t>Verdadeiro </a:t>
                          </a:r>
                          <a:br>
                            <a:rPr lang="pt-BR" sz="1800" b="1" dirty="0">
                              <a:solidFill>
                                <a:srgbClr val="00B050"/>
                              </a:solidFill>
                              <a:effectLst/>
                            </a:rPr>
                          </a:br>
                          <a:r>
                            <a:rPr lang="pt-BR" sz="1800" b="1" dirty="0">
                              <a:solidFill>
                                <a:srgbClr val="00B050"/>
                              </a:solidFill>
                              <a:effectLst/>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smtClean="0">
                              <a:solidFill>
                                <a:srgbClr val="0000FF"/>
                              </a:solidFill>
                              <a:effectLst/>
                            </a:rPr>
                            <a:t>Falso </a:t>
                          </a:r>
                          <a:br>
                            <a:rPr lang="pt-BR" sz="1800" b="1" dirty="0" smtClean="0">
                              <a:solidFill>
                                <a:srgbClr val="0000FF"/>
                              </a:solidFill>
                              <a:effectLst/>
                            </a:rPr>
                          </a:br>
                          <a:r>
                            <a:rPr lang="pt-BR" sz="1800" b="1" dirty="0" smtClean="0">
                              <a:solidFill>
                                <a:srgbClr val="0000FF"/>
                              </a:solidFill>
                              <a:effectLst/>
                            </a:rPr>
                            <a:t>Positivo (FP)</a:t>
                          </a:r>
                          <a:endParaRPr lang="pt-BR" sz="1800" b="1" dirty="0">
                            <a:solidFill>
                              <a:srgbClr val="FF0000"/>
                            </a:solidFill>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0025">
                    <a:tc vMerge="1">
                      <a:txBody>
                        <a:bodyPr/>
                        <a:lstStyle/>
                        <a:p>
                          <a:endParaRPr lang="pt-BR"/>
                        </a:p>
                      </a:txBody>
                      <a:tcPr/>
                    </a:tc>
                    <a:tc>
                      <a:txBody>
                        <a:bodyPr/>
                        <a:lstStyle/>
                        <a:p>
                          <a:pPr algn="ctr" rtl="0" fontAlgn="ctr"/>
                          <a:r>
                            <a:rPr lang="pt-BR" sz="1800" b="1" dirty="0" smtClean="0">
                              <a:effectLst/>
                            </a:rPr>
                            <a:t>-</a:t>
                          </a:r>
                        </a:p>
                        <a:p>
                          <a:pPr algn="ctr" rtl="0" fontAlgn="ct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m:oMathPara>
                          </a14:m>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kern="1200" dirty="0" smtClean="0">
                              <a:solidFill>
                                <a:srgbClr val="0000FF"/>
                              </a:solidFill>
                              <a:effectLst/>
                              <a:latin typeface="+mn-lt"/>
                              <a:ea typeface="+mn-ea"/>
                              <a:cs typeface="+mn-cs"/>
                            </a:rPr>
                            <a:t>Falso</a:t>
                          </a:r>
                          <a:br>
                            <a:rPr lang="pt-BR" sz="1800" b="1" kern="1200" dirty="0" smtClean="0">
                              <a:solidFill>
                                <a:srgbClr val="0000FF"/>
                              </a:solidFill>
                              <a:effectLst/>
                              <a:latin typeface="+mn-lt"/>
                              <a:ea typeface="+mn-ea"/>
                              <a:cs typeface="+mn-cs"/>
                            </a:rPr>
                          </a:br>
                          <a:r>
                            <a:rPr lang="pt-BR" sz="1800" b="1" kern="1200" dirty="0" smtClean="0">
                              <a:solidFill>
                                <a:srgbClr val="0000FF"/>
                              </a:solidFill>
                              <a:effectLst/>
                              <a:latin typeface="+mn-lt"/>
                              <a:ea typeface="+mn-ea"/>
                              <a:cs typeface="+mn-cs"/>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rPr>
                            <a:t>Verdadeiro </a:t>
                          </a:r>
                          <a:br>
                            <a:rPr lang="pt-BR" sz="1800" b="1" dirty="0">
                              <a:solidFill>
                                <a:srgbClr val="FF0000"/>
                              </a:solidFill>
                              <a:effectLst/>
                            </a:rPr>
                          </a:br>
                          <a:r>
                            <a:rPr lang="pt-BR" sz="1800" b="1" dirty="0">
                              <a:solidFill>
                                <a:srgbClr val="FF0000"/>
                              </a:solidFill>
                              <a:effectLst/>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0025">
                    <a:tc rowSpan="2" gridSpan="2">
                      <a:txBody>
                        <a:bodyPr/>
                        <a:lstStyle/>
                        <a:p>
                          <a:pPr rtl="0" fontAlgn="b"/>
                          <a:endParaRPr lang="pt-BR"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smtClean="0">
                              <a:effectLst/>
                            </a:rPr>
                            <a:t>+ </a:t>
                          </a:r>
                        </a:p>
                        <a:p>
                          <a:pPr algn="ctr" rtl="0" fontAlgn="b"/>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smtClean="0">
                              <a:effectLst/>
                            </a:rPr>
                            <a:t>- </a:t>
                          </a:r>
                        </a:p>
                        <a:p>
                          <a:pPr algn="ctr" rtl="0" fontAlgn="b"/>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m:oMathPara>
                          </a14:m>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00025">
                    <a:tc gridSpan="2" vMerge="1">
                      <a:txBody>
                        <a:bodyPr/>
                        <a:lstStyle/>
                        <a:p>
                          <a:endParaRPr lang="pt-BR"/>
                        </a:p>
                      </a:txBody>
                      <a:tcPr/>
                    </a:tc>
                    <a:tc hMerge="1" vMerge="1">
                      <a:txBody>
                        <a:bodyPr/>
                        <a:lstStyle/>
                        <a:p>
                          <a:endParaRPr lang="pt-BR"/>
                        </a:p>
                      </a:txBody>
                      <a:tcPr/>
                    </a:tc>
                    <a:tc gridSpan="2">
                      <a:txBody>
                        <a:bodyPr/>
                        <a:lstStyle/>
                        <a:p>
                          <a:pPr algn="ctr" rtl="0" fontAlgn="b"/>
                          <a:r>
                            <a:rPr lang="pt-BR" sz="1800" b="1" dirty="0" smtClean="0">
                              <a:effectLst/>
                            </a:rPr>
                            <a:t>Classes Verdadeiras</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344693732"/>
                  </p:ext>
                </p:extLst>
              </p:nvPr>
            </p:nvGraphicFramePr>
            <p:xfrm>
              <a:off x="4700587" y="1141188"/>
              <a:ext cx="4391025" cy="2072640"/>
            </p:xfrm>
            <a:graphic>
              <a:graphicData uri="http://schemas.openxmlformats.org/drawingml/2006/table">
                <a:tbl>
                  <a:tblPr/>
                  <a:tblGrid>
                    <a:gridCol w="1017825"/>
                    <a:gridCol w="344250"/>
                    <a:gridCol w="1514475"/>
                    <a:gridCol w="1514475"/>
                  </a:tblGrid>
                  <a:tr h="586740">
                    <a:tc rowSpan="2">
                      <a:txBody>
                        <a:bodyPr/>
                        <a:lstStyle/>
                        <a:p>
                          <a:pPr algn="ctr" rtl="0" fontAlgn="ctr"/>
                          <a:r>
                            <a:rPr lang="pt-BR" sz="1800" b="1" dirty="0" smtClean="0">
                              <a:effectLst/>
                            </a:rPr>
                            <a:t>Classes </a:t>
                          </a:r>
                          <a:r>
                            <a:rPr lang="pt-BR" sz="1800" b="1" dirty="0">
                              <a:effectLst/>
                            </a:rPr>
                            <a:t/>
                          </a:r>
                          <a:br>
                            <a:rPr lang="pt-BR" sz="1800" b="1" dirty="0">
                              <a:effectLst/>
                            </a:rPr>
                          </a:br>
                          <a:r>
                            <a:rPr lang="pt-BR" sz="1800" b="1" dirty="0" smtClean="0">
                              <a:effectLst/>
                            </a:rPr>
                            <a:t>Estimadas </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294737" t="-10309" r="-875439" b="-272165"/>
                          </a:stretch>
                        </a:blipFill>
                      </a:tcPr>
                    </a:tc>
                    <a:tc>
                      <a:txBody>
                        <a:bodyPr/>
                        <a:lstStyle/>
                        <a:p>
                          <a:pPr algn="ctr" rtl="0" fontAlgn="b"/>
                          <a:r>
                            <a:rPr lang="pt-BR" sz="1800" b="1" dirty="0">
                              <a:solidFill>
                                <a:srgbClr val="00B050"/>
                              </a:solidFill>
                              <a:effectLst/>
                            </a:rPr>
                            <a:t>Verdadeiro </a:t>
                          </a:r>
                          <a:br>
                            <a:rPr lang="pt-BR" sz="1800" b="1" dirty="0">
                              <a:solidFill>
                                <a:srgbClr val="00B050"/>
                              </a:solidFill>
                              <a:effectLst/>
                            </a:rPr>
                          </a:br>
                          <a:r>
                            <a:rPr lang="pt-BR" sz="1800" b="1" dirty="0">
                              <a:solidFill>
                                <a:srgbClr val="00B050"/>
                              </a:solidFill>
                              <a:effectLst/>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smtClean="0">
                              <a:solidFill>
                                <a:srgbClr val="0000FF"/>
                              </a:solidFill>
                              <a:effectLst/>
                            </a:rPr>
                            <a:t>Falso </a:t>
                          </a:r>
                          <a:br>
                            <a:rPr lang="pt-BR" sz="1800" b="1" dirty="0" smtClean="0">
                              <a:solidFill>
                                <a:srgbClr val="0000FF"/>
                              </a:solidFill>
                              <a:effectLst/>
                            </a:rPr>
                          </a:br>
                          <a:r>
                            <a:rPr lang="pt-BR" sz="1800" b="1" dirty="0" smtClean="0">
                              <a:solidFill>
                                <a:srgbClr val="0000FF"/>
                              </a:solidFill>
                              <a:effectLst/>
                            </a:rPr>
                            <a:t>Positivo (FP)</a:t>
                          </a:r>
                          <a:endParaRPr lang="pt-BR" sz="1800" b="1" dirty="0">
                            <a:solidFill>
                              <a:srgbClr val="FF0000"/>
                            </a:solidFill>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6740">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294737" t="-111458" r="-875439" b="-175000"/>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kern="1200" dirty="0" smtClean="0">
                              <a:solidFill>
                                <a:srgbClr val="0000FF"/>
                              </a:solidFill>
                              <a:effectLst/>
                              <a:latin typeface="+mn-lt"/>
                              <a:ea typeface="+mn-ea"/>
                              <a:cs typeface="+mn-cs"/>
                            </a:rPr>
                            <a:t>Falso</a:t>
                          </a:r>
                          <a:br>
                            <a:rPr lang="pt-BR" sz="1800" b="1" kern="1200" dirty="0" smtClean="0">
                              <a:solidFill>
                                <a:srgbClr val="0000FF"/>
                              </a:solidFill>
                              <a:effectLst/>
                              <a:latin typeface="+mn-lt"/>
                              <a:ea typeface="+mn-ea"/>
                              <a:cs typeface="+mn-cs"/>
                            </a:rPr>
                          </a:br>
                          <a:r>
                            <a:rPr lang="pt-BR" sz="1800" b="1" kern="1200" dirty="0" smtClean="0">
                              <a:solidFill>
                                <a:srgbClr val="0000FF"/>
                              </a:solidFill>
                              <a:effectLst/>
                              <a:latin typeface="+mn-lt"/>
                              <a:ea typeface="+mn-ea"/>
                              <a:cs typeface="+mn-cs"/>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rPr>
                            <a:t>Verdadeiro </a:t>
                          </a:r>
                          <a:br>
                            <a:rPr lang="pt-BR" sz="1800" b="1" dirty="0">
                              <a:solidFill>
                                <a:srgbClr val="FF0000"/>
                              </a:solidFill>
                              <a:effectLst/>
                            </a:rPr>
                          </a:br>
                          <a:r>
                            <a:rPr lang="pt-BR" sz="1800" b="1" dirty="0">
                              <a:solidFill>
                                <a:srgbClr val="FF0000"/>
                              </a:solidFill>
                              <a:effectLst/>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6740">
                    <a:tc rowSpan="2" gridSpan="2">
                      <a:txBody>
                        <a:bodyPr/>
                        <a:lstStyle/>
                        <a:p>
                          <a:pPr rtl="0" fontAlgn="b"/>
                          <a:endParaRPr lang="pt-BR"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90726" t="-209278" r="-101210" b="-7319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189960" t="-209278" r="-803" b="-73196"/>
                          </a:stretch>
                        </a:blipFill>
                      </a:tcPr>
                    </a:tc>
                  </a:tr>
                  <a:tr h="312420">
                    <a:tc gridSpan="2" vMerge="1">
                      <a:txBody>
                        <a:bodyPr/>
                        <a:lstStyle/>
                        <a:p>
                          <a:endParaRPr lang="pt-BR"/>
                        </a:p>
                      </a:txBody>
                      <a:tcPr/>
                    </a:tc>
                    <a:tc hMerge="1" vMerge="1">
                      <a:txBody>
                        <a:bodyPr/>
                        <a:lstStyle/>
                        <a:p>
                          <a:endParaRPr lang="pt-BR"/>
                        </a:p>
                      </a:txBody>
                      <a:tcPr/>
                    </a:tc>
                    <a:tc gridSpan="2">
                      <a:txBody>
                        <a:bodyPr/>
                        <a:lstStyle/>
                        <a:p>
                          <a:pPr algn="ctr" rtl="0" fontAlgn="b"/>
                          <a:r>
                            <a:rPr lang="pt-BR" sz="1800" b="1" dirty="0" smtClean="0">
                              <a:effectLst/>
                            </a:rPr>
                            <a:t>Classes Verdadeiras</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r>
                </a:tbl>
              </a:graphicData>
            </a:graphic>
          </p:graphicFrame>
        </mc:Fallback>
      </mc:AlternateContent>
      <p:sp>
        <p:nvSpPr>
          <p:cNvPr id="5" name="Rectangle 4"/>
          <p:cNvSpPr/>
          <p:nvPr/>
        </p:nvSpPr>
        <p:spPr>
          <a:xfrm>
            <a:off x="838199" y="1182172"/>
            <a:ext cx="3087255" cy="523220"/>
          </a:xfrm>
          <a:prstGeom prst="rect">
            <a:avLst/>
          </a:prstGeom>
        </p:spPr>
        <p:txBody>
          <a:bodyPr wrap="none">
            <a:spAutoFit/>
          </a:bodyPr>
          <a:lstStyle/>
          <a:p>
            <a:r>
              <a:rPr lang="pt-BR" sz="2800" b="1" dirty="0" smtClean="0"/>
              <a:t>Matriz </a:t>
            </a:r>
            <a:r>
              <a:rPr lang="pt-BR" sz="2800" b="1" dirty="0"/>
              <a:t>de Confusão</a:t>
            </a:r>
            <a:endParaRPr lang="pt-BR" sz="2800" dirty="0"/>
          </a:p>
        </p:txBody>
      </p:sp>
      <mc:AlternateContent xmlns:mc="http://schemas.openxmlformats.org/markup-compatibility/2006" xmlns:a14="http://schemas.microsoft.com/office/drawing/2010/main">
        <mc:Choice Requires="a14">
          <p:sp>
            <p:nvSpPr>
              <p:cNvPr id="6" name="TextBox 5"/>
              <p:cNvSpPr txBox="1"/>
              <p:nvPr/>
            </p:nvSpPr>
            <p:spPr>
              <a:xfrm>
                <a:off x="838199" y="1872343"/>
                <a:ext cx="3109697" cy="369332"/>
              </a:xfrm>
              <a:prstGeom prst="rect">
                <a:avLst/>
              </a:prstGeom>
              <a:noFill/>
            </p:spPr>
            <p:txBody>
              <a:bodyPr wrap="square" rtlCol="0">
                <a:spAutoFit/>
              </a:bodyPr>
              <a:lstStyle/>
              <a:p>
                <a:r>
                  <a:rPr lang="pt-BR" dirty="0" smtClean="0"/>
                  <a:t>Exemplo para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=2</m:t>
                    </m:r>
                  </m:oMath>
                </a14:m>
                <a:r>
                  <a:rPr lang="pt-BR" dirty="0" smtClean="0"/>
                  <a:t>.</a:t>
                </a:r>
                <a:endParaRPr lang="pt-BR" dirty="0"/>
              </a:p>
            </p:txBody>
          </p:sp>
        </mc:Choice>
        <mc:Fallback xmlns="">
          <p:sp>
            <p:nvSpPr>
              <p:cNvPr id="6" name="TextBox 5"/>
              <p:cNvSpPr txBox="1">
                <a:spLocks noRot="1" noChangeAspect="1" noMove="1" noResize="1" noEditPoints="1" noAdjustHandles="1" noChangeArrowheads="1" noChangeShapeType="1" noTextEdit="1"/>
              </p:cNvSpPr>
              <p:nvPr/>
            </p:nvSpPr>
            <p:spPr>
              <a:xfrm>
                <a:off x="838199" y="1872343"/>
                <a:ext cx="3109697" cy="369332"/>
              </a:xfrm>
              <a:prstGeom prst="rect">
                <a:avLst/>
              </a:prstGeom>
              <a:blipFill rotWithShape="0">
                <a:blip r:embed="rId4"/>
                <a:stretch>
                  <a:fillRect l="-1566" t="-8197" b="-24590"/>
                </a:stretch>
              </a:blipFill>
            </p:spPr>
            <p:txBody>
              <a:bodyPr/>
              <a:lstStyle/>
              <a:p>
                <a:r>
                  <a:rPr lang="pt-BR">
                    <a:noFill/>
                  </a:rPr>
                  <a:t> </a:t>
                </a:r>
              </a:p>
            </p:txBody>
          </p:sp>
        </mc:Fallback>
      </mc:AlternateContent>
    </p:spTree>
    <p:extLst>
      <p:ext uri="{BB962C8B-B14F-4D97-AF65-F5344CB8AC3E}">
        <p14:creationId xmlns:p14="http://schemas.microsoft.com/office/powerpoint/2010/main" val="1182860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182350" cy="4938711"/>
              </a:xfrm>
            </p:spPr>
            <p:txBody>
              <a:bodyPr>
                <a:normAutofit fontScale="77500" lnSpcReduction="20000"/>
              </a:bodyPr>
              <a:lstStyle/>
              <a:p>
                <a:pPr marL="0" indent="0">
                  <a:buNone/>
                </a:pPr>
                <a:r>
                  <a:rPr lang="pt-BR" sz="3100" b="1" dirty="0" smtClean="0"/>
                  <a:t>Matriz </a:t>
                </a:r>
                <a:r>
                  <a:rPr lang="pt-BR" sz="3100" b="1" dirty="0"/>
                  <a:t>de </a:t>
                </a:r>
                <a:r>
                  <a:rPr lang="pt-BR" sz="3100" b="1" dirty="0" smtClean="0"/>
                  <a:t>Confusão</a:t>
                </a:r>
                <a:endParaRPr lang="pt-BR" sz="3100" dirty="0" smtClean="0"/>
              </a:p>
              <a:p>
                <a:pPr marL="0" indent="0">
                  <a:buNone/>
                </a:pPr>
                <a:r>
                  <a:rPr lang="pt-BR" dirty="0" smtClean="0"/>
                  <a:t>Nós </a:t>
                </a:r>
                <a:r>
                  <a:rPr lang="pt-BR" dirty="0"/>
                  <a:t>podemos </a:t>
                </a:r>
                <a:r>
                  <a:rPr lang="pt-BR" dirty="0" smtClean="0"/>
                  <a:t>calcular diversas </a:t>
                </a:r>
                <a:r>
                  <a:rPr lang="pt-BR" dirty="0"/>
                  <a:t>métricas de </a:t>
                </a:r>
                <a:r>
                  <a:rPr lang="pt-BR" dirty="0" smtClean="0"/>
                  <a:t>desempenho </a:t>
                </a:r>
                <a:r>
                  <a:rPr lang="pt-BR" dirty="0"/>
                  <a:t>a</a:t>
                </a:r>
                <a:r>
                  <a:rPr lang="pt-BR" dirty="0" smtClean="0"/>
                  <a:t> </a:t>
                </a:r>
                <a:r>
                  <a:rPr lang="pt-BR" dirty="0"/>
                  <a:t>partir das informações contidas </a:t>
                </a:r>
                <a:r>
                  <a:rPr lang="pt-BR" dirty="0" smtClean="0"/>
                  <a:t>na </a:t>
                </a:r>
                <a:r>
                  <a:rPr lang="pt-BR" b="1" i="1" dirty="0"/>
                  <a:t>matriz de </a:t>
                </a:r>
                <a:r>
                  <a:rPr lang="pt-BR" b="1" i="1" dirty="0" smtClean="0"/>
                  <a:t>confusão</a:t>
                </a:r>
                <a:endParaRPr lang="pt-BR" dirty="0" smtClean="0"/>
              </a:p>
              <a:p>
                <a:r>
                  <a:rPr lang="pt-BR" b="1" i="1" dirty="0"/>
                  <a:t>Taxa de falso negativo</a:t>
                </a:r>
                <a:r>
                  <a:rPr lang="pt-BR" dirty="0"/>
                  <a:t>: </a:t>
                </a:r>
                <a:r>
                  <a:rPr lang="pt-BR" dirty="0" smtClean="0"/>
                  <a:t>é a proporção </a:t>
                </a:r>
                <a:r>
                  <a:rPr lang="pt-BR" dirty="0"/>
                  <a:t>de exemplos da classe positiva </a:t>
                </a:r>
                <a:r>
                  <a:rPr lang="pt-BR" dirty="0" smtClean="0"/>
                  <a:t>(+) </a:t>
                </a:r>
                <a:r>
                  <a:rPr lang="pt-BR" dirty="0"/>
                  <a:t>classificados incorretamente</a:t>
                </a:r>
                <a:r>
                  <a:rPr lang="pt-BR" dirty="0" smtClean="0"/>
                  <a:t>. É definida por</a:t>
                </a:r>
              </a:p>
              <a:p>
                <a:pPr marL="0" indent="0" algn="ctr">
                  <a:buNone/>
                </a:pPr>
                <a14:m>
                  <m:oMath xmlns:m="http://schemas.openxmlformats.org/officeDocument/2006/math">
                    <m:r>
                      <m:rPr>
                        <m:sty m:val="p"/>
                      </m:rPr>
                      <a:rPr lang="pt-BR" b="0" i="0" smtClean="0">
                        <a:latin typeface="Cambria Math" panose="02040503050406030204" pitchFamily="18" charset="0"/>
                      </a:rPr>
                      <m:t>Taxa</m:t>
                    </m:r>
                    <m:r>
                      <a:rPr lang="pt-BR" b="0" i="0" smtClean="0">
                        <a:latin typeface="Cambria Math" panose="02040503050406030204" pitchFamily="18" charset="0"/>
                      </a:rPr>
                      <m:t> </m:t>
                    </m:r>
                    <m:r>
                      <m:rPr>
                        <m:sty m:val="p"/>
                      </m:rPr>
                      <a:rPr lang="pt-BR" b="0" i="0" smtClean="0">
                        <a:latin typeface="Cambria Math" panose="02040503050406030204" pitchFamily="18" charset="0"/>
                      </a:rPr>
                      <m:t>de</m:t>
                    </m:r>
                    <m:r>
                      <a:rPr lang="pt-BR" b="0" i="0" smtClean="0">
                        <a:latin typeface="Cambria Math" panose="02040503050406030204" pitchFamily="18" charset="0"/>
                      </a:rPr>
                      <m:t> </m:t>
                    </m:r>
                    <m:r>
                      <m:rPr>
                        <m:sty m:val="p"/>
                      </m:rPr>
                      <a:rPr lang="pt-BR" b="0" i="0" smtClean="0">
                        <a:latin typeface="Cambria Math" panose="02040503050406030204" pitchFamily="18" charset="0"/>
                      </a:rPr>
                      <m:t>falso</m:t>
                    </m:r>
                    <m:r>
                      <a:rPr lang="pt-BR" b="0" i="0" smtClean="0">
                        <a:latin typeface="Cambria Math" panose="02040503050406030204" pitchFamily="18" charset="0"/>
                      </a:rPr>
                      <m:t> </m:t>
                    </m:r>
                    <m:r>
                      <m:rPr>
                        <m:sty m:val="p"/>
                      </m:rPr>
                      <a:rPr lang="pt-BR" b="0" i="0" smtClean="0">
                        <a:latin typeface="Cambria Math" panose="02040503050406030204" pitchFamily="18" charset="0"/>
                      </a:rPr>
                      <m:t>negativo</m:t>
                    </m:r>
                    <m:r>
                      <a:rPr lang="pt-BR" b="0" i="1" smtClean="0">
                        <a:latin typeface="Cambria Math" panose="02040503050406030204" pitchFamily="18" charset="0"/>
                      </a:rPr>
                      <m:t>= </m:t>
                    </m:r>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𝑝</m:t>
                        </m:r>
                      </m:e>
                      <m:sub>
                        <m:r>
                          <a:rPr lang="pt-BR" b="0" i="1" smtClean="0">
                            <a:latin typeface="Cambria Math" panose="02040503050406030204" pitchFamily="18" charset="0"/>
                          </a:rPr>
                          <m:t>𝑒</m:t>
                        </m:r>
                      </m:sub>
                      <m:sup>
                        <m:r>
                          <a:rPr lang="pt-BR" b="0" i="1" smtClean="0">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FN</m:t>
                        </m:r>
                      </m:num>
                      <m:den>
                        <m:r>
                          <m:rPr>
                            <m:sty m:val="p"/>
                          </m:rPr>
                          <a:rPr lang="pt-BR" b="0" i="0" smtClean="0">
                            <a:latin typeface="Cambria Math" panose="02040503050406030204" pitchFamily="18" charset="0"/>
                          </a:rPr>
                          <m:t>TP</m:t>
                        </m:r>
                        <m:r>
                          <a:rPr lang="pt-BR" b="0" i="0" smtClean="0">
                            <a:latin typeface="Cambria Math" panose="02040503050406030204" pitchFamily="18" charset="0"/>
                          </a:rPr>
                          <m:t>+</m:t>
                        </m:r>
                        <m:r>
                          <m:rPr>
                            <m:sty m:val="p"/>
                          </m:rPr>
                          <a:rPr lang="pt-BR" b="0" i="0" smtClean="0">
                            <a:latin typeface="Cambria Math" panose="02040503050406030204" pitchFamily="18" charset="0"/>
                          </a:rPr>
                          <m:t>FN</m:t>
                        </m:r>
                      </m:den>
                    </m:f>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FN</m:t>
                        </m:r>
                      </m:num>
                      <m:den>
                        <m:sSub>
                          <m:sSubPr>
                            <m:ctrlPr>
                              <a:rPr lang="pt-BR" i="1">
                                <a:latin typeface="Cambria Math" panose="02040503050406030204" pitchFamily="18" charset="0"/>
                              </a:rPr>
                            </m:ctrlPr>
                          </m:sSubPr>
                          <m:e>
                            <m:r>
                              <m:rPr>
                                <m:sty m:val="p"/>
                              </m:rPr>
                              <a:rPr lang="pt-BR" i="0">
                                <a:latin typeface="Cambria Math" panose="02040503050406030204" pitchFamily="18" charset="0"/>
                              </a:rPr>
                              <m:t>N</m:t>
                            </m:r>
                          </m:e>
                          <m:sub>
                            <m:r>
                              <a:rPr lang="pt-BR" i="0">
                                <a:latin typeface="Cambria Math" panose="02040503050406030204" pitchFamily="18" charset="0"/>
                              </a:rPr>
                              <m:t>+</m:t>
                            </m:r>
                          </m:sub>
                        </m:sSub>
                      </m:den>
                    </m:f>
                  </m:oMath>
                </a14:m>
                <a:r>
                  <a:rPr lang="pt-BR" dirty="0" smtClean="0"/>
                  <a:t>.</a:t>
                </a:r>
              </a:p>
              <a:p>
                <a:r>
                  <a:rPr lang="pt-BR" b="1" i="1" dirty="0"/>
                  <a:t>Taxa de falso positivo</a:t>
                </a:r>
                <a:r>
                  <a:rPr lang="pt-BR" dirty="0"/>
                  <a:t>: </a:t>
                </a:r>
                <a:r>
                  <a:rPr lang="pt-BR" dirty="0" smtClean="0"/>
                  <a:t>é a proporção </a:t>
                </a:r>
                <a:r>
                  <a:rPr lang="pt-BR" dirty="0"/>
                  <a:t>de exemplos da classe negativa </a:t>
                </a:r>
                <a:r>
                  <a:rPr lang="pt-BR" dirty="0" smtClean="0"/>
                  <a:t>(-) </a:t>
                </a:r>
                <a:r>
                  <a:rPr lang="pt-BR" dirty="0"/>
                  <a:t>classificados incorretamente. </a:t>
                </a:r>
                <a:r>
                  <a:rPr lang="pt-BR" dirty="0" smtClean="0"/>
                  <a:t>É </a:t>
                </a:r>
                <a:r>
                  <a:rPr lang="pt-BR" dirty="0"/>
                  <a:t>definida </a:t>
                </a:r>
                <a:r>
                  <a:rPr lang="pt-BR" dirty="0" smtClean="0"/>
                  <a:t>por</a:t>
                </a:r>
              </a:p>
              <a:p>
                <a:pPr marL="0" indent="0" algn="ctr">
                  <a:buNone/>
                </a:pPr>
                <a14:m>
                  <m:oMath xmlns:m="http://schemas.openxmlformats.org/officeDocument/2006/math">
                    <m:r>
                      <m:rPr>
                        <m:sty m:val="p"/>
                      </m:rPr>
                      <a:rPr lang="pt-BR">
                        <a:latin typeface="Cambria Math" panose="02040503050406030204" pitchFamily="18" charset="0"/>
                      </a:rPr>
                      <m:t>Taxa</m:t>
                    </m:r>
                    <m:r>
                      <a:rPr lang="pt-BR">
                        <a:latin typeface="Cambria Math" panose="02040503050406030204" pitchFamily="18" charset="0"/>
                      </a:rPr>
                      <m:t> </m:t>
                    </m:r>
                    <m:r>
                      <m:rPr>
                        <m:sty m:val="p"/>
                      </m:rPr>
                      <a:rPr lang="pt-BR">
                        <a:latin typeface="Cambria Math" panose="02040503050406030204" pitchFamily="18" charset="0"/>
                      </a:rPr>
                      <m:t>de</m:t>
                    </m:r>
                    <m:r>
                      <a:rPr lang="pt-BR">
                        <a:latin typeface="Cambria Math" panose="02040503050406030204" pitchFamily="18" charset="0"/>
                      </a:rPr>
                      <m:t> </m:t>
                    </m:r>
                    <m:r>
                      <m:rPr>
                        <m:sty m:val="p"/>
                      </m:rPr>
                      <a:rPr lang="pt-BR">
                        <a:latin typeface="Cambria Math" panose="02040503050406030204" pitchFamily="18" charset="0"/>
                      </a:rPr>
                      <m:t>falso</m:t>
                    </m:r>
                    <m:r>
                      <a:rPr lang="pt-BR">
                        <a:latin typeface="Cambria Math" panose="02040503050406030204" pitchFamily="18" charset="0"/>
                      </a:rPr>
                      <m:t> </m:t>
                    </m:r>
                    <m:r>
                      <m:rPr>
                        <m:sty m:val="p"/>
                      </m:rPr>
                      <a:rPr lang="pt-BR" b="0" i="0" smtClean="0">
                        <a:latin typeface="Cambria Math" panose="02040503050406030204" pitchFamily="18" charset="0"/>
                      </a:rPr>
                      <m:t>positivo</m:t>
                    </m:r>
                    <m:r>
                      <a:rPr lang="pt-BR" i="1">
                        <a:latin typeface="Cambria Math" panose="02040503050406030204" pitchFamily="18" charset="0"/>
                      </a:rPr>
                      <m:t>= </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b="0" i="1" smtClean="0">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F</m:t>
                        </m:r>
                        <m:r>
                          <m:rPr>
                            <m:sty m:val="p"/>
                          </m:rPr>
                          <a:rPr lang="pt-BR" b="0" i="0" smtClean="0">
                            <a:latin typeface="Cambria Math" panose="02040503050406030204" pitchFamily="18" charset="0"/>
                          </a:rPr>
                          <m:t>P</m:t>
                        </m:r>
                      </m:num>
                      <m:den>
                        <m:r>
                          <m:rPr>
                            <m:sty m:val="p"/>
                          </m:rPr>
                          <a:rPr lang="pt-BR" i="0">
                            <a:latin typeface="Cambria Math" panose="02040503050406030204" pitchFamily="18" charset="0"/>
                          </a:rPr>
                          <m:t>T</m:t>
                        </m:r>
                        <m:r>
                          <m:rPr>
                            <m:sty m:val="p"/>
                          </m:rPr>
                          <a:rPr lang="pt-BR" b="0" i="0" smtClean="0">
                            <a:latin typeface="Cambria Math" panose="02040503050406030204" pitchFamily="18" charset="0"/>
                          </a:rPr>
                          <m:t>F</m:t>
                        </m:r>
                        <m:r>
                          <a:rPr lang="pt-BR" i="0">
                            <a:latin typeface="Cambria Math" panose="02040503050406030204" pitchFamily="18" charset="0"/>
                          </a:rPr>
                          <m:t>+</m:t>
                        </m:r>
                        <m:r>
                          <m:rPr>
                            <m:sty m:val="p"/>
                          </m:rPr>
                          <a:rPr lang="pt-BR" i="0">
                            <a:latin typeface="Cambria Math" panose="02040503050406030204" pitchFamily="18" charset="0"/>
                          </a:rPr>
                          <m:t>FP</m:t>
                        </m:r>
                      </m:den>
                    </m:f>
                    <m:r>
                      <a:rPr lang="pt-BR" i="0">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F</m:t>
                        </m:r>
                        <m:r>
                          <m:rPr>
                            <m:sty m:val="p"/>
                          </m:rPr>
                          <a:rPr lang="pt-BR" b="0" i="0" smtClean="0">
                            <a:latin typeface="Cambria Math" panose="02040503050406030204" pitchFamily="18" charset="0"/>
                          </a:rPr>
                          <m:t>P</m:t>
                        </m:r>
                      </m:num>
                      <m:den>
                        <m:sSub>
                          <m:sSubPr>
                            <m:ctrlPr>
                              <a:rPr lang="pt-BR" i="1">
                                <a:latin typeface="Cambria Math" panose="02040503050406030204" pitchFamily="18" charset="0"/>
                              </a:rPr>
                            </m:ctrlPr>
                          </m:sSubPr>
                          <m:e>
                            <m:r>
                              <m:rPr>
                                <m:sty m:val="p"/>
                              </m:rPr>
                              <a:rPr lang="pt-BR" i="0">
                                <a:latin typeface="Cambria Math" panose="02040503050406030204" pitchFamily="18" charset="0"/>
                              </a:rPr>
                              <m:t>N</m:t>
                            </m:r>
                          </m:e>
                          <m:sub>
                            <m:r>
                              <a:rPr lang="pt-BR" b="0" i="0" smtClean="0">
                                <a:latin typeface="Cambria Math" panose="02040503050406030204" pitchFamily="18" charset="0"/>
                              </a:rPr>
                              <m:t>−</m:t>
                            </m:r>
                          </m:sub>
                        </m:sSub>
                      </m:den>
                    </m:f>
                  </m:oMath>
                </a14:m>
                <a:r>
                  <a:rPr lang="pt-BR" dirty="0" smtClean="0"/>
                  <a:t>.</a:t>
                </a:r>
              </a:p>
              <a:p>
                <a:r>
                  <a:rPr lang="pt-BR" b="1" i="1" dirty="0" smtClean="0"/>
                  <a:t>Taxa de erro</a:t>
                </a:r>
                <a:r>
                  <a:rPr lang="pt-BR" dirty="0" smtClean="0"/>
                  <a:t>:</a:t>
                </a:r>
                <a:endParaRPr lang="pt-BR"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𝑒</m:t>
                        </m:r>
                      </m:sub>
                    </m:sSub>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FP</m:t>
                        </m:r>
                        <m:r>
                          <a:rPr lang="pt-BR" b="0" i="0" smtClean="0">
                            <a:latin typeface="Cambria Math" panose="02040503050406030204" pitchFamily="18" charset="0"/>
                          </a:rPr>
                          <m:t>+</m:t>
                        </m:r>
                        <m:r>
                          <m:rPr>
                            <m:sty m:val="p"/>
                          </m:rPr>
                          <a:rPr lang="pt-BR" b="0" i="0" smtClean="0">
                            <a:latin typeface="Cambria Math" panose="02040503050406030204" pitchFamily="18" charset="0"/>
                          </a:rPr>
                          <m:t>FN</m:t>
                        </m:r>
                      </m:num>
                      <m:den>
                        <m:r>
                          <m:rPr>
                            <m:sty m:val="p"/>
                          </m:rPr>
                          <a:rPr lang="pt-BR" b="0" i="0" smtClean="0">
                            <a:latin typeface="Cambria Math" panose="02040503050406030204" pitchFamily="18" charset="0"/>
                          </a:rPr>
                          <m:t>N</m:t>
                        </m:r>
                      </m:den>
                    </m:f>
                  </m:oMath>
                </a14:m>
                <a:r>
                  <a:rPr lang="pt-BR" dirty="0" smtClean="0"/>
                  <a:t>.</a:t>
                </a:r>
              </a:p>
              <a:p>
                <a:r>
                  <a:rPr lang="pt-BR" b="1" i="1" dirty="0" smtClean="0"/>
                  <a:t>Acurácia</a:t>
                </a:r>
                <a:r>
                  <a:rPr lang="pt-BR" dirty="0" smtClean="0"/>
                  <a:t>: </a:t>
                </a:r>
              </a:p>
              <a:p>
                <a:pPr marL="0" indent="0" algn="ctr">
                  <a:buNone/>
                </a:pPr>
                <a14:m>
                  <m:oMath xmlns:m="http://schemas.openxmlformats.org/officeDocument/2006/math">
                    <m:r>
                      <m:rPr>
                        <m:sty m:val="p"/>
                      </m:rPr>
                      <a:rPr lang="pt-BR" b="0" i="0" smtClean="0">
                        <a:latin typeface="Cambria Math" panose="02040503050406030204" pitchFamily="18" charset="0"/>
                      </a:rPr>
                      <m:t>acc</m:t>
                    </m:r>
                    <m:d>
                      <m:dPr>
                        <m:ctrlPr>
                          <a:rPr lang="pt-BR" b="0" i="1" smtClean="0">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f>
                      <m:fPr>
                        <m:ctrlPr>
                          <a:rPr lang="pt-BR" i="1">
                            <a:latin typeface="Cambria Math" panose="02040503050406030204" pitchFamily="18" charset="0"/>
                          </a:rPr>
                        </m:ctrlPr>
                      </m:fPr>
                      <m:num>
                        <m:r>
                          <m:rPr>
                            <m:sty m:val="p"/>
                          </m:rPr>
                          <a:rPr lang="pt-BR" b="0" i="0" smtClean="0">
                            <a:latin typeface="Cambria Math" panose="02040503050406030204" pitchFamily="18" charset="0"/>
                          </a:rPr>
                          <m:t>TP</m:t>
                        </m:r>
                        <m:r>
                          <a:rPr lang="pt-BR" b="0" i="0" smtClean="0">
                            <a:latin typeface="Cambria Math" panose="02040503050406030204" pitchFamily="18" charset="0"/>
                          </a:rPr>
                          <m:t>+</m:t>
                        </m:r>
                        <m:r>
                          <m:rPr>
                            <m:sty m:val="p"/>
                          </m:rPr>
                          <a:rPr lang="pt-BR" b="0" i="0" smtClean="0">
                            <a:latin typeface="Cambria Math" panose="02040503050406030204" pitchFamily="18" charset="0"/>
                          </a:rPr>
                          <m:t>TN</m:t>
                        </m:r>
                      </m:num>
                      <m:den>
                        <m:r>
                          <m:rPr>
                            <m:sty m:val="p"/>
                          </m:rPr>
                          <a:rPr lang="pt-BR">
                            <a:latin typeface="Cambria Math" panose="02040503050406030204" pitchFamily="18" charset="0"/>
                          </a:rPr>
                          <m:t>N</m:t>
                        </m:r>
                      </m:den>
                    </m:f>
                  </m:oMath>
                </a14:m>
                <a:r>
                  <a:rPr lang="pt-BR" dirty="0" smtClean="0"/>
                  <a:t>.</a:t>
                </a:r>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182350" cy="4938711"/>
              </a:xfrm>
              <a:blipFill rotWithShape="0">
                <a:blip r:embed="rId2"/>
                <a:stretch>
                  <a:fillRect l="-872" t="-2840"/>
                </a:stretch>
              </a:blipFill>
            </p:spPr>
            <p:txBody>
              <a:bodyPr/>
              <a:lstStyle/>
              <a:p>
                <a:r>
                  <a:rPr lang="pt-BR">
                    <a:noFill/>
                  </a:rPr>
                  <a:t> </a:t>
                </a:r>
              </a:p>
            </p:txBody>
          </p:sp>
        </mc:Fallback>
      </mc:AlternateContent>
    </p:spTree>
    <p:extLst>
      <p:ext uri="{BB962C8B-B14F-4D97-AF65-F5344CB8AC3E}">
        <p14:creationId xmlns:p14="http://schemas.microsoft.com/office/powerpoint/2010/main" val="2555128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Representação da saída desejada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896600" cy="4351338"/>
              </a:xfrm>
            </p:spPr>
            <p:txBody>
              <a:bodyPr/>
              <a:lstStyle/>
              <a:p>
                <a:r>
                  <a:rPr lang="pt-BR" dirty="0" smtClean="0"/>
                  <a:t>A </a:t>
                </a:r>
                <a:r>
                  <a:rPr lang="pt-BR" dirty="0"/>
                  <a:t>saída desejada para o </a:t>
                </a:r>
                <a:r>
                  <a:rPr lang="pt-BR" dirty="0" smtClean="0"/>
                  <a:t>exemplo de entrada deve ser </a:t>
                </a:r>
                <a:r>
                  <a:rPr lang="pt-BR" dirty="0"/>
                  <a:t>o </a:t>
                </a:r>
                <a:r>
                  <a:rPr lang="pt-BR" b="1" i="1" dirty="0"/>
                  <a:t>rótulo</a:t>
                </a:r>
                <a:r>
                  <a:rPr lang="pt-BR" dirty="0"/>
                  <a:t> da classe à qual </a:t>
                </a:r>
                <a:r>
                  <a:rPr lang="pt-BR" dirty="0" smtClean="0"/>
                  <a:t>ele pertence</a:t>
                </a:r>
                <a:r>
                  <a:rPr lang="pt-BR" dirty="0"/>
                  <a:t>. </a:t>
                </a:r>
                <a:endParaRPr lang="pt-BR" dirty="0" smtClean="0"/>
              </a:p>
              <a:p>
                <a:r>
                  <a:rPr lang="pt-BR" dirty="0" smtClean="0"/>
                  <a:t>Sendo </a:t>
                </a:r>
                <a:r>
                  <a:rPr lang="pt-BR" dirty="0"/>
                  <a:t>assim, a saída </a:t>
                </a:r>
                <a14:m>
                  <m:oMath xmlns:m="http://schemas.openxmlformats.org/officeDocument/2006/math">
                    <m:r>
                      <a:rPr lang="pt-BR" i="1">
                        <a:latin typeface="Cambria Math" panose="02040503050406030204" pitchFamily="18" charset="0"/>
                      </a:rPr>
                      <m:t>𝑦</m:t>
                    </m:r>
                  </m:oMath>
                </a14:m>
                <a:r>
                  <a:rPr lang="pt-BR" dirty="0"/>
                  <a:t> de um </a:t>
                </a:r>
                <a:r>
                  <a:rPr lang="pt-BR" b="1" i="1" dirty="0"/>
                  <a:t>classificador</a:t>
                </a:r>
                <a:r>
                  <a:rPr lang="pt-BR" dirty="0"/>
                  <a:t>, </a:t>
                </a:r>
                <a:r>
                  <a:rPr lang="pt-BR" dirty="0" smtClean="0"/>
                  <a:t>é </a:t>
                </a:r>
                <a:r>
                  <a:rPr lang="pt-BR" dirty="0"/>
                  <a:t>uma variável categórica (ou seja, </a:t>
                </a:r>
                <a:r>
                  <a:rPr lang="pt-BR" b="1" i="1" dirty="0"/>
                  <a:t>discreta</a:t>
                </a:r>
                <a:r>
                  <a:rPr lang="pt-BR" dirty="0"/>
                  <a:t>).</a:t>
                </a:r>
              </a:p>
              <a:p>
                <a:r>
                  <a:rPr lang="pt-BR" dirty="0" smtClean="0"/>
                  <a:t>Portanto, </a:t>
                </a:r>
                <a:r>
                  <a:rPr lang="pt-BR" dirty="0"/>
                  <a:t>para </a:t>
                </a:r>
                <a:r>
                  <a:rPr lang="pt-BR" dirty="0" smtClean="0"/>
                  <a:t>realizarmos </a:t>
                </a:r>
                <a:r>
                  <a:rPr lang="pt-BR" dirty="0"/>
                  <a:t>o treinamento do modelo, é </a:t>
                </a:r>
                <a:r>
                  <a:rPr lang="pt-BR" dirty="0" smtClean="0"/>
                  <a:t>necessário escolher </a:t>
                </a:r>
                <a:r>
                  <a:rPr lang="pt-BR" dirty="0"/>
                  <a:t>uma </a:t>
                </a:r>
                <a:r>
                  <a:rPr lang="pt-BR" b="1" i="1" dirty="0"/>
                  <a:t>representação numérica </a:t>
                </a:r>
                <a:r>
                  <a:rPr lang="pt-BR" dirty="0"/>
                  <a:t>para a saída </a:t>
                </a:r>
                <a:r>
                  <a:rPr lang="pt-BR" dirty="0" smtClean="0"/>
                  <a:t>desejada, ou seja, </a:t>
                </a:r>
                <a14:m>
                  <m:oMath xmlns:m="http://schemas.openxmlformats.org/officeDocument/2006/math">
                    <m:r>
                      <a:rPr lang="pt-BR" i="1">
                        <a:latin typeface="Cambria Math" panose="02040503050406030204" pitchFamily="18" charset="0"/>
                      </a:rPr>
                      <m:t>𝑦</m:t>
                    </m:r>
                  </m:oMath>
                </a14:m>
                <a:r>
                  <a:rPr lang="pt-BR" dirty="0" smtClean="0"/>
                  <a:t>. </a:t>
                </a:r>
              </a:p>
              <a:p>
                <a:r>
                  <a:rPr lang="pt-BR" dirty="0" smtClean="0"/>
                  <a:t>Assim, como veremos a seguir, duas </a:t>
                </a:r>
                <a:r>
                  <a:rPr lang="pt-BR" dirty="0"/>
                  <a:t>opções podem ser </a:t>
                </a:r>
                <a:r>
                  <a:rPr lang="pt-BR" dirty="0" smtClean="0"/>
                  <a:t>adotadas, dependendo </a:t>
                </a:r>
                <a:r>
                  <a:rPr lang="pt-BR" dirty="0"/>
                  <a:t>do tipo de classificação a ser </a:t>
                </a:r>
                <a:r>
                  <a:rPr lang="pt-BR" dirty="0" smtClean="0"/>
                  <a:t>feita.</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896600" cy="4351338"/>
              </a:xfrm>
              <a:blipFill rotWithShape="0">
                <a:blip r:embed="rId2"/>
                <a:stretch>
                  <a:fillRect l="-1007" t="-2241" r="-1455"/>
                </a:stretch>
              </a:blipFill>
            </p:spPr>
            <p:txBody>
              <a:bodyPr/>
              <a:lstStyle/>
              <a:p>
                <a:r>
                  <a:rPr lang="pt-BR">
                    <a:noFill/>
                  </a:rPr>
                  <a:t> </a:t>
                </a:r>
              </a:p>
            </p:txBody>
          </p:sp>
        </mc:Fallback>
      </mc:AlternateContent>
    </p:spTree>
    <p:extLst>
      <p:ext uri="{BB962C8B-B14F-4D97-AF65-F5344CB8AC3E}">
        <p14:creationId xmlns:p14="http://schemas.microsoft.com/office/powerpoint/2010/main" val="14356809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068050" cy="5167312"/>
              </a:xfrm>
            </p:spPr>
            <p:txBody>
              <a:bodyPr>
                <a:normAutofit fontScale="85000" lnSpcReduction="20000"/>
              </a:bodyPr>
              <a:lstStyle/>
              <a:p>
                <a:pPr marL="0" indent="0">
                  <a:buNone/>
                </a:pPr>
                <a:r>
                  <a:rPr lang="pt-BR" b="1" dirty="0" smtClean="0"/>
                  <a:t>Precisão</a:t>
                </a:r>
                <a:endParaRPr lang="pt-BR" dirty="0" smtClean="0"/>
              </a:p>
              <a:p>
                <a:r>
                  <a:rPr lang="pt-BR" dirty="0"/>
                  <a:t>Corresponde à proporção de </a:t>
                </a:r>
                <a:r>
                  <a:rPr lang="pt-BR" dirty="0" smtClean="0"/>
                  <a:t>exemplos da </a:t>
                </a:r>
                <a:r>
                  <a:rPr lang="pt-BR" dirty="0"/>
                  <a:t>classe </a:t>
                </a:r>
                <a:r>
                  <a:rPr lang="pt-BR" dirty="0" smtClean="0"/>
                  <a:t>positiva (+) </a:t>
                </a:r>
                <a:r>
                  <a:rPr lang="pt-BR" dirty="0"/>
                  <a:t>corretamente classificados em relação a todos os exemplos atribuídos à classe positiva (+). </a:t>
                </a:r>
                <a:r>
                  <a:rPr lang="pt-BR" dirty="0" smtClean="0"/>
                  <a:t>É definida por</a:t>
                </a:r>
              </a:p>
              <a:p>
                <a:pPr marL="0" indent="0" algn="ctr">
                  <a:buNone/>
                </a:pPr>
                <a14:m>
                  <m:oMath xmlns:m="http://schemas.openxmlformats.org/officeDocument/2006/math">
                    <m:r>
                      <m:rPr>
                        <m:sty m:val="p"/>
                      </m:rPr>
                      <a:rPr lang="pt-BR" b="0" i="0" smtClean="0">
                        <a:latin typeface="Cambria Math" panose="02040503050406030204" pitchFamily="18" charset="0"/>
                      </a:rPr>
                      <m:t>precis</m:t>
                    </m:r>
                    <m:r>
                      <a:rPr lang="pt-BR" b="0" i="0" smtClean="0">
                        <a:latin typeface="Cambria Math" panose="02040503050406030204" pitchFamily="18" charset="0"/>
                      </a:rPr>
                      <m:t>ã</m:t>
                    </m:r>
                    <m:r>
                      <m:rPr>
                        <m:sty m:val="p"/>
                      </m:rPr>
                      <a:rPr lang="pt-BR" b="0" i="0" smtClean="0">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b="0" i="0" smtClean="0">
                            <a:latin typeface="Cambria Math" panose="02040503050406030204" pitchFamily="18" charset="0"/>
                          </a:rPr>
                          <m:t>FP</m:t>
                        </m:r>
                      </m:den>
                    </m:f>
                  </m:oMath>
                </a14:m>
                <a:r>
                  <a:rPr lang="pt-BR" dirty="0" smtClean="0"/>
                  <a:t>.</a:t>
                </a:r>
              </a:p>
              <a:p>
                <a:pPr marL="0" indent="0">
                  <a:buNone/>
                </a:pPr>
                <a:r>
                  <a:rPr lang="pt-BR" b="1" dirty="0"/>
                  <a:t>Sensibilidade </a:t>
                </a:r>
                <a:r>
                  <a:rPr lang="pt-BR" b="1" dirty="0" smtClean="0"/>
                  <a:t>(ou recall</a:t>
                </a:r>
                <a:r>
                  <a:rPr lang="pt-BR" b="1" dirty="0"/>
                  <a:t>) </a:t>
                </a:r>
                <a:endParaRPr lang="pt-BR" b="1" dirty="0" smtClean="0"/>
              </a:p>
              <a:p>
                <a:r>
                  <a:rPr lang="pt-BR" dirty="0" smtClean="0"/>
                  <a:t>Também </a:t>
                </a:r>
                <a:r>
                  <a:rPr lang="pt-BR" dirty="0"/>
                  <a:t>conhecida como </a:t>
                </a:r>
                <a:r>
                  <a:rPr lang="pt-BR" b="1" i="1" dirty="0"/>
                  <a:t>taxa de </a:t>
                </a:r>
                <a:r>
                  <a:rPr lang="pt-BR" b="1" i="1" dirty="0" smtClean="0"/>
                  <a:t>verdadeiros positivos</a:t>
                </a:r>
                <a:r>
                  <a:rPr lang="pt-BR" dirty="0" smtClean="0"/>
                  <a:t>, </a:t>
                </a:r>
                <a:r>
                  <a:rPr lang="pt-BR" dirty="0"/>
                  <a:t>a sensibilidade corresponde à proporção de </a:t>
                </a:r>
                <a:r>
                  <a:rPr lang="pt-BR" dirty="0" smtClean="0"/>
                  <a:t>exemplos da </a:t>
                </a:r>
                <a:r>
                  <a:rPr lang="pt-BR" dirty="0"/>
                  <a:t>classe positiva (+) corretamente </a:t>
                </a:r>
                <a:r>
                  <a:rPr lang="pt-BR" dirty="0" smtClean="0"/>
                  <a:t>classificados.</a:t>
                </a:r>
              </a:p>
              <a:p>
                <a:pPr marL="0" indent="0" algn="ctr">
                  <a:buNone/>
                </a:pPr>
                <a14:m>
                  <m:oMath xmlns:m="http://schemas.openxmlformats.org/officeDocument/2006/math">
                    <m:r>
                      <m:rPr>
                        <m:sty m:val="p"/>
                      </m:rPr>
                      <a:rPr lang="pt-BR" b="0" i="0" smtClean="0">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r>
                      <a:rPr lang="pt-BR" b="0" i="1" smtClean="0">
                        <a:latin typeface="Cambria Math" panose="02040503050406030204" pitchFamily="18" charset="0"/>
                      </a:rPr>
                      <m:t>=1−</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a14:m>
                <a:r>
                  <a:rPr lang="pt-BR" dirty="0" smtClean="0"/>
                  <a:t>.</a:t>
                </a:r>
              </a:p>
              <a:p>
                <a:pPr marL="0" indent="0">
                  <a:buNone/>
                </a:pPr>
                <a:r>
                  <a:rPr lang="pt-BR" b="1" dirty="0"/>
                  <a:t>Especificidade </a:t>
                </a:r>
                <a:endParaRPr lang="pt-BR" b="1" dirty="0" smtClean="0"/>
              </a:p>
              <a:p>
                <a:r>
                  <a:rPr lang="pt-BR" dirty="0" smtClean="0"/>
                  <a:t>Também </a:t>
                </a:r>
                <a:r>
                  <a:rPr lang="pt-BR" dirty="0"/>
                  <a:t>conhecida como </a:t>
                </a:r>
                <a:r>
                  <a:rPr lang="pt-BR" b="1" i="1" dirty="0"/>
                  <a:t>taxa de verdadeiros negativos</a:t>
                </a:r>
                <a:r>
                  <a:rPr lang="pt-BR" dirty="0"/>
                  <a:t>, a especificidade é dada pela proporção de </a:t>
                </a:r>
                <a:r>
                  <a:rPr lang="pt-BR" dirty="0" smtClean="0"/>
                  <a:t>exemplos da </a:t>
                </a:r>
                <a:r>
                  <a:rPr lang="pt-BR" dirty="0"/>
                  <a:t>classe negativa </a:t>
                </a:r>
                <a:r>
                  <a:rPr lang="pt-BR" dirty="0" smtClean="0"/>
                  <a:t>(-) </a:t>
                </a:r>
                <a:r>
                  <a:rPr lang="pt-BR" dirty="0"/>
                  <a:t>corretamente </a:t>
                </a:r>
                <a:r>
                  <a:rPr lang="pt-BR" dirty="0" smtClean="0"/>
                  <a:t>classificados.</a:t>
                </a:r>
              </a:p>
              <a:p>
                <a:pPr marL="0" indent="0" algn="ctr">
                  <a:buNone/>
                </a:pPr>
                <a14:m>
                  <m:oMath xmlns:m="http://schemas.openxmlformats.org/officeDocument/2006/math">
                    <m:r>
                      <m:rPr>
                        <m:sty m:val="p"/>
                      </m:rPr>
                      <a:rPr lang="pt-BR" b="0" i="0" smtClean="0">
                        <a:latin typeface="Cambria Math" panose="02040503050406030204" pitchFamily="18" charset="0"/>
                      </a:rPr>
                      <m:t>especificidade</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T</m:t>
                        </m:r>
                        <m:r>
                          <m:rPr>
                            <m:sty m:val="p"/>
                          </m:rPr>
                          <a:rPr lang="pt-BR" b="0" i="0" smtClean="0">
                            <a:latin typeface="Cambria Math" panose="02040503050406030204" pitchFamily="18" charset="0"/>
                          </a:rPr>
                          <m:t>N</m:t>
                        </m:r>
                      </m:num>
                      <m:den>
                        <m:r>
                          <m:rPr>
                            <m:sty m:val="p"/>
                          </m:rPr>
                          <a:rPr lang="pt-BR" i="0">
                            <a:latin typeface="Cambria Math" panose="02040503050406030204" pitchFamily="18" charset="0"/>
                          </a:rPr>
                          <m:t>T</m:t>
                        </m:r>
                        <m:r>
                          <m:rPr>
                            <m:sty m:val="p"/>
                          </m:rPr>
                          <a:rPr lang="pt-BR" b="0" i="0" smtClean="0">
                            <a:latin typeface="Cambria Math" panose="02040503050406030204" pitchFamily="18" charset="0"/>
                          </a:rPr>
                          <m:t>N</m:t>
                        </m:r>
                        <m:r>
                          <a:rPr lang="pt-BR" i="0">
                            <a:latin typeface="Cambria Math" panose="02040503050406030204" pitchFamily="18" charset="0"/>
                          </a:rPr>
                          <m:t>+</m:t>
                        </m:r>
                        <m:r>
                          <m:rPr>
                            <m:sty m:val="p"/>
                          </m:rPr>
                          <a:rPr lang="pt-BR" i="0">
                            <a:latin typeface="Cambria Math" panose="02040503050406030204" pitchFamily="18" charset="0"/>
                          </a:rPr>
                          <m:t>FP</m:t>
                        </m:r>
                      </m:den>
                    </m:f>
                    <m:r>
                      <a:rPr lang="pt-BR" b="0" i="1" smtClean="0">
                        <a:latin typeface="Cambria Math" panose="02040503050406030204" pitchFamily="18" charset="0"/>
                      </a:rPr>
                      <m:t>=1−</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a14:m>
                <a:r>
                  <a:rPr lang="pt-BR" dirty="0"/>
                  <a:t>.</a:t>
                </a:r>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068050" cy="5167312"/>
              </a:xfrm>
              <a:blipFill rotWithShape="0">
                <a:blip r:embed="rId2"/>
                <a:stretch>
                  <a:fillRect l="-882" t="-2712" r="-1433"/>
                </a:stretch>
              </a:blipFill>
            </p:spPr>
            <p:txBody>
              <a:bodyPr/>
              <a:lstStyle/>
              <a:p>
                <a:r>
                  <a:rPr lang="pt-BR">
                    <a:noFill/>
                  </a:rPr>
                  <a:t> </a:t>
                </a:r>
              </a:p>
            </p:txBody>
          </p:sp>
        </mc:Fallback>
      </mc:AlternateContent>
    </p:spTree>
    <p:extLst>
      <p:ext uri="{BB962C8B-B14F-4D97-AF65-F5344CB8AC3E}">
        <p14:creationId xmlns:p14="http://schemas.microsoft.com/office/powerpoint/2010/main" val="102518428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201400" cy="2760654"/>
              </a:xfrm>
            </p:spPr>
            <p:txBody>
              <a:bodyPr>
                <a:normAutofit fontScale="92500"/>
              </a:bodyPr>
              <a:lstStyle/>
              <a:p>
                <a:pPr marL="0" indent="0">
                  <a:buNone/>
                </a:pPr>
                <a:r>
                  <a:rPr lang="pt-BR" b="1" dirty="0" smtClean="0"/>
                  <a:t>Observações importantes quanto a </a:t>
                </a:r>
                <a:r>
                  <a:rPr lang="pt-BR" b="1" dirty="0"/>
                  <a:t>matriz de confusão </a:t>
                </a:r>
                <a:endParaRPr lang="pt-BR" b="1" dirty="0" smtClean="0"/>
              </a:p>
              <a:p>
                <a:r>
                  <a:rPr lang="pt-BR" dirty="0"/>
                  <a:t>É possível estender </a:t>
                </a:r>
                <a:r>
                  <a:rPr lang="pt-BR" dirty="0" smtClean="0"/>
                  <a:t>estas métricas obtidas com a </a:t>
                </a:r>
                <a:r>
                  <a:rPr lang="pt-BR" b="1" i="1" dirty="0" smtClean="0"/>
                  <a:t>matriz de confusão </a:t>
                </a:r>
                <a:r>
                  <a:rPr lang="pt-BR" dirty="0"/>
                  <a:t>para o cenário </a:t>
                </a:r>
                <a:r>
                  <a:rPr lang="pt-BR" dirty="0" smtClean="0"/>
                  <a:t>multi-classes (i.e.,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smtClean="0"/>
                  <a:t>): </a:t>
                </a:r>
                <a:r>
                  <a:rPr lang="pt-BR" dirty="0"/>
                  <a:t>basta </a:t>
                </a:r>
                <a:r>
                  <a:rPr lang="pt-BR" dirty="0" smtClean="0"/>
                  <a:t>selecionar, </a:t>
                </a:r>
                <a:r>
                  <a:rPr lang="pt-BR" dirty="0"/>
                  <a:t>uma vez, cada </a:t>
                </a:r>
                <a:r>
                  <a:rPr lang="pt-BR" dirty="0" smtClean="0"/>
                  <a:t>classe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r>
                      <a:rPr lang="pt-BR" b="0" i="1" smtClean="0">
                        <a:latin typeface="Cambria Math" panose="02040503050406030204" pitchFamily="18" charset="0"/>
                      </a:rPr>
                      <m:t>, </m:t>
                    </m:r>
                    <m:r>
                      <a:rPr lang="pt-BR" b="0" i="1" smtClean="0">
                        <a:latin typeface="Cambria Math" panose="02040503050406030204" pitchFamily="18" charset="0"/>
                      </a:rPr>
                      <m:t>𝑞</m:t>
                    </m:r>
                    <m:r>
                      <a:rPr lang="pt-BR" b="0" i="1" smtClean="0">
                        <a:latin typeface="Cambria Math" panose="02040503050406030204" pitchFamily="18" charset="0"/>
                      </a:rPr>
                      <m:t>=1,…,</m:t>
                    </m:r>
                    <m:r>
                      <a:rPr lang="pt-BR" b="0" i="1" smtClean="0">
                        <a:latin typeface="Cambria Math" panose="02040503050406030204" pitchFamily="18" charset="0"/>
                      </a:rPr>
                      <m:t>𝑄</m:t>
                    </m:r>
                  </m:oMath>
                </a14:m>
                <a:r>
                  <a:rPr lang="pt-BR" dirty="0" smtClean="0"/>
                  <a:t> como </a:t>
                </a:r>
                <a:r>
                  <a:rPr lang="pt-BR" dirty="0"/>
                  <a:t>sendo a classe positiva, enquanto todas as demais classes formam a classe </a:t>
                </a:r>
                <a:r>
                  <a:rPr lang="pt-BR" dirty="0" smtClean="0"/>
                  <a:t>negativa. Assim</a:t>
                </a:r>
                <a:r>
                  <a:rPr lang="pt-BR" dirty="0"/>
                  <a:t>, </a:t>
                </a:r>
                <a:r>
                  <a:rPr lang="pt-BR" dirty="0" smtClean="0"/>
                  <a:t>obtem-se </a:t>
                </a:r>
                <a:r>
                  <a:rPr lang="pt-BR" dirty="0"/>
                  <a:t>os valores das métricas para cada classe</a:t>
                </a:r>
                <a:r>
                  <a:rPr lang="pt-BR" dirty="0" smtClean="0"/>
                  <a:t>.</a:t>
                </a:r>
              </a:p>
              <a:p>
                <a:r>
                  <a:rPr lang="pt-BR" dirty="0" smtClean="0"/>
                  <a:t>Veja o exemplo abaixo para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=3</m:t>
                    </m:r>
                  </m:oMath>
                </a14:m>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201400" cy="2760654"/>
              </a:xfrm>
              <a:blipFill rotWithShape="0">
                <a:blip r:embed="rId2"/>
                <a:stretch>
                  <a:fillRect l="-980" t="-3311" r="-925"/>
                </a:stretch>
              </a:blipFill>
            </p:spPr>
            <p:txBody>
              <a:bodyPr/>
              <a:lstStyle/>
              <a:p>
                <a:r>
                  <a:rPr lang="pt-BR">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2319329180"/>
              </p:ext>
            </p:extLst>
          </p:nvPr>
        </p:nvGraphicFramePr>
        <p:xfrm>
          <a:off x="341068" y="4586278"/>
          <a:ext cx="3747356" cy="2009900"/>
        </p:xfrm>
        <a:graphic>
          <a:graphicData uri="http://schemas.openxmlformats.org/drawingml/2006/table">
            <a:tbl>
              <a:tblPr/>
              <a:tblGrid>
                <a:gridCol w="640919"/>
                <a:gridCol w="577404"/>
                <a:gridCol w="843011"/>
                <a:gridCol w="843011"/>
                <a:gridCol w="843011"/>
              </a:tblGrid>
              <a:tr h="427860">
                <a:tc rowSpan="3">
                  <a:txBody>
                    <a:bodyPr/>
                    <a:lstStyle/>
                    <a:p>
                      <a:pPr algn="ctr" rtl="0" fontAlgn="ctr"/>
                      <a:r>
                        <a:rPr lang="pt-BR" sz="1000" b="1" dirty="0" smtClean="0">
                          <a:effectLst/>
                        </a:rPr>
                        <a:t>Classes </a:t>
                      </a:r>
                      <a:r>
                        <a:rPr lang="pt-BR" sz="1000" b="1" dirty="0">
                          <a:effectLst/>
                        </a:rPr>
                        <a:t/>
                      </a:r>
                      <a:br>
                        <a:rPr lang="pt-BR" sz="1000" b="1" dirty="0">
                          <a:effectLst/>
                        </a:rPr>
                      </a:br>
                      <a:r>
                        <a:rPr lang="pt-BR" sz="1000" b="1" dirty="0" smtClean="0">
                          <a:effectLst/>
                        </a:rPr>
                        <a:t>Estimadas</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000" b="1" dirty="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solidFill>
                            <a:srgbClr val="00FF00"/>
                          </a:solidFill>
                          <a:effectLst/>
                          <a:latin typeface="Calibri" panose="020F0502020204030204" pitchFamily="34" charset="0"/>
                        </a:rPr>
                        <a:t>Verdadeiro </a:t>
                      </a:r>
                      <a:br>
                        <a:rPr lang="pt-BR" sz="1000" b="1" dirty="0">
                          <a:solidFill>
                            <a:srgbClr val="00FF00"/>
                          </a:solidFill>
                          <a:effectLst/>
                          <a:latin typeface="Calibri" panose="020F0502020204030204" pitchFamily="34" charset="0"/>
                        </a:rPr>
                      </a:br>
                      <a:r>
                        <a:rPr lang="pt-BR" sz="1000" b="1" dirty="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a:solidFill>
                            <a:srgbClr val="0000FF"/>
                          </a:solidFill>
                          <a:effectLst/>
                          <a:latin typeface="Calibri" panose="020F0502020204030204" pitchFamily="34" charset="0"/>
                        </a:rPr>
                        <a:t>Falso </a:t>
                      </a:r>
                      <a:br>
                        <a:rPr lang="pt-BR" sz="1000" b="1">
                          <a:solidFill>
                            <a:srgbClr val="0000FF"/>
                          </a:solidFill>
                          <a:effectLst/>
                          <a:latin typeface="Calibri" panose="020F0502020204030204" pitchFamily="34" charset="0"/>
                        </a:rPr>
                      </a:br>
                      <a:r>
                        <a:rPr lang="pt-BR" sz="10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a:solidFill>
                            <a:srgbClr val="0000FF"/>
                          </a:solidFill>
                          <a:effectLst/>
                          <a:latin typeface="Calibri" panose="020F0502020204030204" pitchFamily="34" charset="0"/>
                        </a:rPr>
                        <a:t>Falso </a:t>
                      </a:r>
                      <a:br>
                        <a:rPr lang="pt-BR" sz="1000" b="1">
                          <a:solidFill>
                            <a:srgbClr val="0000FF"/>
                          </a:solidFill>
                          <a:effectLst/>
                          <a:latin typeface="Calibri" panose="020F0502020204030204" pitchFamily="34" charset="0"/>
                        </a:rPr>
                      </a:br>
                      <a:r>
                        <a:rPr lang="pt-BR" sz="10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solidFill>
                            <a:srgbClr val="0000FF"/>
                          </a:solidFill>
                          <a:effectLst/>
                          <a:latin typeface="Calibri" panose="020F0502020204030204" pitchFamily="34" charset="0"/>
                        </a:rPr>
                        <a:t>Falso</a:t>
                      </a:r>
                      <a:br>
                        <a:rPr lang="pt-BR" sz="1000" b="1" dirty="0">
                          <a:solidFill>
                            <a:srgbClr val="0000FF"/>
                          </a:solidFill>
                          <a:effectLst/>
                          <a:latin typeface="Calibri" panose="020F0502020204030204" pitchFamily="34" charset="0"/>
                        </a:rPr>
                      </a:br>
                      <a:r>
                        <a:rPr lang="pt-BR" sz="10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solidFill>
                            <a:srgbClr val="0000FF"/>
                          </a:solidFill>
                          <a:effectLst/>
                          <a:latin typeface="Calibri" panose="020F0502020204030204" pitchFamily="34" charset="0"/>
                        </a:rPr>
                        <a:t>Falso</a:t>
                      </a:r>
                      <a:br>
                        <a:rPr lang="pt-BR" sz="1000" b="1" dirty="0">
                          <a:solidFill>
                            <a:srgbClr val="0000FF"/>
                          </a:solidFill>
                          <a:effectLst/>
                          <a:latin typeface="Calibri" panose="020F0502020204030204" pitchFamily="34" charset="0"/>
                        </a:rPr>
                      </a:br>
                      <a:r>
                        <a:rPr lang="pt-BR" sz="10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7822">
                <a:tc rowSpan="2" gridSpan="2">
                  <a:txBody>
                    <a:bodyPr/>
                    <a:lstStyle/>
                    <a:p>
                      <a:pPr rtl="0" fontAlgn="b"/>
                      <a:endParaRPr lang="pt-BR" sz="1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000" b="1">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27822">
                <a:tc gridSpan="2" vMerge="1">
                  <a:txBody>
                    <a:bodyPr/>
                    <a:lstStyle/>
                    <a:p>
                      <a:endParaRPr lang="pt-BR"/>
                    </a:p>
                  </a:txBody>
                  <a:tcPr/>
                </a:tc>
                <a:tc hMerge="1" vMerge="1">
                  <a:txBody>
                    <a:bodyPr/>
                    <a:lstStyle/>
                    <a:p>
                      <a:endParaRPr lang="pt-BR"/>
                    </a:p>
                  </a:txBody>
                  <a:tcPr/>
                </a:tc>
                <a:tc gridSpan="3">
                  <a:txBody>
                    <a:bodyPr/>
                    <a:lstStyle/>
                    <a:p>
                      <a:pPr algn="ctr" rtl="0" fontAlgn="b"/>
                      <a:r>
                        <a:rPr lang="pt-BR" sz="1000" b="1" dirty="0" smtClean="0">
                          <a:effectLst/>
                        </a:rPr>
                        <a:t>Classes Verdadeiras</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65592127"/>
              </p:ext>
            </p:extLst>
          </p:nvPr>
        </p:nvGraphicFramePr>
        <p:xfrm>
          <a:off x="4242656" y="4552403"/>
          <a:ext cx="3747356" cy="2009900"/>
        </p:xfrm>
        <a:graphic>
          <a:graphicData uri="http://schemas.openxmlformats.org/drawingml/2006/table">
            <a:tbl>
              <a:tblPr/>
              <a:tblGrid>
                <a:gridCol w="640919"/>
                <a:gridCol w="577404"/>
                <a:gridCol w="843011"/>
                <a:gridCol w="843011"/>
                <a:gridCol w="843011"/>
              </a:tblGrid>
              <a:tr h="427860">
                <a:tc rowSpan="3">
                  <a:txBody>
                    <a:bodyPr/>
                    <a:lstStyle/>
                    <a:p>
                      <a:pPr algn="ctr" rtl="0" fontAlgn="ctr"/>
                      <a:r>
                        <a:rPr lang="pt-BR" sz="1000" b="1" dirty="0" smtClean="0">
                          <a:effectLst/>
                        </a:rPr>
                        <a:t>Classes </a:t>
                      </a:r>
                      <a:r>
                        <a:rPr lang="pt-BR" sz="1000" b="1" dirty="0">
                          <a:effectLst/>
                        </a:rPr>
                        <a:t/>
                      </a:r>
                      <a:br>
                        <a:rPr lang="pt-BR" sz="1000" b="1" dirty="0">
                          <a:effectLst/>
                        </a:rPr>
                      </a:br>
                      <a:r>
                        <a:rPr lang="pt-BR" sz="1000" b="1" dirty="0" smtClean="0">
                          <a:effectLst/>
                        </a:rPr>
                        <a:t>Estimadas</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endParaRPr lang="pt-BR" sz="1000" b="1" dirty="0">
                        <a:solidFill>
                          <a:srgbClr val="0000FF"/>
                        </a:solidFill>
                        <a:effectLst/>
                        <a:latin typeface="Calibri" panose="020F0502020204030204" pitchFamily="34" charset="0"/>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dirty="0" smtClean="0">
                          <a:effectLst/>
                        </a:rPr>
                        <a:t>+</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smtClean="0">
                          <a:solidFill>
                            <a:srgbClr val="00FF00"/>
                          </a:solidFill>
                          <a:effectLst/>
                          <a:latin typeface="Calibri" panose="020F0502020204030204" pitchFamily="34" charset="0"/>
                        </a:rPr>
                        <a:t>Verdadeiro </a:t>
                      </a:r>
                      <a:br>
                        <a:rPr lang="pt-BR" sz="1000" b="1" dirty="0" smtClean="0">
                          <a:solidFill>
                            <a:srgbClr val="00FF00"/>
                          </a:solidFill>
                          <a:effectLst/>
                          <a:latin typeface="Calibri" panose="020F0502020204030204" pitchFamily="34" charset="0"/>
                        </a:rPr>
                      </a:br>
                      <a:r>
                        <a:rPr lang="pt-BR" sz="1000" b="1" dirty="0" smtClean="0">
                          <a:solidFill>
                            <a:srgbClr val="00FF00"/>
                          </a:solidFill>
                          <a:effectLst/>
                          <a:latin typeface="Calibri" panose="020F0502020204030204" pitchFamily="34" charset="0"/>
                        </a:rPr>
                        <a:t>Positivo (TP)</a:t>
                      </a:r>
                      <a:endParaRPr lang="pt-BR" sz="1000" b="1" dirty="0">
                        <a:solidFill>
                          <a:srgbClr val="00FF00"/>
                        </a:solidFill>
                        <a:effectLst/>
                        <a:latin typeface="Calibri" panose="020F0502020204030204" pitchFamily="34" charset="0"/>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7822">
                <a:tc rowSpan="2" gridSpan="2">
                  <a:txBody>
                    <a:bodyPr/>
                    <a:lstStyle/>
                    <a:p>
                      <a:pPr rtl="0" fontAlgn="b"/>
                      <a:endParaRPr lang="pt-BR" sz="1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27822">
                <a:tc gridSpan="2" vMerge="1">
                  <a:txBody>
                    <a:bodyPr/>
                    <a:lstStyle/>
                    <a:p>
                      <a:endParaRPr lang="pt-BR"/>
                    </a:p>
                  </a:txBody>
                  <a:tcPr/>
                </a:tc>
                <a:tc hMerge="1" vMerge="1">
                  <a:txBody>
                    <a:bodyPr/>
                    <a:lstStyle/>
                    <a:p>
                      <a:endParaRPr lang="pt-BR"/>
                    </a:p>
                  </a:txBody>
                  <a:tcPr/>
                </a:tc>
                <a:tc gridSpan="3">
                  <a:txBody>
                    <a:bodyPr/>
                    <a:lstStyle/>
                    <a:p>
                      <a:pPr algn="ctr" rtl="0" fontAlgn="b"/>
                      <a:r>
                        <a:rPr lang="pt-BR" sz="1000" b="1" dirty="0" smtClean="0">
                          <a:effectLst/>
                        </a:rPr>
                        <a:t>Classes Verdadeiras</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658614267"/>
              </p:ext>
            </p:extLst>
          </p:nvPr>
        </p:nvGraphicFramePr>
        <p:xfrm>
          <a:off x="8144244" y="4552403"/>
          <a:ext cx="3747356" cy="2009900"/>
        </p:xfrm>
        <a:graphic>
          <a:graphicData uri="http://schemas.openxmlformats.org/drawingml/2006/table">
            <a:tbl>
              <a:tblPr/>
              <a:tblGrid>
                <a:gridCol w="640919"/>
                <a:gridCol w="577404"/>
                <a:gridCol w="843011"/>
                <a:gridCol w="843011"/>
                <a:gridCol w="843011"/>
              </a:tblGrid>
              <a:tr h="427860">
                <a:tc rowSpan="3">
                  <a:txBody>
                    <a:bodyPr/>
                    <a:lstStyle/>
                    <a:p>
                      <a:pPr algn="ctr" rtl="0" fontAlgn="ctr"/>
                      <a:r>
                        <a:rPr lang="pt-BR" sz="1000" b="1" dirty="0" smtClean="0">
                          <a:effectLst/>
                        </a:rPr>
                        <a:t>Classes </a:t>
                      </a:r>
                      <a:r>
                        <a:rPr lang="pt-BR" sz="1000" b="1" dirty="0">
                          <a:effectLst/>
                        </a:rPr>
                        <a:t/>
                      </a:r>
                      <a:br>
                        <a:rPr lang="pt-BR" sz="1000" b="1" dirty="0">
                          <a:effectLst/>
                        </a:rPr>
                      </a:br>
                      <a:r>
                        <a:rPr lang="pt-BR" sz="1000" b="1" dirty="0" smtClean="0">
                          <a:effectLst/>
                        </a:rPr>
                        <a:t>Estimadas</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dirty="0" smtClean="0">
                          <a:effectLst/>
                        </a:rPr>
                        <a:t>+</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FF00"/>
                          </a:solidFill>
                          <a:effectLst/>
                          <a:latin typeface="Calibri" panose="020F0502020204030204" pitchFamily="34" charset="0"/>
                        </a:rPr>
                        <a:t>Verdadeiro </a:t>
                      </a:r>
                      <a:br>
                        <a:rPr lang="pt-BR" sz="1000" b="1" dirty="0" smtClean="0">
                          <a:solidFill>
                            <a:srgbClr val="00FF00"/>
                          </a:solidFill>
                          <a:effectLst/>
                          <a:latin typeface="Calibri" panose="020F0502020204030204" pitchFamily="34" charset="0"/>
                        </a:rPr>
                      </a:br>
                      <a:r>
                        <a:rPr lang="pt-BR" sz="1000" b="1" dirty="0" smtClean="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7822">
                <a:tc rowSpan="2" gridSpan="2">
                  <a:txBody>
                    <a:bodyPr/>
                    <a:lstStyle/>
                    <a:p>
                      <a:pPr rtl="0" fontAlgn="b"/>
                      <a:endParaRPr lang="pt-BR" sz="1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27822">
                <a:tc gridSpan="2" vMerge="1">
                  <a:txBody>
                    <a:bodyPr/>
                    <a:lstStyle/>
                    <a:p>
                      <a:endParaRPr lang="pt-BR"/>
                    </a:p>
                  </a:txBody>
                  <a:tcPr/>
                </a:tc>
                <a:tc hMerge="1" vMerge="1">
                  <a:txBody>
                    <a:bodyPr/>
                    <a:lstStyle/>
                    <a:p>
                      <a:endParaRPr lang="pt-BR"/>
                    </a:p>
                  </a:txBody>
                  <a:tcPr/>
                </a:tc>
                <a:tc gridSpan="3">
                  <a:txBody>
                    <a:bodyPr/>
                    <a:lstStyle/>
                    <a:p>
                      <a:pPr algn="ctr" rtl="0" fontAlgn="b"/>
                      <a:r>
                        <a:rPr lang="pt-BR" sz="1000" b="1" dirty="0" smtClean="0">
                          <a:effectLst/>
                        </a:rPr>
                        <a:t>Classes Verdadeiras</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r>
            </a:tbl>
          </a:graphicData>
        </a:graphic>
      </p:graphicFrame>
    </p:spTree>
    <p:extLst>
      <p:ext uri="{BB962C8B-B14F-4D97-AF65-F5344CB8AC3E}">
        <p14:creationId xmlns:p14="http://schemas.microsoft.com/office/powerpoint/2010/main" val="36287748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4997"/>
            <a:ext cx="10515600" cy="1095185"/>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10182"/>
                <a:ext cx="11201400" cy="5547818"/>
              </a:xfrm>
            </p:spPr>
            <p:txBody>
              <a:bodyPr>
                <a:normAutofit fontScale="92500" lnSpcReduction="10000"/>
              </a:bodyPr>
              <a:lstStyle/>
              <a:p>
                <a:pPr marL="0" indent="0">
                  <a:buNone/>
                </a:pPr>
                <a:r>
                  <a:rPr lang="pt-BR" b="1" dirty="0" smtClean="0"/>
                  <a:t>Observações importantes </a:t>
                </a:r>
                <a:r>
                  <a:rPr lang="pt-BR" b="1" dirty="0"/>
                  <a:t>quanto a matriz de </a:t>
                </a:r>
                <a:r>
                  <a:rPr lang="pt-BR" b="1" dirty="0" smtClean="0"/>
                  <a:t>confusão (continuação)</a:t>
                </a:r>
                <a:endParaRPr lang="pt-BR" dirty="0" smtClean="0"/>
              </a:p>
              <a:p>
                <a:r>
                  <a:rPr lang="pt-BR" dirty="0" smtClean="0"/>
                  <a:t>Para o caso multi-classes, a </a:t>
                </a:r>
                <a:r>
                  <a:rPr lang="pt-BR" b="1" i="1" dirty="0"/>
                  <a:t>acurácia global </a:t>
                </a:r>
                <a:r>
                  <a:rPr lang="pt-BR" dirty="0" smtClean="0"/>
                  <a:t>é obtida </a:t>
                </a:r>
                <a:r>
                  <a:rPr lang="pt-BR" dirty="0"/>
                  <a:t>a partir </a:t>
                </a:r>
                <a:r>
                  <a:rPr lang="pt-BR" dirty="0" smtClean="0"/>
                  <a:t>das informações presentes </a:t>
                </a:r>
                <a:r>
                  <a:rPr lang="pt-BR" dirty="0"/>
                  <a:t>na diagonal </a:t>
                </a:r>
                <a:r>
                  <a:rPr lang="pt-BR" dirty="0" smtClean="0"/>
                  <a:t>principal da </a:t>
                </a:r>
                <a:r>
                  <a:rPr lang="pt-BR" b="1" i="1" dirty="0"/>
                  <a:t>matriz de </a:t>
                </a:r>
                <a:r>
                  <a:rPr lang="pt-BR" b="1" i="1" dirty="0" smtClean="0"/>
                  <a:t>confusão</a:t>
                </a:r>
                <a:r>
                  <a:rPr lang="pt-BR" dirty="0" smtClean="0"/>
                  <a:t>. </a:t>
                </a:r>
              </a:p>
              <a:p>
                <a:r>
                  <a:rPr lang="pt-BR" dirty="0" smtClean="0"/>
                  <a:t> </a:t>
                </a:r>
                <a:r>
                  <a:rPr lang="pt-BR" dirty="0"/>
                  <a:t>A </a:t>
                </a:r>
                <a:r>
                  <a:rPr lang="pt-BR" b="1" i="1" dirty="0"/>
                  <a:t>precisão</a:t>
                </a:r>
                <a:r>
                  <a:rPr lang="pt-BR" dirty="0"/>
                  <a:t> pode ser </a:t>
                </a:r>
                <a:r>
                  <a:rPr lang="pt-BR" dirty="0" smtClean="0"/>
                  <a:t>entendida como </a:t>
                </a:r>
                <a:r>
                  <a:rPr lang="pt-BR" dirty="0"/>
                  <a:t>uma medida da qualidade de um </a:t>
                </a:r>
                <a:r>
                  <a:rPr lang="pt-BR" b="1" i="1" dirty="0" smtClean="0"/>
                  <a:t>classificador</a:t>
                </a:r>
                <a:r>
                  <a:rPr lang="pt-BR" dirty="0" smtClean="0"/>
                  <a:t>, </a:t>
                </a:r>
                <a:r>
                  <a:rPr lang="pt-BR" dirty="0"/>
                  <a:t>enquanto a </a:t>
                </a:r>
                <a:r>
                  <a:rPr lang="pt-BR" b="1" i="1" dirty="0"/>
                  <a:t>sensibilidade</a:t>
                </a:r>
                <a:r>
                  <a:rPr lang="pt-BR" dirty="0"/>
                  <a:t> </a:t>
                </a:r>
                <a:r>
                  <a:rPr lang="pt-BR" dirty="0" smtClean="0"/>
                  <a:t>(ou </a:t>
                </a:r>
                <a:r>
                  <a:rPr lang="pt-BR" b="1" i="1" dirty="0" smtClean="0"/>
                  <a:t>recall</a:t>
                </a:r>
                <a:r>
                  <a:rPr lang="pt-BR" dirty="0"/>
                  <a:t>) dá uma noção de sua </a:t>
                </a:r>
                <a:r>
                  <a:rPr lang="pt-BR" dirty="0" smtClean="0"/>
                  <a:t>completude (perfeição).</a:t>
                </a:r>
              </a:p>
              <a:p>
                <a:pPr lvl="1"/>
                <a:r>
                  <a:rPr lang="pt-BR" dirty="0" smtClean="0"/>
                  <a:t>Um </a:t>
                </a:r>
                <a:r>
                  <a:rPr lang="pt-BR" dirty="0"/>
                  <a:t>valor de </a:t>
                </a:r>
                <a:r>
                  <a:rPr lang="pt-BR" b="1" i="1" dirty="0"/>
                  <a:t>precisão</a:t>
                </a:r>
                <a:r>
                  <a:rPr lang="pt-BR" dirty="0"/>
                  <a:t> </a:t>
                </a:r>
                <a:r>
                  <a:rPr lang="pt-BR" dirty="0" smtClean="0"/>
                  <a:t>= 1 significa </a:t>
                </a:r>
                <a:r>
                  <a:rPr lang="pt-BR" dirty="0"/>
                  <a:t>que, para uma determinada classe, cada </a:t>
                </a:r>
                <a:r>
                  <a:rPr lang="pt-BR" dirty="0" smtClean="0"/>
                  <a:t>exemplo classificado </a:t>
                </a:r>
                <a:r>
                  <a:rPr lang="pt-BR" dirty="0"/>
                  <a:t>como sendo pertencente a esta classe realmente pertence </a:t>
                </a:r>
                <a:r>
                  <a:rPr lang="pt-BR" dirty="0" smtClean="0"/>
                  <a:t>a ela, ou seja, o número de </a:t>
                </a:r>
                <a:r>
                  <a:rPr lang="pt-BR" b="1" i="1" dirty="0" smtClean="0"/>
                  <a:t>falsos positivos </a:t>
                </a:r>
                <a:r>
                  <a:rPr lang="pt-BR" dirty="0" smtClean="0"/>
                  <a:t>é igual a 0. </a:t>
                </a:r>
                <a:r>
                  <a:rPr lang="pt-BR" dirty="0"/>
                  <a:t>Entretanto, </a:t>
                </a:r>
                <a:r>
                  <a:rPr lang="pt-BR" dirty="0" smtClean="0"/>
                  <a:t>essa métrica não </a:t>
                </a:r>
                <a:r>
                  <a:rPr lang="pt-BR" dirty="0"/>
                  <a:t>dá informações a respeito de </a:t>
                </a:r>
                <a:r>
                  <a:rPr lang="pt-BR" dirty="0" smtClean="0"/>
                  <a:t>quantos exemplos desta </a:t>
                </a:r>
                <a:r>
                  <a:rPr lang="pt-BR" dirty="0"/>
                  <a:t>classe foram </a:t>
                </a:r>
                <a:r>
                  <a:rPr lang="pt-BR" dirty="0" smtClean="0"/>
                  <a:t>classificados </a:t>
                </a:r>
                <a:r>
                  <a:rPr lang="pt-BR" dirty="0"/>
                  <a:t>de forma incorreta </a:t>
                </a:r>
                <a:r>
                  <a:rPr lang="pt-BR" dirty="0" smtClean="0"/>
                  <a:t>(ou seja</a:t>
                </a:r>
                <a:r>
                  <a:rPr lang="pt-BR" dirty="0"/>
                  <a:t>, quantidade de </a:t>
                </a:r>
                <a:r>
                  <a:rPr lang="pt-BR" b="1" i="1" dirty="0" smtClean="0"/>
                  <a:t>falsos negativos</a:t>
                </a:r>
                <a:r>
                  <a:rPr lang="pt-BR" dirty="0" smtClean="0"/>
                  <a:t>). </a:t>
                </a:r>
              </a:p>
              <a:p>
                <a:pPr lvl="1"/>
                <a:r>
                  <a:rPr lang="pt-BR" dirty="0"/>
                  <a:t>Por outro lado, um valor </a:t>
                </a:r>
                <a:r>
                  <a:rPr lang="pt-BR" dirty="0" smtClean="0"/>
                  <a:t>de </a:t>
                </a:r>
                <a:r>
                  <a:rPr lang="pt-BR" b="1" i="1" dirty="0" smtClean="0"/>
                  <a:t>recall </a:t>
                </a:r>
                <a:r>
                  <a:rPr lang="pt-BR" dirty="0" smtClean="0"/>
                  <a:t>= 1 </a:t>
                </a:r>
                <a:r>
                  <a:rPr lang="pt-BR" dirty="0"/>
                  <a:t>indica que todos os exemplos da classe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oMath>
                </a14:m>
                <a:r>
                  <a:rPr lang="pt-BR" dirty="0" smtClean="0"/>
                  <a:t> </a:t>
                </a:r>
                <a:r>
                  <a:rPr lang="pt-BR" dirty="0"/>
                  <a:t>foram classificados como sendo pertencentes 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r>
                  <a:rPr lang="pt-BR" dirty="0"/>
                  <a:t>ou seja, o número de </a:t>
                </a:r>
                <a:r>
                  <a:rPr lang="pt-BR" b="1" i="1" dirty="0"/>
                  <a:t>falsos </a:t>
                </a:r>
                <a:r>
                  <a:rPr lang="pt-BR" b="1" i="1" dirty="0" smtClean="0"/>
                  <a:t>negativos </a:t>
                </a:r>
                <a:r>
                  <a:rPr lang="pt-BR" dirty="0" smtClean="0"/>
                  <a:t>é </a:t>
                </a:r>
                <a:r>
                  <a:rPr lang="pt-BR" dirty="0"/>
                  <a:t>igual a 0. Porém, </a:t>
                </a:r>
                <a:r>
                  <a:rPr lang="pt-BR" dirty="0" smtClean="0"/>
                  <a:t>essa métrica não </a:t>
                </a:r>
                <a:r>
                  <a:rPr lang="pt-BR" dirty="0"/>
                  <a:t>traz informações a respeito de quantos </a:t>
                </a:r>
                <a:r>
                  <a:rPr lang="pt-BR" dirty="0" smtClean="0"/>
                  <a:t>exemplos associados </a:t>
                </a:r>
                <a:r>
                  <a:rPr lang="pt-BR" dirty="0"/>
                  <a:t>a outras classes foram classificados como sendo pertencentes 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r>
                  <a:rPr lang="pt-BR" dirty="0"/>
                  <a:t>(ou seja, </a:t>
                </a:r>
                <a:r>
                  <a:rPr lang="pt-BR" dirty="0" smtClean="0"/>
                  <a:t>quantidade de </a:t>
                </a:r>
                <a:r>
                  <a:rPr lang="pt-BR" b="1" i="1" dirty="0" smtClean="0"/>
                  <a:t>falsos positivos</a:t>
                </a:r>
                <a:r>
                  <a:rPr lang="pt-BR" dirty="0" smtClean="0"/>
                  <a:t>).</a:t>
                </a:r>
              </a:p>
              <a:p>
                <a:pPr lvl="1"/>
                <a:r>
                  <a:rPr lang="pt-BR" dirty="0" smtClean="0"/>
                  <a:t>Portanto, eles precisam ser analisados em conjunto como veremos a seguir.</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10182"/>
                <a:ext cx="11201400" cy="5547818"/>
              </a:xfrm>
              <a:blipFill rotWithShape="0">
                <a:blip r:embed="rId2"/>
                <a:stretch>
                  <a:fillRect l="-980" t="-2198" r="-599" b="-549"/>
                </a:stretch>
              </a:blipFill>
            </p:spPr>
            <p:txBody>
              <a:bodyPr/>
              <a:lstStyle/>
              <a:p>
                <a:r>
                  <a:rPr lang="pt-BR">
                    <a:noFill/>
                  </a:rPr>
                  <a:t> </a:t>
                </a:r>
              </a:p>
            </p:txBody>
          </p:sp>
        </mc:Fallback>
      </mc:AlternateContent>
    </p:spTree>
    <p:extLst>
      <p:ext uri="{BB962C8B-B14F-4D97-AF65-F5344CB8AC3E}">
        <p14:creationId xmlns:p14="http://schemas.microsoft.com/office/powerpoint/2010/main" val="26423811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0990943" cy="5043941"/>
              </a:xfrm>
            </p:spPr>
            <p:txBody>
              <a:bodyPr>
                <a:normAutofit fontScale="92500" lnSpcReduction="20000"/>
              </a:bodyPr>
              <a:lstStyle/>
              <a:p>
                <a:pPr marL="0" indent="0">
                  <a:buNone/>
                </a:pPr>
                <a:r>
                  <a:rPr lang="pt-BR" b="1" dirty="0" smtClean="0"/>
                  <a:t>Pontuação-F</a:t>
                </a:r>
                <a:endParaRPr lang="pt-BR" dirty="0" smtClean="0"/>
              </a:p>
              <a:p>
                <a:r>
                  <a:rPr lang="pt-BR" dirty="0"/>
                  <a:t>As </a:t>
                </a:r>
                <a:r>
                  <a:rPr lang="pt-BR" dirty="0" smtClean="0"/>
                  <a:t>medidas de </a:t>
                </a:r>
                <a:r>
                  <a:rPr lang="pt-BR" b="1" i="1" dirty="0" smtClean="0"/>
                  <a:t>precisão</a:t>
                </a:r>
                <a:r>
                  <a:rPr lang="pt-BR" dirty="0" smtClean="0"/>
                  <a:t> </a:t>
                </a:r>
                <a:r>
                  <a:rPr lang="pt-BR" dirty="0"/>
                  <a:t>e </a:t>
                </a:r>
                <a:r>
                  <a:rPr lang="pt-BR" b="1" i="1" dirty="0"/>
                  <a:t>recall</a:t>
                </a:r>
                <a:r>
                  <a:rPr lang="pt-BR" dirty="0"/>
                  <a:t> costumam ser </a:t>
                </a:r>
                <a:r>
                  <a:rPr lang="pt-BR" dirty="0" smtClean="0"/>
                  <a:t>analisadas conjuntamente através de uma métrica que combina ambas medidas, chamada </a:t>
                </a:r>
                <a:r>
                  <a:rPr lang="pt-BR" dirty="0"/>
                  <a:t>de </a:t>
                </a:r>
                <a:r>
                  <a:rPr lang="pt-BR" b="1" i="1" dirty="0" smtClean="0"/>
                  <a:t>pontuação-F</a:t>
                </a:r>
                <a:r>
                  <a:rPr lang="pt-BR" dirty="0" smtClean="0"/>
                  <a:t> </a:t>
                </a:r>
                <a:r>
                  <a:rPr lang="pt-BR" dirty="0"/>
                  <a:t>(ou </a:t>
                </a:r>
                <a:r>
                  <a:rPr lang="pt-BR" b="1" i="1" dirty="0"/>
                  <a:t>F-score</a:t>
                </a:r>
                <a:r>
                  <a:rPr lang="pt-BR" dirty="0"/>
                  <a:t>), </a:t>
                </a:r>
                <a:r>
                  <a:rPr lang="pt-BR" dirty="0" smtClean="0"/>
                  <a:t>denotada </a:t>
                </a:r>
                <a:r>
                  <a:rPr lang="pt-BR" dirty="0"/>
                  <a:t>por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𝑚</m:t>
                        </m:r>
                      </m:sub>
                    </m:sSub>
                  </m:oMath>
                </a14:m>
                <a:r>
                  <a:rPr lang="pt-BR" dirty="0" smtClean="0"/>
                  <a:t>, </a:t>
                </a:r>
                <a:r>
                  <a:rPr lang="pt-BR" dirty="0"/>
                  <a:t>que combina as duas </a:t>
                </a:r>
                <a:r>
                  <a:rPr lang="pt-BR" dirty="0" smtClean="0"/>
                  <a:t>medidas através </a:t>
                </a:r>
                <a:r>
                  <a:rPr lang="pt-BR" dirty="0"/>
                  <a:t>de uma </a:t>
                </a:r>
                <a:r>
                  <a:rPr lang="pt-BR" b="1" i="1" dirty="0"/>
                  <a:t>média harmônica </a:t>
                </a:r>
                <a:r>
                  <a:rPr lang="pt-BR" b="1" i="1" dirty="0" smtClean="0"/>
                  <a:t>ponderada</a:t>
                </a:r>
                <a:r>
                  <a:rPr lang="pt-BR" dirty="0" smtClean="0"/>
                  <a:t> dada pela equaçao abaixo: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𝑚</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d>
                          <m:dPr>
                            <m:ctrlPr>
                              <a:rPr lang="pt-BR" b="0" i="1" smtClean="0">
                                <a:latin typeface="Cambria Math" panose="02040503050406030204" pitchFamily="18" charset="0"/>
                              </a:rPr>
                            </m:ctrlPr>
                          </m:dPr>
                          <m:e>
                            <m:r>
                              <a:rPr lang="pt-BR" b="0" i="1" smtClean="0">
                                <a:latin typeface="Cambria Math" panose="02040503050406030204" pitchFamily="18" charset="0"/>
                              </a:rPr>
                              <m:t>𝑚</m:t>
                            </m:r>
                            <m:r>
                              <a:rPr lang="pt-BR" b="0" i="1" smtClean="0">
                                <a:latin typeface="Cambria Math" panose="02040503050406030204" pitchFamily="18" charset="0"/>
                              </a:rPr>
                              <m:t>+1</m:t>
                            </m:r>
                          </m:e>
                        </m:d>
                        <m:r>
                          <a:rPr lang="pt-BR" b="0" i="1"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rPr>
                          <m:t>recall</m:t>
                        </m:r>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num>
                      <m:den>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r>
                          <a:rPr lang="pt-BR" b="0" i="1" smtClean="0">
                            <a:latin typeface="Cambria Math" panose="02040503050406030204" pitchFamily="18" charset="0"/>
                          </a:rPr>
                          <m:t>𝑚</m:t>
                        </m:r>
                        <m:r>
                          <a:rPr lang="pt-BR" b="0" i="1" smtClean="0">
                            <a:latin typeface="Cambria Math" panose="02040503050406030204" pitchFamily="18" charset="0"/>
                            <a:ea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den>
                    </m:f>
                  </m:oMath>
                </a14:m>
                <a:r>
                  <a:rPr lang="pt-BR" dirty="0" smtClean="0"/>
                  <a:t>,</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rPr>
                      <m:t>𝑚</m:t>
                    </m:r>
                    <m:r>
                      <a:rPr lang="pt-BR" i="1">
                        <a:latin typeface="Cambria Math" panose="02040503050406030204" pitchFamily="18" charset="0"/>
                      </a:rPr>
                      <m:t> </m:t>
                    </m:r>
                  </m:oMath>
                </a14:m>
                <a:r>
                  <a:rPr lang="pt-BR" dirty="0" smtClean="0"/>
                  <a:t>é </a:t>
                </a:r>
                <a:r>
                  <a:rPr lang="pt-BR" dirty="0"/>
                  <a:t>o </a:t>
                </a:r>
                <a:r>
                  <a:rPr lang="pt-BR" b="1" i="1" dirty="0"/>
                  <a:t>fator de ponderação</a:t>
                </a:r>
                <a:r>
                  <a:rPr lang="pt-BR" dirty="0"/>
                  <a:t>. </a:t>
                </a:r>
                <a:endParaRPr lang="pt-BR" dirty="0" smtClean="0"/>
              </a:p>
              <a:p>
                <a:r>
                  <a:rPr lang="pt-BR" dirty="0"/>
                  <a:t>Quando </a:t>
                </a:r>
                <a14:m>
                  <m:oMath xmlns:m="http://schemas.openxmlformats.org/officeDocument/2006/math">
                    <m:r>
                      <a:rPr lang="pt-BR" i="1">
                        <a:latin typeface="Cambria Math" panose="02040503050406030204" pitchFamily="18" charset="0"/>
                      </a:rPr>
                      <m:t>𝑚</m:t>
                    </m:r>
                  </m:oMath>
                </a14:m>
                <a:r>
                  <a:rPr lang="pt-BR" dirty="0" smtClean="0"/>
                  <a:t> = 1, </a:t>
                </a:r>
                <a:r>
                  <a:rPr lang="pt-BR" dirty="0"/>
                  <a:t>a mesma importância é dada para a </a:t>
                </a:r>
                <a:r>
                  <a:rPr lang="pt-BR" b="1" i="1" dirty="0"/>
                  <a:t>precisão</a:t>
                </a:r>
                <a:r>
                  <a:rPr lang="pt-BR" dirty="0"/>
                  <a:t> e para o </a:t>
                </a:r>
                <a:r>
                  <a:rPr lang="pt-BR" b="1" i="1" dirty="0"/>
                  <a:t>recall</a:t>
                </a:r>
                <a:r>
                  <a:rPr lang="pt-BR" dirty="0" smtClean="0"/>
                  <a:t>:</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2</m:t>
                      </m:r>
                      <m:f>
                        <m:fPr>
                          <m:ctrlPr>
                            <a:rPr lang="pt-BR" i="1">
                              <a:latin typeface="Cambria Math" panose="02040503050406030204" pitchFamily="18" charset="0"/>
                            </a:rPr>
                          </m:ctrlPr>
                        </m:fPr>
                        <m:num>
                          <m:r>
                            <m:rPr>
                              <m:sty m:val="p"/>
                            </m:rPr>
                            <a:rPr lang="pt-BR">
                              <a:latin typeface="Cambria Math" panose="02040503050406030204" pitchFamily="18" charset="0"/>
                            </a:rPr>
                            <m:t>recall</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num>
                        <m:den>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b="0" i="0" smtClean="0">
                              <a:latin typeface="Cambria Math" panose="02040503050406030204" pitchFamily="18" charset="0"/>
                            </a:rPr>
                            <m:t>TP</m:t>
                          </m:r>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FN</m:t>
                              </m:r>
                              <m:r>
                                <a:rPr lang="pt-BR" b="0" i="0" smtClean="0">
                                  <a:latin typeface="Cambria Math" panose="02040503050406030204" pitchFamily="18" charset="0"/>
                                </a:rPr>
                                <m:t>+</m:t>
                              </m:r>
                              <m:r>
                                <m:rPr>
                                  <m:sty m:val="p"/>
                                </m:rPr>
                                <a:rPr lang="pt-BR" b="0" i="0" smtClean="0">
                                  <a:latin typeface="Cambria Math" panose="02040503050406030204" pitchFamily="18" charset="0"/>
                                </a:rPr>
                                <m:t>FP</m:t>
                              </m:r>
                            </m:num>
                            <m:den>
                              <m:r>
                                <a:rPr lang="pt-BR" b="0" i="0" smtClean="0">
                                  <a:latin typeface="Cambria Math" panose="02040503050406030204" pitchFamily="18" charset="0"/>
                                </a:rPr>
                                <m:t>2</m:t>
                              </m:r>
                            </m:den>
                          </m:f>
                        </m:den>
                      </m:f>
                      <m:r>
                        <a:rPr lang="pt-BR" b="0" i="0" smtClean="0">
                          <a:latin typeface="Cambria Math" panose="02040503050406030204" pitchFamily="18" charset="0"/>
                        </a:rPr>
                        <m:t>.</m:t>
                      </m:r>
                    </m:oMath>
                  </m:oMathPara>
                </a14:m>
                <a:endParaRPr lang="pt-BR" dirty="0" smtClean="0"/>
              </a:p>
              <a:p>
                <a:r>
                  <a:rPr lang="pt-BR" dirty="0"/>
                  <a:t>Valores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oMath>
                </a14:m>
                <a:r>
                  <a:rPr lang="pt-BR" dirty="0" smtClean="0"/>
                  <a:t> </a:t>
                </a:r>
                <a:r>
                  <a:rPr lang="pt-BR" dirty="0"/>
                  <a:t>próximos de 1 indicam que o </a:t>
                </a:r>
                <a:r>
                  <a:rPr lang="pt-BR" b="1" i="1" dirty="0"/>
                  <a:t>classificador</a:t>
                </a:r>
                <a:r>
                  <a:rPr lang="pt-BR" dirty="0"/>
                  <a:t> obteve bons resultados tanto </a:t>
                </a:r>
                <a:r>
                  <a:rPr lang="pt-BR" dirty="0" smtClean="0"/>
                  <a:t>de </a:t>
                </a:r>
                <a:r>
                  <a:rPr lang="pt-BR" b="1" i="1" dirty="0"/>
                  <a:t>precisão</a:t>
                </a:r>
                <a:r>
                  <a:rPr lang="pt-BR" dirty="0"/>
                  <a:t> quanto </a:t>
                </a:r>
                <a:r>
                  <a:rPr lang="pt-BR" dirty="0" smtClean="0"/>
                  <a:t>de </a:t>
                </a:r>
                <a:r>
                  <a:rPr lang="pt-BR" b="1" i="1" dirty="0"/>
                  <a:t>recall</a:t>
                </a:r>
                <a:r>
                  <a:rPr lang="pt-BR" dirty="0"/>
                  <a:t>. </a:t>
                </a:r>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0990943" cy="5043941"/>
              </a:xfrm>
              <a:blipFill rotWithShape="0">
                <a:blip r:embed="rId3"/>
                <a:stretch>
                  <a:fillRect l="-943" t="-3019" r="-1442"/>
                </a:stretch>
              </a:blipFill>
            </p:spPr>
            <p:txBody>
              <a:bodyPr/>
              <a:lstStyle/>
              <a:p>
                <a:r>
                  <a:rPr lang="pt-BR">
                    <a:noFill/>
                  </a:rPr>
                  <a:t> </a:t>
                </a:r>
              </a:p>
            </p:txBody>
          </p:sp>
        </mc:Fallback>
      </mc:AlternateContent>
    </p:spTree>
    <p:extLst>
      <p:ext uri="{BB962C8B-B14F-4D97-AF65-F5344CB8AC3E}">
        <p14:creationId xmlns:p14="http://schemas.microsoft.com/office/powerpoint/2010/main" val="1881909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201"/>
            <a:ext cx="10515600" cy="836885"/>
          </a:xfrm>
        </p:spPr>
        <p:txBody>
          <a:bodyPr/>
          <a:lstStyle/>
          <a:p>
            <a:r>
              <a:rPr lang="pt-BR" dirty="0"/>
              <a:t>Métricas de avaliação da classificação</a:t>
            </a:r>
          </a:p>
        </p:txBody>
      </p:sp>
      <p:sp>
        <p:nvSpPr>
          <p:cNvPr id="3" name="Content Placeholder 2"/>
          <p:cNvSpPr>
            <a:spLocks noGrp="1"/>
          </p:cNvSpPr>
          <p:nvPr>
            <p:ph idx="1"/>
          </p:nvPr>
        </p:nvSpPr>
        <p:spPr>
          <a:xfrm>
            <a:off x="838199" y="1289965"/>
            <a:ext cx="6653463" cy="5453743"/>
          </a:xfrm>
        </p:spPr>
        <p:txBody>
          <a:bodyPr>
            <a:normAutofit fontScale="77500" lnSpcReduction="20000"/>
          </a:bodyPr>
          <a:lstStyle/>
          <a:p>
            <a:pPr marL="0" indent="0">
              <a:buNone/>
            </a:pPr>
            <a:r>
              <a:rPr lang="pt-BR" b="1" dirty="0" smtClean="0"/>
              <a:t>Curva Característica Operacional do Receptor (ROC)</a:t>
            </a:r>
          </a:p>
          <a:p>
            <a:r>
              <a:rPr lang="pt-BR" dirty="0" smtClean="0"/>
              <a:t>É um gráfico, conforme </a:t>
            </a:r>
            <a:r>
              <a:rPr lang="pt-BR" dirty="0"/>
              <a:t>mostrado na figura ao lado, </a:t>
            </a:r>
            <a:r>
              <a:rPr lang="pt-BR" dirty="0" smtClean="0"/>
              <a:t>que ilustra a performance de um </a:t>
            </a:r>
            <a:r>
              <a:rPr lang="pt-BR" dirty="0"/>
              <a:t>classificador binário conforme </a:t>
            </a:r>
            <a:r>
              <a:rPr lang="pt-BR" dirty="0" smtClean="0"/>
              <a:t>seu limiar de </a:t>
            </a:r>
            <a:r>
              <a:rPr lang="pt-BR" dirty="0"/>
              <a:t>discriminação é </a:t>
            </a:r>
            <a:r>
              <a:rPr lang="pt-BR" dirty="0" smtClean="0"/>
              <a:t>variado.</a:t>
            </a:r>
            <a:endParaRPr lang="pt-BR" dirty="0"/>
          </a:p>
          <a:p>
            <a:r>
              <a:rPr lang="pt-BR" dirty="0" smtClean="0"/>
              <a:t>A curva é criada plotando a </a:t>
            </a:r>
            <a:r>
              <a:rPr lang="pt-BR" b="1" i="1" dirty="0"/>
              <a:t>taxa de </a:t>
            </a:r>
            <a:r>
              <a:rPr lang="pt-BR" b="1" i="1" dirty="0" smtClean="0"/>
              <a:t>verdadeiros positivos</a:t>
            </a:r>
            <a:r>
              <a:rPr lang="pt-BR" dirty="0"/>
              <a:t> </a:t>
            </a:r>
            <a:r>
              <a:rPr lang="pt-BR" dirty="0" smtClean="0"/>
              <a:t>(i.e., </a:t>
            </a:r>
            <a:r>
              <a:rPr lang="pt-BR" b="1" i="1" dirty="0" smtClean="0"/>
              <a:t>recall</a:t>
            </a:r>
            <a:r>
              <a:rPr lang="pt-BR" dirty="0" smtClean="0"/>
              <a:t>), em </a:t>
            </a:r>
            <a:r>
              <a:rPr lang="pt-BR" dirty="0"/>
              <a:t>função da </a:t>
            </a:r>
            <a:r>
              <a:rPr lang="pt-BR" b="1" i="1" dirty="0"/>
              <a:t>taxa de </a:t>
            </a:r>
            <a:r>
              <a:rPr lang="pt-BR" b="1" i="1" dirty="0" smtClean="0"/>
              <a:t>falsos positivos </a:t>
            </a:r>
            <a:r>
              <a:rPr lang="pt-BR" dirty="0" smtClean="0"/>
              <a:t>(i.e., 1 -</a:t>
            </a:r>
            <a:r>
              <a:rPr lang="pt-BR" dirty="0"/>
              <a:t> </a:t>
            </a:r>
            <a:r>
              <a:rPr lang="pt-BR" dirty="0" smtClean="0"/>
              <a:t>Especificidade</a:t>
            </a:r>
            <a:r>
              <a:rPr lang="pt-BR" dirty="0"/>
              <a:t>) para várias configurações de </a:t>
            </a:r>
            <a:r>
              <a:rPr lang="pt-BR" dirty="0" smtClean="0"/>
              <a:t>limiar de discriminação.</a:t>
            </a:r>
          </a:p>
          <a:p>
            <a:r>
              <a:rPr lang="pt-BR" dirty="0" smtClean="0"/>
              <a:t>Quanto </a:t>
            </a:r>
            <a:r>
              <a:rPr lang="pt-BR" dirty="0"/>
              <a:t>mais à esquerda e para cima </a:t>
            </a:r>
            <a:r>
              <a:rPr lang="pt-BR" dirty="0" smtClean="0"/>
              <a:t>estiver a </a:t>
            </a:r>
            <a:r>
              <a:rPr lang="pt-BR" b="1" i="1" dirty="0" smtClean="0"/>
              <a:t>curva ROC </a:t>
            </a:r>
            <a:r>
              <a:rPr lang="pt-BR" dirty="0" smtClean="0"/>
              <a:t>de </a:t>
            </a:r>
            <a:r>
              <a:rPr lang="pt-BR" dirty="0"/>
              <a:t>um </a:t>
            </a:r>
            <a:r>
              <a:rPr lang="pt-BR" b="1" i="1" dirty="0"/>
              <a:t>classificador</a:t>
            </a:r>
            <a:r>
              <a:rPr lang="pt-BR" dirty="0"/>
              <a:t>, melhor será o seu desempenho. </a:t>
            </a:r>
            <a:endParaRPr lang="pt-BR" dirty="0" smtClean="0"/>
          </a:p>
          <a:p>
            <a:r>
              <a:rPr lang="pt-BR" dirty="0" smtClean="0"/>
              <a:t>A </a:t>
            </a:r>
            <a:r>
              <a:rPr lang="pt-BR" dirty="0"/>
              <a:t>linha </a:t>
            </a:r>
            <a:r>
              <a:rPr lang="pt-BR" dirty="0" smtClean="0"/>
              <a:t>diagonal, em vermelho, </a:t>
            </a:r>
            <a:r>
              <a:rPr lang="pt-BR" dirty="0"/>
              <a:t>está associada a um </a:t>
            </a:r>
            <a:r>
              <a:rPr lang="pt-BR" b="1" i="1" dirty="0" smtClean="0"/>
              <a:t>classificador puramente aleatório</a:t>
            </a:r>
            <a:r>
              <a:rPr lang="pt-BR" dirty="0"/>
              <a:t>. </a:t>
            </a:r>
            <a:r>
              <a:rPr lang="pt-BR" dirty="0" smtClean="0"/>
              <a:t> Um </a:t>
            </a:r>
            <a:r>
              <a:rPr lang="pt-BR" dirty="0"/>
              <a:t>bom </a:t>
            </a:r>
            <a:r>
              <a:rPr lang="pt-BR" b="1" i="1" dirty="0"/>
              <a:t>classificador</a:t>
            </a:r>
            <a:r>
              <a:rPr lang="pt-BR" dirty="0"/>
              <a:t> fica o mais longe possível dessa linha (em direção ao canto superior esquerdo</a:t>
            </a:r>
            <a:r>
              <a:rPr lang="pt-BR" dirty="0" smtClean="0"/>
              <a:t>).</a:t>
            </a:r>
          </a:p>
          <a:p>
            <a:r>
              <a:rPr lang="pt-BR" dirty="0"/>
              <a:t>Um classificador perfeito produziria um ponto no canto superior esquerdo ou coordenada (0,1) da curva ROC, representando 100% de sensibilidade </a:t>
            </a:r>
            <a:r>
              <a:rPr lang="pt-BR" dirty="0" smtClean="0"/>
              <a:t>(ou seja, sem </a:t>
            </a:r>
            <a:r>
              <a:rPr lang="pt-BR" dirty="0"/>
              <a:t>falsos negativos) e 100% de especificidade </a:t>
            </a:r>
            <a:r>
              <a:rPr lang="pt-BR" dirty="0" smtClean="0"/>
              <a:t>(ou seja, sem </a:t>
            </a:r>
            <a:r>
              <a:rPr lang="pt-BR" dirty="0"/>
              <a:t>falsos positivos</a:t>
            </a:r>
            <a:r>
              <a:rPr lang="pt-BR" dirty="0" smtClean="0"/>
              <a:t>).</a:t>
            </a:r>
            <a:endParaRPr lang="pt-BR"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649" r="4630"/>
          <a:stretch/>
        </p:blipFill>
        <p:spPr>
          <a:xfrm>
            <a:off x="7491662" y="2302336"/>
            <a:ext cx="4611280" cy="3429000"/>
          </a:xfrm>
          <a:prstGeom prst="rect">
            <a:avLst/>
          </a:prstGeom>
        </p:spPr>
      </p:pic>
    </p:spTree>
    <p:extLst>
      <p:ext uri="{BB962C8B-B14F-4D97-AF65-F5344CB8AC3E}">
        <p14:creationId xmlns:p14="http://schemas.microsoft.com/office/powerpoint/2010/main" val="810228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029950" cy="4351338"/>
              </a:xfrm>
            </p:spPr>
            <p:txBody>
              <a:bodyPr>
                <a:normAutofit fontScale="92500" lnSpcReduction="10000"/>
              </a:bodyPr>
              <a:lstStyle/>
              <a:p>
                <a:pPr marL="0" indent="0">
                  <a:buNone/>
                </a:pPr>
                <a:r>
                  <a:rPr lang="pt-BR" b="1" dirty="0" smtClean="0"/>
                  <a:t>Curva Característica </a:t>
                </a:r>
                <a:r>
                  <a:rPr lang="pt-BR" b="1" dirty="0"/>
                  <a:t>Operacional do Receptor (ROC)</a:t>
                </a:r>
              </a:p>
              <a:p>
                <a:r>
                  <a:rPr lang="pt-BR" dirty="0" smtClean="0"/>
                  <a:t>A </a:t>
                </a:r>
                <a:r>
                  <a:rPr lang="pt-BR" dirty="0"/>
                  <a:t>forma usual de se comparar </a:t>
                </a:r>
                <a:r>
                  <a:rPr lang="pt-BR" b="1" i="1" dirty="0"/>
                  <a:t>classificadores</a:t>
                </a:r>
                <a:r>
                  <a:rPr lang="pt-BR" dirty="0"/>
                  <a:t> consiste em criar uma </a:t>
                </a:r>
                <a:r>
                  <a:rPr lang="pt-BR" b="1" i="1" dirty="0"/>
                  <a:t>curva </a:t>
                </a:r>
                <a:r>
                  <a:rPr lang="pt-BR" b="1" i="1" dirty="0" smtClean="0"/>
                  <a:t>ROC</a:t>
                </a:r>
                <a:r>
                  <a:rPr lang="pt-BR" dirty="0" smtClean="0"/>
                  <a:t> para cada um. </a:t>
                </a:r>
              </a:p>
              <a:p>
                <a:r>
                  <a:rPr lang="pt-BR" dirty="0" smtClean="0"/>
                  <a:t>Em geral, </a:t>
                </a:r>
                <a:r>
                  <a:rPr lang="pt-BR" b="1" i="1" dirty="0" smtClean="0"/>
                  <a:t>classificadores</a:t>
                </a:r>
                <a:r>
                  <a:rPr lang="pt-BR" dirty="0" smtClean="0"/>
                  <a:t> </a:t>
                </a:r>
                <a:r>
                  <a:rPr lang="pt-BR" dirty="0"/>
                  <a:t>produzem uma saída </a:t>
                </a:r>
                <a:r>
                  <a:rPr lang="pt-BR" dirty="0" smtClean="0"/>
                  <a:t>real (i.e, uma probabilidade) </a:t>
                </a:r>
                <a:r>
                  <a:rPr lang="pt-BR" dirty="0"/>
                  <a:t>para cada </a:t>
                </a:r>
                <a:r>
                  <a:rPr lang="pt-BR" dirty="0" smtClean="0"/>
                  <a:t>exemplo de </a:t>
                </a:r>
                <a:r>
                  <a:rPr lang="pt-BR" dirty="0"/>
                  <a:t>entrada. Normalmente, estas saídas são, então, discretizadas para que se tenha a decisão final: por exemplo, </a:t>
                </a:r>
                <a:r>
                  <a:rPr lang="pt-BR" dirty="0" smtClean="0"/>
                  <a:t>se </a:t>
                </a:r>
                <a14:m>
                  <m:oMath xmlns:m="http://schemas.openxmlformats.org/officeDocument/2006/math">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smtClean="0"/>
                  <a:t> </a:t>
                </a:r>
                <a:r>
                  <a:rPr lang="pt-BR" dirty="0"/>
                  <a:t>ultrapassa </a:t>
                </a:r>
                <a:r>
                  <a:rPr lang="pt-BR" dirty="0" smtClean="0"/>
                  <a:t>um determinado </a:t>
                </a:r>
                <a:r>
                  <a:rPr lang="pt-BR" b="1" i="1" dirty="0" smtClean="0"/>
                  <a:t>limiar</a:t>
                </a:r>
                <a:r>
                  <a:rPr lang="pt-BR" dirty="0" smtClean="0"/>
                  <a:t>,</a:t>
                </a:r>
                <a:r>
                  <a:rPr lang="pt-BR" b="1" i="1" dirty="0" smtClean="0"/>
                  <a:t> T</a:t>
                </a:r>
                <a:r>
                  <a:rPr lang="pt-BR" dirty="0" smtClean="0"/>
                  <a:t>, ela </a:t>
                </a:r>
                <a:r>
                  <a:rPr lang="pt-BR" dirty="0"/>
                  <a:t>é mapeada no valor 1 (classe </a:t>
                </a:r>
                <a:r>
                  <a:rPr lang="pt-BR" dirty="0" smtClean="0"/>
                  <a:t>positiva,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2</m:t>
                        </m:r>
                      </m:sub>
                    </m:sSub>
                  </m:oMath>
                </a14:m>
                <a:r>
                  <a:rPr lang="pt-BR" dirty="0" smtClean="0"/>
                  <a:t>); </a:t>
                </a:r>
                <a:r>
                  <a:rPr lang="pt-BR" dirty="0"/>
                  <a:t>caso contrário, ela é mapeada no valor 0 (classe </a:t>
                </a:r>
                <a:r>
                  <a:rPr lang="pt-BR" dirty="0" smtClean="0"/>
                  <a:t>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smtClean="0"/>
                  <a:t>). </a:t>
                </a:r>
              </a:p>
              <a:p>
                <a:r>
                  <a:rPr lang="pt-BR" dirty="0" smtClean="0"/>
                  <a:t>Sendo </a:t>
                </a:r>
                <a:r>
                  <a:rPr lang="pt-BR" dirty="0"/>
                  <a:t>assim, ao plotar a </a:t>
                </a:r>
                <a:r>
                  <a:rPr lang="pt-BR" b="1" i="1" dirty="0"/>
                  <a:t>taxa de verdadeiro positivo </a:t>
                </a:r>
                <a:r>
                  <a:rPr lang="pt-BR" dirty="0" smtClean="0"/>
                  <a:t>(ou </a:t>
                </a:r>
                <a:r>
                  <a:rPr lang="pt-BR" b="1" i="1" dirty="0" smtClean="0"/>
                  <a:t>recall</a:t>
                </a:r>
                <a:r>
                  <a:rPr lang="pt-BR" dirty="0"/>
                  <a:t>) versus a </a:t>
                </a:r>
                <a:r>
                  <a:rPr lang="pt-BR" b="1" i="1" dirty="0"/>
                  <a:t>taxa de falso positivo </a:t>
                </a:r>
                <a:r>
                  <a:rPr lang="pt-BR" dirty="0"/>
                  <a:t>para diferentes valores </a:t>
                </a:r>
                <a:r>
                  <a:rPr lang="pt-BR" dirty="0" smtClean="0"/>
                  <a:t>de </a:t>
                </a:r>
                <a:r>
                  <a:rPr lang="pt-BR" b="1" i="1" dirty="0" smtClean="0"/>
                  <a:t>limiar</a:t>
                </a:r>
                <a:r>
                  <a:rPr lang="pt-BR" dirty="0" smtClean="0"/>
                  <a:t>, </a:t>
                </a:r>
                <a:r>
                  <a:rPr lang="pt-BR" b="1" i="1" dirty="0"/>
                  <a:t>T</a:t>
                </a:r>
                <a:r>
                  <a:rPr lang="pt-BR" dirty="0"/>
                  <a:t>, obtemos a </a:t>
                </a:r>
                <a:r>
                  <a:rPr lang="pt-BR" b="1" i="1" dirty="0"/>
                  <a:t>curva ROC</a:t>
                </a:r>
                <a:r>
                  <a:rPr lang="pt-BR" dirty="0"/>
                  <a:t> associada a um </a:t>
                </a:r>
                <a:r>
                  <a:rPr lang="pt-BR" b="1" i="1" dirty="0" smtClean="0"/>
                  <a:t>classificador</a:t>
                </a:r>
                <a:r>
                  <a:rPr lang="pt-BR"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029950" cy="4351338"/>
              </a:xfrm>
              <a:blipFill rotWithShape="0">
                <a:blip r:embed="rId2"/>
                <a:stretch>
                  <a:fillRect l="-995" t="-2801" r="-1437"/>
                </a:stretch>
              </a:blipFill>
            </p:spPr>
            <p:txBody>
              <a:bodyPr/>
              <a:lstStyle/>
              <a:p>
                <a:r>
                  <a:rPr lang="pt-BR">
                    <a:noFill/>
                  </a:rPr>
                  <a:t> </a:t>
                </a:r>
              </a:p>
            </p:txBody>
          </p:sp>
        </mc:Fallback>
      </mc:AlternateContent>
    </p:spTree>
    <p:extLst>
      <p:ext uri="{BB962C8B-B14F-4D97-AF65-F5344CB8AC3E}">
        <p14:creationId xmlns:p14="http://schemas.microsoft.com/office/powerpoint/2010/main" val="946489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p:sp>
        <p:nvSpPr>
          <p:cNvPr id="3" name="Content Placeholder 2"/>
          <p:cNvSpPr>
            <a:spLocks noGrp="1"/>
          </p:cNvSpPr>
          <p:nvPr>
            <p:ph idx="1"/>
          </p:nvPr>
        </p:nvSpPr>
        <p:spPr>
          <a:xfrm>
            <a:off x="838200" y="1690688"/>
            <a:ext cx="8177214" cy="5167312"/>
          </a:xfrm>
        </p:spPr>
        <p:txBody>
          <a:bodyPr>
            <a:normAutofit fontScale="77500" lnSpcReduction="20000"/>
          </a:bodyPr>
          <a:lstStyle/>
          <a:p>
            <a:pPr marL="0" indent="0">
              <a:buNone/>
            </a:pPr>
            <a:r>
              <a:rPr lang="pt-BR" b="1" dirty="0" smtClean="0"/>
              <a:t>Curva Característica </a:t>
            </a:r>
            <a:r>
              <a:rPr lang="pt-BR" b="1" dirty="0"/>
              <a:t>Operacional do Receptor (ROC</a:t>
            </a:r>
            <a:r>
              <a:rPr lang="pt-BR" b="1" dirty="0" smtClean="0"/>
              <a:t>)</a:t>
            </a:r>
            <a:endParaRPr lang="pt-BR" dirty="0" smtClean="0"/>
          </a:p>
          <a:p>
            <a:r>
              <a:rPr lang="pt-BR" dirty="0"/>
              <a:t>Por exemplo, considere as </a:t>
            </a:r>
            <a:r>
              <a:rPr lang="pt-BR" b="1" i="1" dirty="0"/>
              <a:t>curvas ROC </a:t>
            </a:r>
            <a:r>
              <a:rPr lang="pt-BR" dirty="0"/>
              <a:t>exibidas na figura </a:t>
            </a:r>
            <a:r>
              <a:rPr lang="pt-BR" dirty="0" smtClean="0"/>
              <a:t>ao lado. </a:t>
            </a:r>
            <a:r>
              <a:rPr lang="pt-BR" dirty="0"/>
              <a:t>Para decidir qual o melhor </a:t>
            </a:r>
            <a:r>
              <a:rPr lang="pt-BR" b="1" i="1" dirty="0"/>
              <a:t>classificador</a:t>
            </a:r>
            <a:r>
              <a:rPr lang="pt-BR" dirty="0"/>
              <a:t>, podemos tomar como base a </a:t>
            </a:r>
            <a:r>
              <a:rPr lang="pt-BR" b="1" i="1" dirty="0"/>
              <a:t>área sob a curva </a:t>
            </a:r>
            <a:r>
              <a:rPr lang="pt-BR" b="1" i="1" dirty="0" smtClean="0"/>
              <a:t>(ASC) ROC</a:t>
            </a:r>
            <a:r>
              <a:rPr lang="pt-BR" dirty="0" smtClean="0"/>
              <a:t>.</a:t>
            </a:r>
          </a:p>
          <a:p>
            <a:r>
              <a:rPr lang="pt-BR" dirty="0"/>
              <a:t>A </a:t>
            </a:r>
            <a:r>
              <a:rPr lang="pt-BR" dirty="0" smtClean="0"/>
              <a:t>ASC é outra métrica da qualidade de um classificador e </a:t>
            </a:r>
            <a:r>
              <a:rPr lang="pt-BR" dirty="0"/>
              <a:t>é um número entre 0 e 1. Quanto maior a </a:t>
            </a:r>
            <a:r>
              <a:rPr lang="pt-BR" dirty="0" smtClean="0"/>
              <a:t>ASC</a:t>
            </a:r>
            <a:r>
              <a:rPr lang="pt-BR" dirty="0"/>
              <a:t>, </a:t>
            </a:r>
            <a:r>
              <a:rPr lang="pt-BR" dirty="0" smtClean="0"/>
              <a:t>melhor </a:t>
            </a:r>
            <a:r>
              <a:rPr lang="pt-BR" dirty="0"/>
              <a:t>será o modelo.</a:t>
            </a:r>
            <a:endParaRPr lang="pt-BR" dirty="0" smtClean="0"/>
          </a:p>
          <a:p>
            <a:r>
              <a:rPr lang="pt-BR" dirty="0" smtClean="0"/>
              <a:t>Neste exemplo, </a:t>
            </a:r>
            <a:r>
              <a:rPr lang="pt-BR" dirty="0"/>
              <a:t>o classificador A seria o de melhor </a:t>
            </a:r>
            <a:r>
              <a:rPr lang="pt-BR" dirty="0" smtClean="0"/>
              <a:t>desempenho, pois tem maior </a:t>
            </a:r>
            <a:r>
              <a:rPr lang="pt-BR" b="1" i="1" dirty="0" smtClean="0"/>
              <a:t>área sob a curva ROC</a:t>
            </a:r>
            <a:r>
              <a:rPr lang="pt-BR" dirty="0" smtClean="0"/>
              <a:t>.</a:t>
            </a:r>
          </a:p>
          <a:p>
            <a:r>
              <a:rPr lang="pt-BR" b="1" dirty="0" smtClean="0"/>
              <a:t>Vantagens da curva ROC</a:t>
            </a:r>
            <a:endParaRPr lang="pt-BR" dirty="0" smtClean="0"/>
          </a:p>
          <a:p>
            <a:pPr lvl="1"/>
            <a:r>
              <a:rPr lang="pt-BR" dirty="0"/>
              <a:t>Possibilita a análise de diferentes métricas de desempenho independente do </a:t>
            </a:r>
            <a:r>
              <a:rPr lang="pt-BR" b="1" i="1" dirty="0" smtClean="0"/>
              <a:t>limiar</a:t>
            </a:r>
            <a:r>
              <a:rPr lang="pt-BR" dirty="0" smtClean="0"/>
              <a:t> escolhido.</a:t>
            </a:r>
          </a:p>
          <a:p>
            <a:pPr lvl="1"/>
            <a:r>
              <a:rPr lang="pt-BR" dirty="0" smtClean="0"/>
              <a:t>Auxilia </a:t>
            </a:r>
            <a:r>
              <a:rPr lang="pt-BR" dirty="0"/>
              <a:t>o estudo de diferentes </a:t>
            </a:r>
            <a:r>
              <a:rPr lang="pt-BR" b="1" i="1" dirty="0" smtClean="0"/>
              <a:t>limiares</a:t>
            </a:r>
            <a:r>
              <a:rPr lang="pt-BR" dirty="0" smtClean="0"/>
              <a:t> para </a:t>
            </a:r>
            <a:r>
              <a:rPr lang="pt-BR" dirty="0"/>
              <a:t>lidar com problemas de desbalanceamento nos dados (i.e., nos quais as classes possuem tamanhos discrepantes). </a:t>
            </a:r>
            <a:endParaRPr lang="pt-BR" dirty="0" smtClean="0"/>
          </a:p>
          <a:p>
            <a:r>
              <a:rPr lang="pt-BR" b="1" dirty="0" smtClean="0"/>
              <a:t>Desvantagens</a:t>
            </a:r>
          </a:p>
          <a:p>
            <a:pPr lvl="1"/>
            <a:r>
              <a:rPr lang="pt-BR" dirty="0" smtClean="0"/>
              <a:t>Apropriada </a:t>
            </a:r>
            <a:r>
              <a:rPr lang="pt-BR" dirty="0"/>
              <a:t>para problemas de </a:t>
            </a:r>
            <a:r>
              <a:rPr lang="pt-BR" b="1" i="1" dirty="0"/>
              <a:t>classificação binária</a:t>
            </a:r>
            <a:r>
              <a:rPr lang="pt-BR" dirty="0"/>
              <a:t>. </a:t>
            </a:r>
          </a:p>
          <a:p>
            <a:pPr lvl="1"/>
            <a:r>
              <a:rPr lang="pt-BR" dirty="0" smtClean="0"/>
              <a:t>No caso multi-classes, devemos utilizar as estratégias </a:t>
            </a:r>
            <a:r>
              <a:rPr lang="pt-BR" b="1" i="1" dirty="0" smtClean="0"/>
              <a:t>um-contra-todos </a:t>
            </a:r>
            <a:r>
              <a:rPr lang="pt-BR" dirty="0" smtClean="0"/>
              <a:t>ou</a:t>
            </a:r>
            <a:r>
              <a:rPr lang="pt-BR" b="1" i="1" dirty="0" smtClean="0"/>
              <a:t> um-contra-um</a:t>
            </a:r>
            <a:r>
              <a:rPr lang="pt-BR" dirty="0" smtClean="0"/>
              <a:t> </a:t>
            </a:r>
            <a:r>
              <a:rPr lang="pt-BR" dirty="0"/>
              <a:t>e </a:t>
            </a:r>
            <a:r>
              <a:rPr lang="pt-BR" dirty="0" smtClean="0"/>
              <a:t>plotar várias </a:t>
            </a:r>
            <a:r>
              <a:rPr lang="pt-BR" b="1" i="1" dirty="0"/>
              <a:t>curvas ROC</a:t>
            </a:r>
            <a:r>
              <a:rPr lang="pt-BR" dirty="0" smtClean="0"/>
              <a:t>.</a:t>
            </a:r>
            <a:endParaRPr lang="pt-BR"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6576" y="1947863"/>
            <a:ext cx="3355424" cy="3681412"/>
          </a:xfrm>
          <a:prstGeom prst="rect">
            <a:avLst/>
          </a:prstGeom>
        </p:spPr>
      </p:pic>
    </p:spTree>
    <p:extLst>
      <p:ext uri="{BB962C8B-B14F-4D97-AF65-F5344CB8AC3E}">
        <p14:creationId xmlns:p14="http://schemas.microsoft.com/office/powerpoint/2010/main" val="18722077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6538"/>
            <a:ext cx="10515600" cy="906463"/>
          </a:xfrm>
        </p:spPr>
        <p:txBody>
          <a:bodyPr/>
          <a:lstStyle/>
          <a:p>
            <a:r>
              <a:rPr lang="pt-BR" dirty="0" smtClean="0"/>
              <a:t>Exemplo: Métricas com SciKit-Learn</a:t>
            </a:r>
            <a:endParaRPr lang="pt-BR" dirty="0"/>
          </a:p>
        </p:txBody>
      </p:sp>
      <p:sp>
        <p:nvSpPr>
          <p:cNvPr id="4" name="Rectangle 3"/>
          <p:cNvSpPr/>
          <p:nvPr/>
        </p:nvSpPr>
        <p:spPr>
          <a:xfrm>
            <a:off x="838200" y="1130439"/>
            <a:ext cx="5105400" cy="5632311"/>
          </a:xfrm>
          <a:prstGeom prst="rect">
            <a:avLst/>
          </a:prstGeom>
        </p:spPr>
        <p:txBody>
          <a:bodyPr wrap="square">
            <a:spAutoFit/>
          </a:bodyPr>
          <a:lstStyle/>
          <a:p>
            <a:r>
              <a:rPr lang="pt-BR" sz="1000" b="1" dirty="0">
                <a:solidFill>
                  <a:srgbClr val="0000FF"/>
                </a:solidFill>
                <a:highlight>
                  <a:srgbClr val="FFFFFF"/>
                </a:highlight>
              </a:rPr>
              <a:t>import</a:t>
            </a:r>
            <a:r>
              <a:rPr lang="pt-BR" sz="1000" dirty="0">
                <a:solidFill>
                  <a:srgbClr val="000000"/>
                </a:solidFill>
                <a:highlight>
                  <a:srgbClr val="FFFFFF"/>
                </a:highlight>
              </a:rPr>
              <a:t> numpy </a:t>
            </a:r>
            <a:r>
              <a:rPr lang="pt-BR" sz="1000" b="1" dirty="0">
                <a:solidFill>
                  <a:srgbClr val="0000FF"/>
                </a:solidFill>
                <a:highlight>
                  <a:srgbClr val="FFFFFF"/>
                </a:highlight>
              </a:rPr>
              <a:t>as</a:t>
            </a:r>
            <a:r>
              <a:rPr lang="pt-BR" sz="1000" dirty="0">
                <a:solidFill>
                  <a:srgbClr val="000000"/>
                </a:solidFill>
                <a:highlight>
                  <a:srgbClr val="FFFFFF"/>
                </a:highlight>
              </a:rPr>
              <a:t> np</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datasets </a:t>
            </a:r>
            <a:r>
              <a:rPr lang="pt-BR" sz="1000" b="1" dirty="0">
                <a:solidFill>
                  <a:srgbClr val="0000FF"/>
                </a:solidFill>
                <a:highlight>
                  <a:srgbClr val="FFFFFF"/>
                </a:highlight>
              </a:rPr>
              <a:t>import</a:t>
            </a:r>
            <a:r>
              <a:rPr lang="pt-BR" sz="1000" dirty="0">
                <a:solidFill>
                  <a:srgbClr val="000000"/>
                </a:solidFill>
                <a:highlight>
                  <a:srgbClr val="FFFFFF"/>
                </a:highlight>
              </a:rPr>
              <a:t> make_blobs</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linear_model</a:t>
            </a:r>
            <a:r>
              <a:rPr lang="pt-BR" sz="1000" b="1" dirty="0">
                <a:solidFill>
                  <a:srgbClr val="000080"/>
                </a:solidFill>
                <a:highlight>
                  <a:srgbClr val="FFFFFF"/>
                </a:highlight>
              </a:rPr>
              <a:t>.</a:t>
            </a:r>
            <a:r>
              <a:rPr lang="pt-BR" sz="1000" dirty="0">
                <a:solidFill>
                  <a:srgbClr val="000000"/>
                </a:solidFill>
                <a:highlight>
                  <a:srgbClr val="FFFFFF"/>
                </a:highlight>
              </a:rPr>
              <a:t>logistic </a:t>
            </a:r>
            <a:r>
              <a:rPr lang="pt-BR" sz="1000" b="1" dirty="0">
                <a:solidFill>
                  <a:srgbClr val="0000FF"/>
                </a:solidFill>
                <a:highlight>
                  <a:srgbClr val="FFFFFF"/>
                </a:highlight>
              </a:rPr>
              <a:t>import</a:t>
            </a:r>
            <a:r>
              <a:rPr lang="pt-BR" sz="1000" dirty="0">
                <a:solidFill>
                  <a:srgbClr val="000000"/>
                </a:solidFill>
                <a:highlight>
                  <a:srgbClr val="FFFFFF"/>
                </a:highlight>
              </a:rPr>
              <a:t> LogisticRegression</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model_selection </a:t>
            </a:r>
            <a:r>
              <a:rPr lang="pt-BR" sz="1000" b="1" dirty="0">
                <a:solidFill>
                  <a:srgbClr val="0000FF"/>
                </a:solidFill>
                <a:highlight>
                  <a:srgbClr val="FFFFFF"/>
                </a:highlight>
              </a:rPr>
              <a:t>import</a:t>
            </a:r>
            <a:r>
              <a:rPr lang="pt-BR" sz="1000" dirty="0">
                <a:solidFill>
                  <a:srgbClr val="000000"/>
                </a:solidFill>
                <a:highlight>
                  <a:srgbClr val="FFFFFF"/>
                </a:highlight>
              </a:rPr>
              <a:t> train_test_split</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preprocessing </a:t>
            </a:r>
            <a:r>
              <a:rPr lang="pt-BR" sz="1000" b="1" dirty="0">
                <a:solidFill>
                  <a:srgbClr val="0000FF"/>
                </a:solidFill>
                <a:highlight>
                  <a:srgbClr val="FFFFFF"/>
                </a:highlight>
              </a:rPr>
              <a:t>import</a:t>
            </a:r>
            <a:r>
              <a:rPr lang="pt-BR" sz="1000" dirty="0">
                <a:solidFill>
                  <a:srgbClr val="000000"/>
                </a:solidFill>
                <a:highlight>
                  <a:srgbClr val="FFFFFF"/>
                </a:highlight>
              </a:rPr>
              <a:t> label_binarize</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metrics </a:t>
            </a:r>
            <a:r>
              <a:rPr lang="pt-BR" sz="1000" b="1" dirty="0">
                <a:solidFill>
                  <a:srgbClr val="0000FF"/>
                </a:solidFill>
                <a:highlight>
                  <a:srgbClr val="FFFFFF"/>
                </a:highlight>
              </a:rPr>
              <a:t>import</a:t>
            </a:r>
            <a:r>
              <a:rPr lang="pt-BR" sz="1000" dirty="0">
                <a:solidFill>
                  <a:srgbClr val="000000"/>
                </a:solidFill>
                <a:highlight>
                  <a:srgbClr val="FFFFFF"/>
                </a:highlight>
              </a:rPr>
              <a:t> confusion_matrix</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smtClean="0">
                <a:solidFill>
                  <a:srgbClr val="000000"/>
                </a:solidFill>
                <a:highlight>
                  <a:srgbClr val="FFFFFF"/>
                </a:highlight>
              </a:rPr>
              <a:t>accuracy_score</a:t>
            </a:r>
            <a:r>
              <a:rPr lang="pt-BR" sz="1000" b="1" dirty="0" smtClean="0">
                <a:solidFill>
                  <a:srgbClr val="000080"/>
                </a:solidFill>
                <a:highlight>
                  <a:srgbClr val="FFFFFF"/>
                </a:highlight>
              </a:rPr>
              <a:t>,</a:t>
            </a:r>
            <a:r>
              <a:rPr lang="pt-BR" sz="1000" dirty="0" smtClean="0">
                <a:solidFill>
                  <a:srgbClr val="000000"/>
                </a:solidFill>
                <a:highlight>
                  <a:srgbClr val="FFFFFF"/>
                </a:highlight>
              </a:rPr>
              <a:t> auc, </a:t>
            </a:r>
            <a:r>
              <a:rPr lang="en-US" sz="1000" dirty="0">
                <a:solidFill>
                  <a:srgbClr val="000000"/>
                </a:solidFill>
                <a:highlight>
                  <a:srgbClr val="FFFFFF"/>
                </a:highlight>
              </a:rPr>
              <a:t>f1_score</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smtClean="0">
                <a:solidFill>
                  <a:srgbClr val="000000"/>
                </a:solidFill>
                <a:highlight>
                  <a:srgbClr val="FFFFFF"/>
                </a:highlight>
              </a:rPr>
              <a:t>roc_auc_score</a:t>
            </a:r>
            <a:endParaRPr lang="pt-BR" sz="1000" dirty="0">
              <a:solidFill>
                <a:srgbClr val="000000"/>
              </a:solidFill>
              <a:highlight>
                <a:srgbClr val="FFFFFF"/>
              </a:highlight>
            </a:endParaRPr>
          </a:p>
          <a:p>
            <a:r>
              <a:rPr lang="en-US" sz="1000" b="1" dirty="0">
                <a:solidFill>
                  <a:srgbClr val="0000FF"/>
                </a:solidFill>
                <a:highlight>
                  <a:srgbClr val="FFFFFF"/>
                </a:highlight>
              </a:rPr>
              <a:t>from</a:t>
            </a:r>
            <a:r>
              <a:rPr lang="en-US" sz="1000" dirty="0">
                <a:solidFill>
                  <a:srgbClr val="000000"/>
                </a:solidFill>
                <a:highlight>
                  <a:srgbClr val="FFFFFF"/>
                </a:highlight>
              </a:rPr>
              <a:t> </a:t>
            </a:r>
            <a:r>
              <a:rPr lang="en-US" sz="1000" dirty="0" err="1">
                <a:solidFill>
                  <a:srgbClr val="000000"/>
                </a:solidFill>
                <a:highlight>
                  <a:srgbClr val="FFFFFF"/>
                </a:highlight>
              </a:rPr>
              <a:t>sklearn</a:t>
            </a:r>
            <a:r>
              <a:rPr lang="en-US" sz="1000" b="1" dirty="0" err="1">
                <a:solidFill>
                  <a:srgbClr val="000080"/>
                </a:solidFill>
                <a:highlight>
                  <a:srgbClr val="FFFFFF"/>
                </a:highlight>
              </a:rPr>
              <a:t>.</a:t>
            </a:r>
            <a:r>
              <a:rPr lang="en-US" sz="1000" dirty="0" err="1">
                <a:solidFill>
                  <a:srgbClr val="000000"/>
                </a:solidFill>
                <a:highlight>
                  <a:srgbClr val="FFFFFF"/>
                </a:highlight>
              </a:rPr>
              <a:t>metrics</a:t>
            </a:r>
            <a:r>
              <a:rPr lang="en-US" sz="1000" dirty="0">
                <a:solidFill>
                  <a:srgbClr val="000000"/>
                </a:solidFill>
                <a:highlight>
                  <a:srgbClr val="FFFFFF"/>
                </a:highlight>
              </a:rPr>
              <a:t> </a:t>
            </a:r>
            <a:r>
              <a:rPr lang="en-US" sz="1000" b="1" dirty="0">
                <a:solidFill>
                  <a:srgbClr val="0000FF"/>
                </a:solidFill>
                <a:highlight>
                  <a:srgbClr val="FFFFFF"/>
                </a:highlight>
              </a:rPr>
              <a:t>import</a:t>
            </a:r>
            <a:r>
              <a:rPr lang="en-US" sz="1000" dirty="0">
                <a:solidFill>
                  <a:srgbClr val="000000"/>
                </a:solidFill>
                <a:highlight>
                  <a:srgbClr val="FFFFFF"/>
                </a:highlight>
              </a:rPr>
              <a:t> </a:t>
            </a:r>
            <a:r>
              <a:rPr lang="en-US" sz="1000" dirty="0" err="1">
                <a:solidFill>
                  <a:srgbClr val="000000"/>
                </a:solidFill>
                <a:highlight>
                  <a:srgbClr val="FFFFFF"/>
                </a:highlight>
              </a:rPr>
              <a:t>classification_report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precision_score</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recall_score</a:t>
            </a:r>
            <a:r>
              <a:rPr lang="en-US" sz="1000" dirty="0">
                <a:solidFill>
                  <a:srgbClr val="000000"/>
                </a:solidFill>
                <a:highlight>
                  <a:srgbClr val="FFFFFF"/>
                </a:highlight>
              </a:rPr>
              <a:t> </a:t>
            </a:r>
          </a:p>
          <a:p>
            <a:r>
              <a:rPr lang="en-US" sz="1000" dirty="0" smtClean="0">
                <a:solidFill>
                  <a:srgbClr val="008000"/>
                </a:solidFill>
                <a:highlight>
                  <a:srgbClr val="FFFFFF"/>
                </a:highlight>
              </a:rPr>
              <a:t># </a:t>
            </a:r>
            <a:r>
              <a:rPr lang="en-US" sz="1000" dirty="0">
                <a:solidFill>
                  <a:srgbClr val="008000"/>
                </a:solidFill>
                <a:highlight>
                  <a:srgbClr val="FFFFFF"/>
                </a:highlight>
              </a:rPr>
              <a:t>make 3-class dataset for classification</a:t>
            </a:r>
            <a:endParaRPr lang="en-US" sz="1000" dirty="0">
              <a:solidFill>
                <a:srgbClr val="000000"/>
              </a:solidFill>
              <a:highlight>
                <a:srgbClr val="FFFFFF"/>
              </a:highlight>
            </a:endParaRPr>
          </a:p>
          <a:p>
            <a:r>
              <a:rPr lang="pt-BR" sz="1000" dirty="0">
                <a:solidFill>
                  <a:srgbClr val="000000"/>
                </a:solidFill>
                <a:highlight>
                  <a:srgbClr val="FFFFFF"/>
                </a:highlight>
              </a:rPr>
              <a:t>centers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5</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1.5</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5</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x</a:t>
            </a:r>
            <a:r>
              <a:rPr lang="en-US" sz="1000" b="1" dirty="0">
                <a:solidFill>
                  <a:srgbClr val="000080"/>
                </a:solidFill>
                <a:highlight>
                  <a:srgbClr val="FFFFFF"/>
                </a:highlight>
              </a:rPr>
              <a:t>,</a:t>
            </a:r>
            <a:r>
              <a:rPr lang="en-US" sz="1000" dirty="0">
                <a:solidFill>
                  <a:srgbClr val="000000"/>
                </a:solidFill>
                <a:highlight>
                  <a:srgbClr val="FFFFFF"/>
                </a:highlight>
              </a:rPr>
              <a:t> y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make_blobs</a:t>
            </a:r>
            <a:r>
              <a:rPr lang="en-US" sz="1000" b="1" dirty="0">
                <a:solidFill>
                  <a:srgbClr val="000080"/>
                </a:solidFill>
                <a:highlight>
                  <a:srgbClr val="FFFFFF"/>
                </a:highlight>
              </a:rPr>
              <a:t>(</a:t>
            </a:r>
            <a:r>
              <a:rPr lang="en-US" sz="1000" dirty="0" err="1">
                <a:solidFill>
                  <a:srgbClr val="000000"/>
                </a:solidFill>
                <a:highlight>
                  <a:srgbClr val="FFFFFF"/>
                </a:highlight>
              </a:rPr>
              <a:t>n_samples</a:t>
            </a:r>
            <a:r>
              <a:rPr lang="en-US" sz="1000" b="1" dirty="0">
                <a:solidFill>
                  <a:srgbClr val="000080"/>
                </a:solidFill>
                <a:highlight>
                  <a:srgbClr val="FFFFFF"/>
                </a:highlight>
              </a:rPr>
              <a:t>=</a:t>
            </a:r>
            <a:r>
              <a:rPr lang="en-US" sz="1000" dirty="0">
                <a:solidFill>
                  <a:srgbClr val="FF0000"/>
                </a:solidFill>
                <a:highlight>
                  <a:srgbClr val="FFFFFF"/>
                </a:highlight>
              </a:rPr>
              <a:t>1000</a:t>
            </a:r>
            <a:r>
              <a:rPr lang="en-US" sz="1000" b="1" dirty="0">
                <a:solidFill>
                  <a:srgbClr val="000080"/>
                </a:solidFill>
                <a:highlight>
                  <a:srgbClr val="FFFFFF"/>
                </a:highlight>
              </a:rPr>
              <a:t>,</a:t>
            </a:r>
            <a:r>
              <a:rPr lang="en-US" sz="1000" dirty="0">
                <a:solidFill>
                  <a:srgbClr val="000000"/>
                </a:solidFill>
                <a:highlight>
                  <a:srgbClr val="FFFFFF"/>
                </a:highlight>
              </a:rPr>
              <a:t> centers</a:t>
            </a:r>
            <a:r>
              <a:rPr lang="en-US" sz="1000" b="1" dirty="0">
                <a:solidFill>
                  <a:srgbClr val="000080"/>
                </a:solidFill>
                <a:highlight>
                  <a:srgbClr val="FFFFFF"/>
                </a:highlight>
              </a:rPr>
              <a:t>=</a:t>
            </a:r>
            <a:r>
              <a:rPr lang="en-US" sz="1000" dirty="0">
                <a:solidFill>
                  <a:srgbClr val="000000"/>
                </a:solidFill>
                <a:highlight>
                  <a:srgbClr val="FFFFFF"/>
                </a:highlight>
              </a:rPr>
              <a:t>centers</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random_state</a:t>
            </a:r>
            <a:r>
              <a:rPr lang="en-US" sz="1000" b="1" dirty="0">
                <a:solidFill>
                  <a:srgbClr val="000080"/>
                </a:solidFill>
                <a:highlight>
                  <a:srgbClr val="FFFFFF"/>
                </a:highlight>
              </a:rPr>
              <a:t>=</a:t>
            </a:r>
            <a:r>
              <a:rPr lang="en-US" sz="1000" dirty="0">
                <a:solidFill>
                  <a:srgbClr val="FF0000"/>
                </a:solidFill>
                <a:highlight>
                  <a:srgbClr val="FFFFFF"/>
                </a:highlight>
              </a:rPr>
              <a:t>42</a:t>
            </a:r>
            <a:r>
              <a:rPr lang="en-US"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Split array into random train and test subsets.</a:t>
            </a:r>
            <a:endParaRPr lang="en-US" sz="1000" dirty="0">
              <a:solidFill>
                <a:srgbClr val="000000"/>
              </a:solidFill>
              <a:highlight>
                <a:srgbClr val="FFFFFF"/>
              </a:highlight>
            </a:endParaRPr>
          </a:p>
          <a:p>
            <a:r>
              <a:rPr lang="en-US" sz="1000" dirty="0" err="1">
                <a:solidFill>
                  <a:srgbClr val="000000"/>
                </a:solidFill>
                <a:highlight>
                  <a:srgbClr val="FFFFFF"/>
                </a:highlight>
              </a:rPr>
              <a:t>x_train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x_test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y_test</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train_test_split</a:t>
            </a:r>
            <a:r>
              <a:rPr lang="en-US" sz="1000" b="1" dirty="0">
                <a:solidFill>
                  <a:srgbClr val="000080"/>
                </a:solidFill>
                <a:highlight>
                  <a:srgbClr val="FFFFFF"/>
                </a:highlight>
              </a:rPr>
              <a:t>(</a:t>
            </a:r>
            <a:r>
              <a:rPr lang="en-US" sz="1000" dirty="0">
                <a:solidFill>
                  <a:srgbClr val="000000"/>
                </a:solidFill>
                <a:highlight>
                  <a:srgbClr val="FFFFFF"/>
                </a:highlight>
              </a:rPr>
              <a:t>x</a:t>
            </a:r>
            <a:r>
              <a:rPr lang="en-US" sz="1000" b="1" dirty="0">
                <a:solidFill>
                  <a:srgbClr val="000080"/>
                </a:solidFill>
                <a:highlight>
                  <a:srgbClr val="FFFFFF"/>
                </a:highlight>
              </a:rPr>
              <a:t>,</a:t>
            </a:r>
            <a:r>
              <a:rPr lang="en-US" sz="1000" dirty="0">
                <a:solidFill>
                  <a:srgbClr val="000000"/>
                </a:solidFill>
                <a:highlight>
                  <a:srgbClr val="FFFFFF"/>
                </a:highlight>
              </a:rPr>
              <a:t> y</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random_state</a:t>
            </a:r>
            <a:r>
              <a:rPr lang="en-US" sz="1000" b="1" dirty="0">
                <a:solidFill>
                  <a:srgbClr val="000080"/>
                </a:solidFill>
                <a:highlight>
                  <a:srgbClr val="FFFFFF"/>
                </a:highlight>
              </a:rPr>
              <a:t>=</a:t>
            </a:r>
            <a:r>
              <a:rPr lang="en-US" sz="1000" dirty="0">
                <a:solidFill>
                  <a:srgbClr val="FF0000"/>
                </a:solidFill>
                <a:highlight>
                  <a:srgbClr val="FFFFFF"/>
                </a:highlight>
              </a:rPr>
              <a:t>23</a:t>
            </a:r>
            <a:r>
              <a:rPr lang="en-US" sz="1000" b="1" dirty="0" smtClean="0">
                <a:solidFill>
                  <a:srgbClr val="000080"/>
                </a:solidFill>
                <a:highlight>
                  <a:srgbClr val="FFFFFF"/>
                </a:highlight>
              </a:rPr>
              <a:t>)</a:t>
            </a:r>
          </a:p>
          <a:p>
            <a:r>
              <a:rPr lang="en-US" sz="1000" dirty="0">
                <a:solidFill>
                  <a:srgbClr val="008000"/>
                </a:solidFill>
                <a:highlight>
                  <a:srgbClr val="FFFFFF"/>
                </a:highlight>
              </a:rPr>
              <a:t># </a:t>
            </a:r>
            <a:r>
              <a:rPr lang="en-US" sz="1000" dirty="0" smtClean="0">
                <a:solidFill>
                  <a:srgbClr val="008000"/>
                </a:solidFill>
                <a:highlight>
                  <a:srgbClr val="FFFFFF"/>
                </a:highlight>
              </a:rPr>
              <a:t>Add column with ones regarding x0.</a:t>
            </a:r>
            <a:endParaRPr lang="en-US" sz="1000" dirty="0">
              <a:solidFill>
                <a:srgbClr val="000000"/>
              </a:solidFill>
              <a:highlight>
                <a:srgbClr val="FFFFFF"/>
              </a:highlight>
            </a:endParaRPr>
          </a:p>
          <a:p>
            <a:r>
              <a:rPr lang="fr-FR" sz="1000" dirty="0" err="1">
                <a:solidFill>
                  <a:srgbClr val="000000"/>
                </a:solidFill>
                <a:highlight>
                  <a:srgbClr val="FFFFFF"/>
                </a:highlight>
              </a:rPr>
              <a:t>x_train</a:t>
            </a:r>
            <a:r>
              <a:rPr lang="fr-FR" sz="1000" dirty="0">
                <a:solidFill>
                  <a:srgbClr val="000000"/>
                </a:solidFill>
                <a:highlight>
                  <a:srgbClr val="FFFFFF"/>
                </a:highlight>
              </a:rPr>
              <a:t> </a:t>
            </a:r>
            <a:r>
              <a:rPr lang="fr-FR" sz="1000" b="1" dirty="0">
                <a:solidFill>
                  <a:srgbClr val="000080"/>
                </a:solidFill>
                <a:highlight>
                  <a:srgbClr val="FFFFFF"/>
                </a:highlight>
              </a:rPr>
              <a:t>=</a:t>
            </a:r>
            <a:r>
              <a:rPr lang="fr-FR" sz="1000" dirty="0">
                <a:solidFill>
                  <a:srgbClr val="000000"/>
                </a:solidFill>
                <a:highlight>
                  <a:srgbClr val="FFFFFF"/>
                </a:highlight>
              </a:rPr>
              <a:t> </a:t>
            </a:r>
            <a:r>
              <a:rPr lang="fr-FR" sz="1000" dirty="0" err="1">
                <a:solidFill>
                  <a:srgbClr val="000000"/>
                </a:solidFill>
                <a:highlight>
                  <a:srgbClr val="FFFFFF"/>
                </a:highlight>
              </a:rPr>
              <a:t>np</a:t>
            </a:r>
            <a:r>
              <a:rPr lang="fr-FR" sz="1000" b="1" dirty="0" err="1">
                <a:solidFill>
                  <a:srgbClr val="000080"/>
                </a:solidFill>
                <a:highlight>
                  <a:srgbClr val="FFFFFF"/>
                </a:highlight>
              </a:rPr>
              <a:t>.</a:t>
            </a:r>
            <a:r>
              <a:rPr lang="fr-FR" sz="1000" dirty="0" err="1">
                <a:solidFill>
                  <a:srgbClr val="000000"/>
                </a:solidFill>
                <a:highlight>
                  <a:srgbClr val="FFFFFF"/>
                </a:highlight>
              </a:rPr>
              <a:t>c</a:t>
            </a:r>
            <a:r>
              <a:rPr lang="fr-FR" sz="1000" dirty="0">
                <a:solidFill>
                  <a:srgbClr val="000000"/>
                </a:solidFill>
                <a:highlight>
                  <a:srgbClr val="FFFFFF"/>
                </a:highlight>
              </a:rPr>
              <a:t>_</a:t>
            </a:r>
            <a:r>
              <a:rPr lang="fr-FR" sz="1000" b="1" dirty="0">
                <a:solidFill>
                  <a:srgbClr val="000080"/>
                </a:solidFill>
                <a:highlight>
                  <a:srgbClr val="FFFFFF"/>
                </a:highlight>
              </a:rPr>
              <a:t>[</a:t>
            </a:r>
            <a:r>
              <a:rPr lang="fr-FR" sz="1000" dirty="0" err="1">
                <a:solidFill>
                  <a:srgbClr val="000000"/>
                </a:solidFill>
                <a:highlight>
                  <a:srgbClr val="FFFFFF"/>
                </a:highlight>
              </a:rPr>
              <a:t>np</a:t>
            </a:r>
            <a:r>
              <a:rPr lang="fr-FR" sz="1000" b="1" dirty="0" err="1">
                <a:solidFill>
                  <a:srgbClr val="000080"/>
                </a:solidFill>
                <a:highlight>
                  <a:srgbClr val="FFFFFF"/>
                </a:highlight>
              </a:rPr>
              <a:t>.</a:t>
            </a:r>
            <a:r>
              <a:rPr lang="fr-FR" sz="1000" dirty="0" err="1">
                <a:solidFill>
                  <a:srgbClr val="000000"/>
                </a:solidFill>
                <a:highlight>
                  <a:srgbClr val="FFFFFF"/>
                </a:highlight>
              </a:rPr>
              <a:t>ones</a:t>
            </a:r>
            <a:r>
              <a:rPr lang="fr-FR" sz="1000" b="1" dirty="0">
                <a:solidFill>
                  <a:srgbClr val="000080"/>
                </a:solidFill>
                <a:highlight>
                  <a:srgbClr val="FFFFFF"/>
                </a:highlight>
              </a:rPr>
              <a:t>((</a:t>
            </a:r>
            <a:r>
              <a:rPr lang="fr-FR" sz="1000" dirty="0" err="1">
                <a:solidFill>
                  <a:srgbClr val="000000"/>
                </a:solidFill>
                <a:highlight>
                  <a:srgbClr val="FFFFFF"/>
                </a:highlight>
              </a:rPr>
              <a:t>len</a:t>
            </a:r>
            <a:r>
              <a:rPr lang="fr-FR" sz="1000" b="1" dirty="0">
                <a:solidFill>
                  <a:srgbClr val="000080"/>
                </a:solidFill>
                <a:highlight>
                  <a:srgbClr val="FFFFFF"/>
                </a:highlight>
              </a:rPr>
              <a:t>(</a:t>
            </a:r>
            <a:r>
              <a:rPr lang="fr-FR" sz="1000" dirty="0" err="1">
                <a:solidFill>
                  <a:srgbClr val="000000"/>
                </a:solidFill>
                <a:highlight>
                  <a:srgbClr val="FFFFFF"/>
                </a:highlight>
              </a:rPr>
              <a:t>y_train</a:t>
            </a:r>
            <a:r>
              <a:rPr lang="fr-FR" sz="1000" b="1" dirty="0">
                <a:solidFill>
                  <a:srgbClr val="000080"/>
                </a:solidFill>
                <a:highlight>
                  <a:srgbClr val="FFFFFF"/>
                </a:highlight>
              </a:rPr>
              <a:t>),</a:t>
            </a:r>
            <a:r>
              <a:rPr lang="fr-FR" sz="1000" dirty="0">
                <a:solidFill>
                  <a:srgbClr val="000000"/>
                </a:solidFill>
                <a:highlight>
                  <a:srgbClr val="FFFFFF"/>
                </a:highlight>
              </a:rPr>
              <a:t> </a:t>
            </a:r>
            <a:r>
              <a:rPr lang="fr-FR" sz="1000" dirty="0">
                <a:solidFill>
                  <a:srgbClr val="FF0000"/>
                </a:solidFill>
                <a:highlight>
                  <a:srgbClr val="FFFFFF"/>
                </a:highlight>
              </a:rPr>
              <a:t>1</a:t>
            </a:r>
            <a:r>
              <a:rPr lang="fr-FR" sz="1000" b="1" dirty="0">
                <a:solidFill>
                  <a:srgbClr val="000080"/>
                </a:solidFill>
                <a:highlight>
                  <a:srgbClr val="FFFFFF"/>
                </a:highlight>
              </a:rPr>
              <a:t>)),</a:t>
            </a:r>
            <a:r>
              <a:rPr lang="fr-FR" sz="1000" dirty="0">
                <a:solidFill>
                  <a:srgbClr val="000000"/>
                </a:solidFill>
                <a:highlight>
                  <a:srgbClr val="FFFFFF"/>
                </a:highlight>
              </a:rPr>
              <a:t> </a:t>
            </a:r>
            <a:r>
              <a:rPr lang="fr-FR" sz="1000" dirty="0" err="1">
                <a:solidFill>
                  <a:srgbClr val="000000"/>
                </a:solidFill>
                <a:highlight>
                  <a:srgbClr val="FFFFFF"/>
                </a:highlight>
              </a:rPr>
              <a:t>x_train</a:t>
            </a:r>
            <a:r>
              <a:rPr lang="fr-FR" sz="1000" b="1" dirty="0">
                <a:solidFill>
                  <a:srgbClr val="000080"/>
                </a:solidFill>
                <a:highlight>
                  <a:srgbClr val="FFFFFF"/>
                </a:highlight>
              </a:rPr>
              <a:t>]</a:t>
            </a:r>
            <a:endParaRPr lang="fr-FR" sz="1000" dirty="0">
              <a:solidFill>
                <a:srgbClr val="000000"/>
              </a:solidFill>
              <a:highlight>
                <a:srgbClr val="FFFFFF"/>
              </a:highlight>
            </a:endParaRPr>
          </a:p>
          <a:p>
            <a:r>
              <a:rPr lang="en-US" sz="1000" dirty="0" err="1">
                <a:solidFill>
                  <a:srgbClr val="000000"/>
                </a:solidFill>
                <a:highlight>
                  <a:srgbClr val="FFFFFF"/>
                </a:highlight>
              </a:rPr>
              <a:t>x_test</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np</a:t>
            </a:r>
            <a:r>
              <a:rPr lang="en-US" sz="1000" b="1" dirty="0" err="1">
                <a:solidFill>
                  <a:srgbClr val="000080"/>
                </a:solidFill>
                <a:highlight>
                  <a:srgbClr val="FFFFFF"/>
                </a:highlight>
              </a:rPr>
              <a:t>.</a:t>
            </a:r>
            <a:r>
              <a:rPr lang="en-US" sz="1000" dirty="0" err="1">
                <a:solidFill>
                  <a:srgbClr val="000000"/>
                </a:solidFill>
                <a:highlight>
                  <a:srgbClr val="FFFFFF"/>
                </a:highlight>
              </a:rPr>
              <a:t>c</a:t>
            </a:r>
            <a:r>
              <a:rPr lang="en-US" sz="1000" dirty="0">
                <a:solidFill>
                  <a:srgbClr val="000000"/>
                </a:solidFill>
                <a:highlight>
                  <a:srgbClr val="FFFFFF"/>
                </a:highlight>
              </a:rPr>
              <a:t>_</a:t>
            </a:r>
            <a:r>
              <a:rPr lang="en-US" sz="1000" b="1" dirty="0">
                <a:solidFill>
                  <a:srgbClr val="000080"/>
                </a:solidFill>
                <a:highlight>
                  <a:srgbClr val="FFFFFF"/>
                </a:highlight>
              </a:rPr>
              <a:t>[</a:t>
            </a:r>
            <a:r>
              <a:rPr lang="en-US" sz="1000" dirty="0" err="1">
                <a:solidFill>
                  <a:srgbClr val="000000"/>
                </a:solidFill>
                <a:highlight>
                  <a:srgbClr val="FFFFFF"/>
                </a:highlight>
              </a:rPr>
              <a:t>np</a:t>
            </a:r>
            <a:r>
              <a:rPr lang="en-US" sz="1000" b="1" dirty="0" err="1">
                <a:solidFill>
                  <a:srgbClr val="000080"/>
                </a:solidFill>
                <a:highlight>
                  <a:srgbClr val="FFFFFF"/>
                </a:highlight>
              </a:rPr>
              <a:t>.</a:t>
            </a:r>
            <a:r>
              <a:rPr lang="en-US" sz="1000" dirty="0" err="1">
                <a:solidFill>
                  <a:srgbClr val="000000"/>
                </a:solidFill>
                <a:highlight>
                  <a:srgbClr val="FFFFFF"/>
                </a:highlight>
              </a:rPr>
              <a:t>ones</a:t>
            </a:r>
            <a:r>
              <a:rPr lang="en-US" sz="1000" b="1" dirty="0">
                <a:solidFill>
                  <a:srgbClr val="000080"/>
                </a:solidFill>
                <a:highlight>
                  <a:srgbClr val="FFFFFF"/>
                </a:highlight>
              </a:rPr>
              <a:t>((</a:t>
            </a:r>
            <a:r>
              <a:rPr lang="en-US" sz="1000" dirty="0" err="1">
                <a:solidFill>
                  <a:srgbClr val="000000"/>
                </a:solidFill>
                <a:highlight>
                  <a:srgbClr val="FFFFFF"/>
                </a:highlight>
              </a:rPr>
              <a:t>len</a:t>
            </a:r>
            <a:r>
              <a:rPr lang="en-US" sz="1000" b="1" dirty="0">
                <a:solidFill>
                  <a:srgbClr val="000080"/>
                </a:solidFill>
                <a:highlight>
                  <a:srgbClr val="FFFFFF"/>
                </a:highlight>
              </a:rPr>
              <a:t>(</a:t>
            </a:r>
            <a:r>
              <a:rPr lang="en-US" sz="1000" dirty="0" err="1">
                <a:solidFill>
                  <a:srgbClr val="000000"/>
                </a:solidFill>
                <a:highlight>
                  <a:srgbClr val="FFFFFF"/>
                </a:highlight>
              </a:rPr>
              <a:t>y_test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1</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x_test</a:t>
            </a:r>
            <a:r>
              <a:rPr lang="en-US"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Instantiate </a:t>
            </a:r>
            <a:r>
              <a:rPr lang="en-US" sz="1000" dirty="0" err="1">
                <a:solidFill>
                  <a:srgbClr val="008000"/>
                </a:solidFill>
                <a:highlight>
                  <a:srgbClr val="FFFFFF"/>
                </a:highlight>
              </a:rPr>
              <a:t>LogisticRegression</a:t>
            </a:r>
            <a:r>
              <a:rPr lang="en-US" sz="1000" dirty="0">
                <a:solidFill>
                  <a:srgbClr val="008000"/>
                </a:solidFill>
                <a:highlight>
                  <a:srgbClr val="FFFFFF"/>
                </a:highlight>
              </a:rPr>
              <a:t> object for multi-class case.</a:t>
            </a:r>
            <a:endParaRPr lang="en-US" sz="1000" dirty="0">
              <a:solidFill>
                <a:srgbClr val="000000"/>
              </a:solidFill>
              <a:highlight>
                <a:srgbClr val="FFFFFF"/>
              </a:highlight>
            </a:endParaRPr>
          </a:p>
          <a:p>
            <a:r>
              <a:rPr lang="it-IT" sz="1000" dirty="0">
                <a:solidFill>
                  <a:srgbClr val="000000"/>
                </a:solidFill>
                <a:highlight>
                  <a:srgbClr val="FFFFFF"/>
                </a:highlight>
              </a:rPr>
              <a:t>model </a:t>
            </a:r>
            <a:r>
              <a:rPr lang="it-IT" sz="1000" b="1">
                <a:solidFill>
                  <a:srgbClr val="000080"/>
                </a:solidFill>
                <a:highlight>
                  <a:srgbClr val="FFFFFF"/>
                </a:highlight>
              </a:rPr>
              <a:t>=</a:t>
            </a:r>
            <a:r>
              <a:rPr lang="it-IT" sz="1000">
                <a:solidFill>
                  <a:srgbClr val="000000"/>
                </a:solidFill>
                <a:highlight>
                  <a:srgbClr val="FFFFFF"/>
                </a:highlight>
              </a:rPr>
              <a:t> </a:t>
            </a:r>
            <a:r>
              <a:rPr lang="it-IT" sz="1000" smtClean="0">
                <a:solidFill>
                  <a:srgbClr val="000000"/>
                </a:solidFill>
                <a:highlight>
                  <a:srgbClr val="FFFFFF"/>
                </a:highlight>
              </a:rPr>
              <a:t>LogisticRegression</a:t>
            </a:r>
            <a:r>
              <a:rPr lang="it-IT" sz="1000" b="1" smtClean="0">
                <a:solidFill>
                  <a:srgbClr val="000080"/>
                </a:solidFill>
                <a:highlight>
                  <a:srgbClr val="FFFFFF"/>
                </a:highlight>
              </a:rPr>
              <a:t>(</a:t>
            </a:r>
            <a:r>
              <a:rPr lang="it-IT" sz="1000" smtClean="0">
                <a:solidFill>
                  <a:srgbClr val="000000"/>
                </a:solidFill>
                <a:highlight>
                  <a:srgbClr val="FFFFFF"/>
                </a:highlight>
              </a:rPr>
              <a:t>max_iter</a:t>
            </a:r>
            <a:r>
              <a:rPr lang="it-IT" sz="1000" b="1" smtClean="0">
                <a:solidFill>
                  <a:srgbClr val="000080"/>
                </a:solidFill>
                <a:highlight>
                  <a:srgbClr val="FFFFFF"/>
                </a:highlight>
              </a:rPr>
              <a:t>=</a:t>
            </a:r>
            <a:r>
              <a:rPr lang="it-IT" sz="1000" smtClean="0">
                <a:solidFill>
                  <a:srgbClr val="FF0000"/>
                </a:solidFill>
                <a:highlight>
                  <a:srgbClr val="FFFFFF"/>
                </a:highlight>
              </a:rPr>
              <a:t>10000</a:t>
            </a:r>
            <a:r>
              <a:rPr lang="it-IT" sz="1000" b="1" dirty="0">
                <a:solidFill>
                  <a:srgbClr val="000080"/>
                </a:solidFill>
                <a:highlight>
                  <a:srgbClr val="FFFFFF"/>
                </a:highlight>
              </a:rPr>
              <a:t>,</a:t>
            </a:r>
            <a:r>
              <a:rPr lang="it-IT" sz="1000" dirty="0">
                <a:solidFill>
                  <a:srgbClr val="000000"/>
                </a:solidFill>
                <a:highlight>
                  <a:srgbClr val="FFFFFF"/>
                </a:highlight>
              </a:rPr>
              <a:t> multi_class</a:t>
            </a:r>
            <a:r>
              <a:rPr lang="it-IT" sz="1000" b="1" dirty="0">
                <a:solidFill>
                  <a:srgbClr val="000080"/>
                </a:solidFill>
                <a:highlight>
                  <a:srgbClr val="FFFFFF"/>
                </a:highlight>
              </a:rPr>
              <a:t>=</a:t>
            </a:r>
            <a:r>
              <a:rPr lang="it-IT" sz="1000" dirty="0">
                <a:solidFill>
                  <a:srgbClr val="808080"/>
                </a:solidFill>
                <a:highlight>
                  <a:srgbClr val="FFFFFF"/>
                </a:highlight>
              </a:rPr>
              <a:t>'multinomial</a:t>
            </a:r>
            <a:r>
              <a:rPr lang="it-IT" sz="1000" dirty="0" smtClean="0">
                <a:solidFill>
                  <a:srgbClr val="808080"/>
                </a:solidFill>
                <a:highlight>
                  <a:srgbClr val="FFFFFF"/>
                </a:highlight>
              </a:rPr>
              <a:t>'</a:t>
            </a:r>
            <a:r>
              <a:rPr lang="it-IT"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Train model.</a:t>
            </a:r>
            <a:endParaRPr lang="pt-BR" sz="1000" dirty="0">
              <a:solidFill>
                <a:srgbClr val="000000"/>
              </a:solidFill>
              <a:highlight>
                <a:srgbClr val="FFFFFF"/>
              </a:highlight>
            </a:endParaRPr>
          </a:p>
          <a:p>
            <a:r>
              <a:rPr lang="pt-BR" sz="1000" dirty="0">
                <a:solidFill>
                  <a:srgbClr val="000000"/>
                </a:solidFill>
                <a:highlight>
                  <a:srgbClr val="FFFFFF"/>
                </a:highlight>
              </a:rPr>
              <a:t>model</a:t>
            </a:r>
            <a:r>
              <a:rPr lang="pt-BR" sz="1000" b="1" dirty="0">
                <a:solidFill>
                  <a:srgbClr val="000080"/>
                </a:solidFill>
                <a:highlight>
                  <a:srgbClr val="FFFFFF"/>
                </a:highlight>
              </a:rPr>
              <a:t>.</a:t>
            </a:r>
            <a:r>
              <a:rPr lang="pt-BR" sz="1000" dirty="0">
                <a:solidFill>
                  <a:srgbClr val="000000"/>
                </a:solidFill>
                <a:highlight>
                  <a:srgbClr val="FFFFFF"/>
                </a:highlight>
              </a:rPr>
              <a:t>fit</a:t>
            </a:r>
            <a:r>
              <a:rPr lang="pt-BR" sz="1000" b="1" dirty="0">
                <a:solidFill>
                  <a:srgbClr val="000080"/>
                </a:solidFill>
                <a:highlight>
                  <a:srgbClr val="FFFFFF"/>
                </a:highlight>
              </a:rPr>
              <a:t>(</a:t>
            </a:r>
            <a:r>
              <a:rPr lang="pt-BR" sz="1000" dirty="0">
                <a:solidFill>
                  <a:srgbClr val="000000"/>
                </a:solidFill>
                <a:highlight>
                  <a:srgbClr val="FFFFFF"/>
                </a:highlight>
              </a:rPr>
              <a:t>x_train</a:t>
            </a:r>
            <a:r>
              <a:rPr lang="pt-BR" sz="1000" b="1" dirty="0">
                <a:solidFill>
                  <a:srgbClr val="000080"/>
                </a:solidFill>
                <a:highlight>
                  <a:srgbClr val="FFFFFF"/>
                </a:highlight>
              </a:rPr>
              <a:t>,</a:t>
            </a:r>
            <a:r>
              <a:rPr lang="pt-BR" sz="1000" dirty="0">
                <a:solidFill>
                  <a:srgbClr val="000000"/>
                </a:solidFill>
                <a:highlight>
                  <a:srgbClr val="FFFFFF"/>
                </a:highlight>
              </a:rPr>
              <a:t> y_train</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Predict.</a:t>
            </a:r>
            <a:endParaRPr lang="pt-BR" sz="1000" dirty="0">
              <a:solidFill>
                <a:srgbClr val="000000"/>
              </a:solidFill>
              <a:highlight>
                <a:srgbClr val="FFFFFF"/>
              </a:highlight>
            </a:endParaRPr>
          </a:p>
          <a:p>
            <a:r>
              <a:rPr lang="pt-BR" sz="1000" dirty="0">
                <a:solidFill>
                  <a:srgbClr val="000000"/>
                </a:solidFill>
                <a:highlight>
                  <a:srgbClr val="FFFFFF"/>
                </a:highlight>
              </a:rPr>
              <a:t>y_pred </a:t>
            </a:r>
            <a:r>
              <a:rPr lang="pt-BR" sz="1000" b="1" dirty="0">
                <a:solidFill>
                  <a:srgbClr val="000080"/>
                </a:solidFill>
                <a:highlight>
                  <a:srgbClr val="FFFFFF"/>
                </a:highlight>
              </a:rPr>
              <a:t>=</a:t>
            </a:r>
            <a:r>
              <a:rPr lang="pt-BR" sz="1000" dirty="0">
                <a:solidFill>
                  <a:srgbClr val="000000"/>
                </a:solidFill>
                <a:highlight>
                  <a:srgbClr val="FFFFFF"/>
                </a:highlight>
              </a:rPr>
              <a:t> model</a:t>
            </a:r>
            <a:r>
              <a:rPr lang="pt-BR" sz="1000" b="1" dirty="0">
                <a:solidFill>
                  <a:srgbClr val="000080"/>
                </a:solidFill>
                <a:highlight>
                  <a:srgbClr val="FFFFFF"/>
                </a:highlight>
              </a:rPr>
              <a:t>.</a:t>
            </a:r>
            <a:r>
              <a:rPr lang="pt-BR" sz="1000" dirty="0">
                <a:solidFill>
                  <a:srgbClr val="000000"/>
                </a:solidFill>
                <a:highlight>
                  <a:srgbClr val="FFFFFF"/>
                </a:highlight>
              </a:rPr>
              <a:t>predict</a:t>
            </a:r>
            <a:r>
              <a:rPr lang="pt-BR" sz="1000" b="1" dirty="0">
                <a:solidFill>
                  <a:srgbClr val="000080"/>
                </a:solidFill>
                <a:highlight>
                  <a:srgbClr val="FFFFFF"/>
                </a:highlight>
              </a:rPr>
              <a:t>(</a:t>
            </a:r>
            <a:r>
              <a:rPr lang="pt-BR" sz="1000" dirty="0">
                <a:solidFill>
                  <a:srgbClr val="000000"/>
                </a:solidFill>
                <a:highlight>
                  <a:srgbClr val="FFFFFF"/>
                </a:highlight>
              </a:rPr>
              <a:t>x_test</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Plot the confusion matrix.</a:t>
            </a:r>
            <a:endParaRPr lang="pt-BR" sz="1000" dirty="0">
              <a:solidFill>
                <a:srgbClr val="000000"/>
              </a:solidFill>
              <a:highlight>
                <a:srgbClr val="FFFFFF"/>
              </a:highlight>
            </a:endParaRPr>
          </a:p>
          <a:p>
            <a:r>
              <a:rPr lang="pt-BR" sz="1000" dirty="0">
                <a:solidFill>
                  <a:srgbClr val="000000"/>
                </a:solidFill>
                <a:highlight>
                  <a:srgbClr val="FFFFFF"/>
                </a:highlight>
              </a:rPr>
              <a:t>confusion_matrix</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Getting the probabilities for each class.</a:t>
            </a:r>
            <a:endParaRPr lang="en-US" sz="1000" dirty="0">
              <a:solidFill>
                <a:srgbClr val="000000"/>
              </a:solidFill>
              <a:highlight>
                <a:srgbClr val="FFFFFF"/>
              </a:highlight>
            </a:endParaRPr>
          </a:p>
          <a:p>
            <a:r>
              <a:rPr lang="pt-BR" sz="1000" dirty="0">
                <a:solidFill>
                  <a:srgbClr val="000000"/>
                </a:solidFill>
                <a:highlight>
                  <a:srgbClr val="FFFFFF"/>
                </a:highlight>
              </a:rPr>
              <a:t>y_prob </a:t>
            </a:r>
            <a:r>
              <a:rPr lang="pt-BR" sz="1000" b="1" dirty="0">
                <a:solidFill>
                  <a:srgbClr val="000080"/>
                </a:solidFill>
                <a:highlight>
                  <a:srgbClr val="FFFFFF"/>
                </a:highlight>
              </a:rPr>
              <a:t>=</a:t>
            </a:r>
            <a:r>
              <a:rPr lang="pt-BR" sz="1000" dirty="0">
                <a:solidFill>
                  <a:srgbClr val="000000"/>
                </a:solidFill>
                <a:highlight>
                  <a:srgbClr val="FFFFFF"/>
                </a:highlight>
              </a:rPr>
              <a:t> model</a:t>
            </a:r>
            <a:r>
              <a:rPr lang="pt-BR" sz="1000" b="1" dirty="0">
                <a:solidFill>
                  <a:srgbClr val="000080"/>
                </a:solidFill>
                <a:highlight>
                  <a:srgbClr val="FFFFFF"/>
                </a:highlight>
              </a:rPr>
              <a:t>.</a:t>
            </a:r>
            <a:r>
              <a:rPr lang="pt-BR" sz="1000" dirty="0">
                <a:solidFill>
                  <a:srgbClr val="000000"/>
                </a:solidFill>
                <a:highlight>
                  <a:srgbClr val="FFFFFF"/>
                </a:highlight>
              </a:rPr>
              <a:t>predict_proba</a:t>
            </a:r>
            <a:r>
              <a:rPr lang="pt-BR" sz="1000" b="1" dirty="0">
                <a:solidFill>
                  <a:srgbClr val="000080"/>
                </a:solidFill>
                <a:highlight>
                  <a:srgbClr val="FFFFFF"/>
                </a:highlight>
              </a:rPr>
              <a:t>(</a:t>
            </a:r>
            <a:r>
              <a:rPr lang="pt-BR" sz="1000" dirty="0">
                <a:solidFill>
                  <a:srgbClr val="000000"/>
                </a:solidFill>
                <a:highlight>
                  <a:srgbClr val="FFFFFF"/>
                </a:highlight>
              </a:rPr>
              <a:t>x_test</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Binarize the test targets.</a:t>
            </a:r>
            <a:endParaRPr lang="pt-BR" sz="1000" dirty="0">
              <a:solidFill>
                <a:srgbClr val="000000"/>
              </a:solidFill>
              <a:highlight>
                <a:srgbClr val="FFFFFF"/>
              </a:highlight>
            </a:endParaRPr>
          </a:p>
          <a:p>
            <a:r>
              <a:rPr lang="en-US" sz="1000" dirty="0" err="1">
                <a:solidFill>
                  <a:srgbClr val="000000"/>
                </a:solidFill>
                <a:highlight>
                  <a:srgbClr val="FFFFFF"/>
                </a:highlight>
              </a:rPr>
              <a:t>y_test_bin</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label_binarize</a:t>
            </a:r>
            <a:r>
              <a:rPr lang="en-US" sz="1000" b="1" dirty="0">
                <a:solidFill>
                  <a:srgbClr val="000080"/>
                </a:solidFill>
                <a:highlight>
                  <a:srgbClr val="FFFFFF"/>
                </a:highlight>
              </a:rPr>
              <a:t>(</a:t>
            </a:r>
            <a:r>
              <a:rPr lang="en-US" sz="1000" dirty="0" err="1">
                <a:solidFill>
                  <a:srgbClr val="000000"/>
                </a:solidFill>
                <a:highlight>
                  <a:srgbClr val="FFFFFF"/>
                </a:highlight>
              </a:rPr>
              <a:t>y_test</a:t>
            </a:r>
            <a:r>
              <a:rPr lang="en-US" sz="1000" b="1" dirty="0">
                <a:solidFill>
                  <a:srgbClr val="000080"/>
                </a:solidFill>
                <a:highlight>
                  <a:srgbClr val="FFFFFF"/>
                </a:highlight>
              </a:rPr>
              <a:t>,</a:t>
            </a:r>
            <a:r>
              <a:rPr lang="en-US" sz="1000" dirty="0">
                <a:solidFill>
                  <a:srgbClr val="000000"/>
                </a:solidFill>
                <a:highlight>
                  <a:srgbClr val="FFFFFF"/>
                </a:highlight>
              </a:rPr>
              <a:t> classes</a:t>
            </a:r>
            <a:r>
              <a:rPr lang="en-US" sz="1000" b="1" dirty="0">
                <a:solidFill>
                  <a:srgbClr val="000080"/>
                </a:solidFill>
                <a:highlight>
                  <a:srgbClr val="FFFFFF"/>
                </a:highlight>
              </a:rPr>
              <a:t>=[</a:t>
            </a:r>
            <a:r>
              <a:rPr lang="en-US" sz="1000" dirty="0">
                <a:solidFill>
                  <a:srgbClr val="FF0000"/>
                </a:solidFill>
                <a:highlight>
                  <a:srgbClr val="FFFFFF"/>
                </a:highlight>
              </a:rPr>
              <a:t>0</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1</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2</a:t>
            </a:r>
            <a:r>
              <a:rPr lang="en-US"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Calculating ROC curve and ROC AUC only for class 0.</a:t>
            </a:r>
            <a:endParaRPr lang="en-US" sz="1000" dirty="0">
              <a:solidFill>
                <a:srgbClr val="000000"/>
              </a:solidFill>
              <a:highlight>
                <a:srgbClr val="FFFFFF"/>
              </a:highlight>
            </a:endParaRPr>
          </a:p>
          <a:p>
            <a:r>
              <a:rPr lang="en-US" sz="1000" dirty="0" err="1">
                <a:solidFill>
                  <a:srgbClr val="000000"/>
                </a:solidFill>
                <a:highlight>
                  <a:srgbClr val="FFFFFF"/>
                </a:highlight>
              </a:rPr>
              <a:t>fpr</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tpr</a:t>
            </a:r>
            <a:r>
              <a:rPr lang="en-US" sz="1000" b="1" dirty="0">
                <a:solidFill>
                  <a:srgbClr val="000080"/>
                </a:solidFill>
                <a:highlight>
                  <a:srgbClr val="FFFFFF"/>
                </a:highlight>
              </a:rPr>
              <a:t>,</a:t>
            </a:r>
            <a:r>
              <a:rPr lang="en-US" sz="1000" dirty="0">
                <a:solidFill>
                  <a:srgbClr val="000000"/>
                </a:solidFill>
                <a:highlight>
                  <a:srgbClr val="FFFFFF"/>
                </a:highlight>
              </a:rPr>
              <a:t> _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roc_curve</a:t>
            </a:r>
            <a:r>
              <a:rPr lang="en-US" sz="1000" b="1" dirty="0">
                <a:solidFill>
                  <a:srgbClr val="000080"/>
                </a:solidFill>
                <a:highlight>
                  <a:srgbClr val="FFFFFF"/>
                </a:highlight>
              </a:rPr>
              <a:t>(</a:t>
            </a:r>
            <a:r>
              <a:rPr lang="en-US" sz="1000" dirty="0" err="1">
                <a:solidFill>
                  <a:srgbClr val="000000"/>
                </a:solidFill>
                <a:highlight>
                  <a:srgbClr val="FFFFFF"/>
                </a:highlight>
              </a:rPr>
              <a:t>y_test_bin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0</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y_prob</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0</a:t>
            </a:r>
            <a:r>
              <a:rPr lang="en-US" sz="1000" b="1" dirty="0">
                <a:solidFill>
                  <a:srgbClr val="000080"/>
                </a:solidFill>
                <a:highlight>
                  <a:srgbClr val="FFFFFF"/>
                </a:highlight>
              </a:rPr>
              <a:t>])</a:t>
            </a:r>
            <a:endParaRPr lang="en-US" sz="1000" dirty="0">
              <a:solidFill>
                <a:srgbClr val="000000"/>
              </a:solidFill>
              <a:highlight>
                <a:srgbClr val="FFFFFF"/>
              </a:highlight>
            </a:endParaRPr>
          </a:p>
          <a:p>
            <a:r>
              <a:rPr lang="pt-BR" sz="1000" dirty="0">
                <a:solidFill>
                  <a:srgbClr val="000000"/>
                </a:solidFill>
                <a:highlight>
                  <a:srgbClr val="FFFFFF"/>
                </a:highlight>
              </a:rPr>
              <a:t>roc_auc </a:t>
            </a:r>
            <a:r>
              <a:rPr lang="pt-BR" sz="1000" b="1" dirty="0">
                <a:solidFill>
                  <a:srgbClr val="000080"/>
                </a:solidFill>
                <a:highlight>
                  <a:srgbClr val="FFFFFF"/>
                </a:highlight>
              </a:rPr>
              <a:t>=</a:t>
            </a:r>
            <a:r>
              <a:rPr lang="pt-BR" sz="1000" dirty="0">
                <a:solidFill>
                  <a:srgbClr val="000000"/>
                </a:solidFill>
                <a:highlight>
                  <a:srgbClr val="FFFFFF"/>
                </a:highlight>
              </a:rPr>
              <a:t> auc</a:t>
            </a:r>
            <a:r>
              <a:rPr lang="pt-BR" sz="1000" b="1" dirty="0">
                <a:solidFill>
                  <a:srgbClr val="000080"/>
                </a:solidFill>
                <a:highlight>
                  <a:srgbClr val="FFFFFF"/>
                </a:highlight>
              </a:rPr>
              <a:t>(</a:t>
            </a:r>
            <a:r>
              <a:rPr lang="pt-BR" sz="1000" dirty="0">
                <a:solidFill>
                  <a:srgbClr val="000000"/>
                </a:solidFill>
                <a:highlight>
                  <a:srgbClr val="FFFFFF"/>
                </a:highlight>
              </a:rPr>
              <a:t>fpr</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000000"/>
                </a:solidFill>
                <a:highlight>
                  <a:srgbClr val="FFFFFF"/>
                </a:highlight>
              </a:rPr>
              <a:t> tpr</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Claculate metrics.</a:t>
            </a:r>
            <a:endParaRPr lang="pt-BR" sz="1000" dirty="0">
              <a:solidFill>
                <a:srgbClr val="000000"/>
              </a:solidFill>
              <a:highlight>
                <a:srgbClr val="FFFFFF"/>
              </a:highlight>
            </a:endParaRPr>
          </a:p>
          <a:p>
            <a:r>
              <a:rPr lang="pt-BR" sz="1000" dirty="0">
                <a:solidFill>
                  <a:srgbClr val="000000"/>
                </a:solidFill>
                <a:highlight>
                  <a:srgbClr val="FFFFFF"/>
                </a:highlight>
              </a:rPr>
              <a:t>classification_report</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accuracy_score</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r>
              <a:rPr lang="pt-BR" sz="1000" dirty="0">
                <a:solidFill>
                  <a:srgbClr val="FF0000"/>
                </a:solidFill>
                <a:highlight>
                  <a:srgbClr val="FFFFFF"/>
                </a:highlight>
              </a:rPr>
              <a:t>100</a:t>
            </a:r>
            <a:endParaRPr lang="pt-BR" sz="1000" dirty="0">
              <a:solidFill>
                <a:srgbClr val="000000"/>
              </a:solidFill>
              <a:highlight>
                <a:srgbClr val="FFFFFF"/>
              </a:highlight>
            </a:endParaRPr>
          </a:p>
          <a:p>
            <a:r>
              <a:rPr lang="pt-BR" sz="1000" dirty="0" smtClean="0">
                <a:solidFill>
                  <a:srgbClr val="000000"/>
                </a:solidFill>
                <a:highlight>
                  <a:srgbClr val="FFFFFF"/>
                </a:highlight>
              </a:rPr>
              <a:t>precision_score</a:t>
            </a:r>
            <a:r>
              <a:rPr lang="pt-BR" sz="1000" b="1" dirty="0" smtClean="0">
                <a:solidFill>
                  <a:srgbClr val="000080"/>
                </a:solidFill>
                <a:highlight>
                  <a:srgbClr val="FFFFFF"/>
                </a:highlight>
              </a:rPr>
              <a:t>(</a:t>
            </a:r>
            <a:r>
              <a:rPr lang="pt-BR" sz="1000" dirty="0" smtClean="0">
                <a:solidFill>
                  <a:srgbClr val="000000"/>
                </a:solidFill>
                <a:highlight>
                  <a:srgbClr val="FFFFFF"/>
                </a:highlight>
              </a:rPr>
              <a:t>y_test</a:t>
            </a:r>
            <a:r>
              <a:rPr lang="pt-BR" sz="1000" b="1" dirty="0" smtClean="0">
                <a:solidFill>
                  <a:srgbClr val="000080"/>
                </a:solidFill>
                <a:highlight>
                  <a:srgbClr val="FFFFFF"/>
                </a:highlight>
              </a:rPr>
              <a:t>,</a:t>
            </a:r>
            <a:r>
              <a:rPr lang="pt-BR" sz="1000" dirty="0" smtClean="0">
                <a:solidFill>
                  <a:srgbClr val="000000"/>
                </a:solidFill>
                <a:highlight>
                  <a:srgbClr val="FFFFFF"/>
                </a:highlight>
              </a:rPr>
              <a:t> y_pred</a:t>
            </a:r>
            <a:r>
              <a:rPr lang="pt-BR" sz="1000" b="1" dirty="0" smtClean="0">
                <a:solidFill>
                  <a:srgbClr val="000080"/>
                </a:solidFill>
                <a:highlight>
                  <a:srgbClr val="FFFFFF"/>
                </a:highlight>
              </a:rPr>
              <a:t>,</a:t>
            </a:r>
            <a:r>
              <a:rPr lang="pt-BR" sz="1000" dirty="0" smtClean="0">
                <a:solidFill>
                  <a:srgbClr val="000000"/>
                </a:solidFill>
                <a:highlight>
                  <a:srgbClr val="FFFFFF"/>
                </a:highlight>
              </a:rPr>
              <a:t> average</a:t>
            </a:r>
            <a:r>
              <a:rPr lang="pt-BR" sz="1000" b="1" dirty="0" smtClean="0">
                <a:solidFill>
                  <a:srgbClr val="000080"/>
                </a:solidFill>
                <a:highlight>
                  <a:srgbClr val="FFFFFF"/>
                </a:highlight>
              </a:rPr>
              <a:t>=</a:t>
            </a:r>
            <a:r>
              <a:rPr lang="pt-BR" sz="1000" b="1" dirty="0" smtClean="0">
                <a:solidFill>
                  <a:srgbClr val="0000FF"/>
                </a:solidFill>
                <a:highlight>
                  <a:srgbClr val="FFFFFF"/>
                </a:highlight>
              </a:rPr>
              <a:t>None</a:t>
            </a:r>
            <a:r>
              <a:rPr lang="pt-BR" sz="1000" b="1" dirty="0" smtClean="0">
                <a:solidFill>
                  <a:srgbClr val="000080"/>
                </a:solidFill>
                <a:highlight>
                  <a:srgbClr val="FFFFFF"/>
                </a:highlight>
              </a:rPr>
              <a:t>)</a:t>
            </a:r>
            <a:endParaRPr lang="pt-BR" sz="1000" dirty="0" smtClean="0">
              <a:solidFill>
                <a:srgbClr val="000000"/>
              </a:solidFill>
              <a:highlight>
                <a:srgbClr val="FFFFFF"/>
              </a:highlight>
            </a:endParaRPr>
          </a:p>
          <a:p>
            <a:r>
              <a:rPr lang="pt-BR" sz="1000" dirty="0" smtClean="0">
                <a:solidFill>
                  <a:srgbClr val="000000"/>
                </a:solidFill>
                <a:highlight>
                  <a:srgbClr val="FFFFFF"/>
                </a:highlight>
              </a:rPr>
              <a:t>recall_score</a:t>
            </a:r>
            <a:r>
              <a:rPr lang="pt-BR" sz="1000" b="1" dirty="0" smtClean="0">
                <a:solidFill>
                  <a:srgbClr val="000080"/>
                </a:solidFill>
                <a:highlight>
                  <a:srgbClr val="FFFFFF"/>
                </a:highlight>
              </a:rPr>
              <a:t>(</a:t>
            </a:r>
            <a:r>
              <a:rPr lang="pt-BR" sz="1000" dirty="0" smtClean="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r>
              <a:rPr lang="pt-BR" sz="1000" dirty="0">
                <a:solidFill>
                  <a:srgbClr val="000000"/>
                </a:solidFill>
                <a:highlight>
                  <a:srgbClr val="FFFFFF"/>
                </a:highlight>
              </a:rPr>
              <a:t> average</a:t>
            </a:r>
            <a:r>
              <a:rPr lang="pt-BR" sz="1000" b="1" dirty="0">
                <a:solidFill>
                  <a:srgbClr val="000080"/>
                </a:solidFill>
                <a:highlight>
                  <a:srgbClr val="FFFFFF"/>
                </a:highlight>
              </a:rPr>
              <a:t>=</a:t>
            </a:r>
            <a:r>
              <a:rPr lang="pt-BR" sz="1000" b="1" dirty="0">
                <a:solidFill>
                  <a:srgbClr val="0000FF"/>
                </a:solidFill>
                <a:highlight>
                  <a:srgbClr val="FFFFFF"/>
                </a:highlight>
              </a:rPr>
              <a:t>None</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f1_score</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r>
              <a:rPr lang="pt-BR" sz="1000" dirty="0">
                <a:solidFill>
                  <a:srgbClr val="000000"/>
                </a:solidFill>
                <a:highlight>
                  <a:srgbClr val="FFFFFF"/>
                </a:highlight>
              </a:rPr>
              <a:t> average</a:t>
            </a:r>
            <a:r>
              <a:rPr lang="pt-BR" sz="1000" b="1" dirty="0">
                <a:solidFill>
                  <a:srgbClr val="000080"/>
                </a:solidFill>
                <a:highlight>
                  <a:srgbClr val="FFFFFF"/>
                </a:highlight>
              </a:rPr>
              <a:t>=</a:t>
            </a:r>
            <a:r>
              <a:rPr lang="pt-BR" sz="1000" b="1" dirty="0">
                <a:solidFill>
                  <a:srgbClr val="0000FF"/>
                </a:solidFill>
                <a:highlight>
                  <a:srgbClr val="FFFFFF"/>
                </a:highlight>
              </a:rPr>
              <a:t>None</a:t>
            </a:r>
            <a:r>
              <a:rPr lang="pt-BR" sz="1000" b="1" dirty="0" smtClean="0">
                <a:solidFill>
                  <a:srgbClr val="000080"/>
                </a:solidFill>
                <a:highlight>
                  <a:srgbClr val="FFFFFF"/>
                </a:highlight>
              </a:rPr>
              <a:t>)</a:t>
            </a:r>
            <a:endParaRPr lang="pt-BR" sz="1000" dirty="0">
              <a:solidFill>
                <a:srgbClr val="000000"/>
              </a:solidFill>
              <a:highlight>
                <a:srgbClr val="FFFFFF"/>
              </a:highlight>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229" t="10938" r="10208" b="2500"/>
          <a:stretch/>
        </p:blipFill>
        <p:spPr>
          <a:xfrm>
            <a:off x="8047703" y="1130439"/>
            <a:ext cx="1620911" cy="162091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667" t="10312" r="9271" b="1563"/>
          <a:stretch/>
        </p:blipFill>
        <p:spPr>
          <a:xfrm>
            <a:off x="5943600" y="1130439"/>
            <a:ext cx="1638154" cy="1620910"/>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7605" t="11562" r="9270" b="7500"/>
          <a:stretch/>
        </p:blipFill>
        <p:spPr>
          <a:xfrm>
            <a:off x="10131435" y="1130439"/>
            <a:ext cx="1664719" cy="1620910"/>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8203" t="6360" r="9180"/>
          <a:stretch/>
        </p:blipFill>
        <p:spPr>
          <a:xfrm>
            <a:off x="5943600" y="2863674"/>
            <a:ext cx="5852554" cy="2369087"/>
          </a:xfrm>
          <a:prstGeom prst="rect">
            <a:avLst/>
          </a:prstGeom>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t="5859" r="9288"/>
          <a:stretch/>
        </p:blipFill>
        <p:spPr>
          <a:xfrm>
            <a:off x="7734021" y="5232761"/>
            <a:ext cx="2271712" cy="1571719"/>
          </a:xfrm>
          <a:prstGeom prst="rect">
            <a:avLst/>
          </a:prstGeom>
        </p:spPr>
      </p:pic>
      <p:sp>
        <p:nvSpPr>
          <p:cNvPr id="10" name="TextBox 9"/>
          <p:cNvSpPr txBox="1"/>
          <p:nvPr/>
        </p:nvSpPr>
        <p:spPr>
          <a:xfrm>
            <a:off x="4693404" y="2215748"/>
            <a:ext cx="1117821" cy="461665"/>
          </a:xfrm>
          <a:prstGeom prst="rect">
            <a:avLst/>
          </a:prstGeom>
          <a:noFill/>
        </p:spPr>
        <p:txBody>
          <a:bodyPr wrap="square" rtlCol="0">
            <a:spAutoFit/>
          </a:bodyPr>
          <a:lstStyle/>
          <a:p>
            <a:r>
              <a:rPr lang="pt-BR" sz="1200" b="1" dirty="0" smtClean="0"/>
              <a:t>Cria 3 classes distintas.</a:t>
            </a:r>
            <a:endParaRPr lang="pt-BR" sz="1200" b="1" dirty="0"/>
          </a:p>
        </p:txBody>
      </p:sp>
      <p:cxnSp>
        <p:nvCxnSpPr>
          <p:cNvPr id="11" name="Straight Arrow Connector 10"/>
          <p:cNvCxnSpPr/>
          <p:nvPr/>
        </p:nvCxnSpPr>
        <p:spPr>
          <a:xfrm flipH="1">
            <a:off x="4471990" y="2386013"/>
            <a:ext cx="287184" cy="121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45358" y="2710850"/>
            <a:ext cx="1514455" cy="646331"/>
          </a:xfrm>
          <a:prstGeom prst="rect">
            <a:avLst/>
          </a:prstGeom>
          <a:noFill/>
        </p:spPr>
        <p:txBody>
          <a:bodyPr wrap="square" rtlCol="0">
            <a:spAutoFit/>
          </a:bodyPr>
          <a:lstStyle/>
          <a:p>
            <a:r>
              <a:rPr lang="pt-BR" sz="1200" b="1" dirty="0" smtClean="0"/>
              <a:t>Divide base de dados em treinamento e teste.</a:t>
            </a:r>
            <a:endParaRPr lang="pt-BR" sz="1200" b="1" dirty="0"/>
          </a:p>
        </p:txBody>
      </p:sp>
      <p:cxnSp>
        <p:nvCxnSpPr>
          <p:cNvPr id="18" name="Straight Arrow Connector 17"/>
          <p:cNvCxnSpPr/>
          <p:nvPr/>
        </p:nvCxnSpPr>
        <p:spPr>
          <a:xfrm flipH="1" flipV="1">
            <a:off x="4471990" y="3034015"/>
            <a:ext cx="353856" cy="473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429145" y="3794436"/>
            <a:ext cx="1514455" cy="830997"/>
          </a:xfrm>
          <a:prstGeom prst="rect">
            <a:avLst/>
          </a:prstGeom>
          <a:noFill/>
        </p:spPr>
        <p:txBody>
          <a:bodyPr wrap="square" rtlCol="0">
            <a:spAutoFit/>
          </a:bodyPr>
          <a:lstStyle/>
          <a:p>
            <a:r>
              <a:rPr lang="pt-BR" sz="1200" b="1" dirty="0" smtClean="0"/>
              <a:t>Cria objeto da classe LogisticRegression para múltiplas classes.</a:t>
            </a:r>
            <a:endParaRPr lang="pt-BR" sz="1200" b="1" dirty="0"/>
          </a:p>
        </p:txBody>
      </p:sp>
      <p:cxnSp>
        <p:nvCxnSpPr>
          <p:cNvPr id="21" name="Straight Arrow Connector 20"/>
          <p:cNvCxnSpPr/>
          <p:nvPr/>
        </p:nvCxnSpPr>
        <p:spPr>
          <a:xfrm flipH="1" flipV="1">
            <a:off x="4057647" y="3794436"/>
            <a:ext cx="448410" cy="1821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906496" y="3810143"/>
            <a:ext cx="1514455" cy="646331"/>
          </a:xfrm>
          <a:prstGeom prst="rect">
            <a:avLst/>
          </a:prstGeom>
          <a:noFill/>
        </p:spPr>
        <p:txBody>
          <a:bodyPr wrap="square" rtlCol="0">
            <a:spAutoFit/>
          </a:bodyPr>
          <a:lstStyle/>
          <a:p>
            <a:r>
              <a:rPr lang="pt-BR" sz="1200" b="1" dirty="0" smtClean="0"/>
              <a:t>Treinamento e predição do classificador.</a:t>
            </a:r>
            <a:endParaRPr lang="pt-BR" sz="1200" b="1" dirty="0"/>
          </a:p>
        </p:txBody>
      </p:sp>
      <p:cxnSp>
        <p:nvCxnSpPr>
          <p:cNvPr id="24" name="Straight Arrow Connector 23"/>
          <p:cNvCxnSpPr/>
          <p:nvPr/>
        </p:nvCxnSpPr>
        <p:spPr>
          <a:xfrm flipH="1">
            <a:off x="2267226" y="3929209"/>
            <a:ext cx="678349" cy="473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2563225" y="4085976"/>
            <a:ext cx="387279" cy="1239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70268" y="4641140"/>
            <a:ext cx="1514455" cy="461665"/>
          </a:xfrm>
          <a:prstGeom prst="rect">
            <a:avLst/>
          </a:prstGeom>
          <a:noFill/>
        </p:spPr>
        <p:txBody>
          <a:bodyPr wrap="square" rtlCol="0">
            <a:spAutoFit/>
          </a:bodyPr>
          <a:lstStyle/>
          <a:p>
            <a:r>
              <a:rPr lang="pt-BR" sz="1200" b="1" dirty="0" smtClean="0"/>
              <a:t>Cria matriz de confusão.</a:t>
            </a:r>
            <a:endParaRPr lang="pt-BR" sz="1200" b="1" dirty="0"/>
          </a:p>
        </p:txBody>
      </p:sp>
      <p:cxnSp>
        <p:nvCxnSpPr>
          <p:cNvPr id="29" name="Straight Arrow Connector 28"/>
          <p:cNvCxnSpPr>
            <a:stCxn id="28" idx="1"/>
          </p:cNvCxnSpPr>
          <p:nvPr/>
        </p:nvCxnSpPr>
        <p:spPr>
          <a:xfrm flipH="1" flipV="1">
            <a:off x="2756864" y="4641140"/>
            <a:ext cx="1113404" cy="2308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132754" y="5213821"/>
            <a:ext cx="1514455" cy="276999"/>
          </a:xfrm>
          <a:prstGeom prst="rect">
            <a:avLst/>
          </a:prstGeom>
          <a:noFill/>
        </p:spPr>
        <p:txBody>
          <a:bodyPr wrap="square" rtlCol="0">
            <a:spAutoFit/>
          </a:bodyPr>
          <a:lstStyle/>
          <a:p>
            <a:r>
              <a:rPr lang="pt-BR" sz="1200" b="1" dirty="0" smtClean="0"/>
              <a:t>Curva ROC.</a:t>
            </a:r>
            <a:endParaRPr lang="pt-BR" sz="1200" b="1" dirty="0"/>
          </a:p>
        </p:txBody>
      </p:sp>
      <p:cxnSp>
        <p:nvCxnSpPr>
          <p:cNvPr id="33" name="Straight Arrow Connector 32"/>
          <p:cNvCxnSpPr/>
          <p:nvPr/>
        </p:nvCxnSpPr>
        <p:spPr>
          <a:xfrm flipH="1">
            <a:off x="3663723" y="5392407"/>
            <a:ext cx="547550" cy="141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737859" y="5647900"/>
            <a:ext cx="1291341" cy="461665"/>
          </a:xfrm>
          <a:prstGeom prst="rect">
            <a:avLst/>
          </a:prstGeom>
          <a:noFill/>
        </p:spPr>
        <p:txBody>
          <a:bodyPr wrap="square" rtlCol="0">
            <a:spAutoFit/>
          </a:bodyPr>
          <a:lstStyle/>
          <a:p>
            <a:r>
              <a:rPr lang="pt-BR" sz="1200" b="1" dirty="0" smtClean="0"/>
              <a:t>Calcula várias métricas.</a:t>
            </a:r>
            <a:endParaRPr lang="pt-BR" sz="1200" b="1" dirty="0"/>
          </a:p>
        </p:txBody>
      </p:sp>
      <p:cxnSp>
        <p:nvCxnSpPr>
          <p:cNvPr id="36" name="Straight Arrow Connector 35"/>
          <p:cNvCxnSpPr/>
          <p:nvPr/>
        </p:nvCxnSpPr>
        <p:spPr>
          <a:xfrm flipH="1">
            <a:off x="3190309" y="5771211"/>
            <a:ext cx="547550" cy="141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737859" y="6387053"/>
            <a:ext cx="3627211" cy="369332"/>
          </a:xfrm>
          <a:prstGeom prst="rect">
            <a:avLst/>
          </a:prstGeom>
        </p:spPr>
        <p:txBody>
          <a:bodyPr wrap="none">
            <a:spAutoFit/>
          </a:bodyPr>
          <a:lstStyle/>
          <a:p>
            <a:r>
              <a:rPr lang="pt-BR" dirty="0">
                <a:solidFill>
                  <a:srgbClr val="00B0F0"/>
                </a:solidFill>
              </a:rPr>
              <a:t>Exemplo: ClassificationMetrics.ipynb</a:t>
            </a:r>
          </a:p>
        </p:txBody>
      </p:sp>
    </p:spTree>
    <p:extLst>
      <p:ext uri="{BB962C8B-B14F-4D97-AF65-F5344CB8AC3E}">
        <p14:creationId xmlns:p14="http://schemas.microsoft.com/office/powerpoint/2010/main" val="17568762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Tarefas</a:t>
            </a:r>
            <a:r>
              <a:rPr lang="en-US" dirty="0"/>
              <a:t> e </a:t>
            </a:r>
            <a:r>
              <a:rPr lang="en-US" dirty="0" err="1"/>
              <a:t>Avisos</a:t>
            </a:r>
            <a:endParaRPr lang="nl-BE" dirty="0"/>
          </a:p>
        </p:txBody>
      </p:sp>
      <p:sp>
        <p:nvSpPr>
          <p:cNvPr id="3" name="Content Placeholder 2"/>
          <p:cNvSpPr>
            <a:spLocks noGrp="1"/>
          </p:cNvSpPr>
          <p:nvPr>
            <p:ph idx="1"/>
          </p:nvPr>
        </p:nvSpPr>
        <p:spPr>
          <a:xfrm>
            <a:off x="838200" y="1825625"/>
            <a:ext cx="10949848" cy="4351338"/>
          </a:xfrm>
        </p:spPr>
        <p:txBody>
          <a:bodyPr>
            <a:normAutofit/>
          </a:bodyPr>
          <a:lstStyle/>
          <a:p>
            <a:r>
              <a:rPr lang="en-US" dirty="0" err="1" smtClean="0"/>
              <a:t>Exemplos</a:t>
            </a:r>
            <a:r>
              <a:rPr lang="en-US" dirty="0"/>
              <a:t> </a:t>
            </a:r>
            <a:r>
              <a:rPr lang="en-US" dirty="0" smtClean="0"/>
              <a:t>e </a:t>
            </a:r>
            <a:r>
              <a:rPr lang="en-US" dirty="0" err="1" smtClean="0"/>
              <a:t>lista</a:t>
            </a:r>
            <a:r>
              <a:rPr lang="en-US" dirty="0" smtClean="0"/>
              <a:t> </a:t>
            </a:r>
            <a:r>
              <a:rPr lang="en-US" dirty="0"/>
              <a:t>#5 </a:t>
            </a:r>
            <a:r>
              <a:rPr lang="en-US" dirty="0" err="1" smtClean="0"/>
              <a:t>já</a:t>
            </a:r>
            <a:r>
              <a:rPr lang="en-US" dirty="0" smtClean="0"/>
              <a:t> </a:t>
            </a:r>
            <a:r>
              <a:rPr lang="en-US" dirty="0" err="1" smtClean="0"/>
              <a:t>estão</a:t>
            </a:r>
            <a:r>
              <a:rPr lang="en-US" dirty="0" smtClean="0"/>
              <a:t> </a:t>
            </a:r>
            <a:r>
              <a:rPr lang="en-US" dirty="0" err="1" smtClean="0"/>
              <a:t>disponíveis</a:t>
            </a:r>
            <a:r>
              <a:rPr lang="en-US" dirty="0" smtClean="0"/>
              <a:t>.</a:t>
            </a:r>
          </a:p>
        </p:txBody>
      </p:sp>
    </p:spTree>
    <p:extLst>
      <p:ext uri="{BB962C8B-B14F-4D97-AF65-F5344CB8AC3E}">
        <p14:creationId xmlns:p14="http://schemas.microsoft.com/office/powerpoint/2010/main" val="292717685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17016870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Representação da saída desejada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85576" cy="4651375"/>
              </a:xfrm>
            </p:spPr>
            <p:txBody>
              <a:bodyPr>
                <a:normAutofit/>
              </a:bodyPr>
              <a:lstStyle/>
              <a:p>
                <a:r>
                  <a:rPr lang="pt-BR" b="1" dirty="0" smtClean="0"/>
                  <a:t>Classificação binária</a:t>
                </a:r>
                <a:r>
                  <a:rPr lang="pt-BR" dirty="0" smtClean="0"/>
                  <a:t>: existem apenas duas </a:t>
                </a:r>
                <a:r>
                  <a:rPr lang="pt-BR" dirty="0"/>
                  <a:t>classes possíveis</a:t>
                </a:r>
                <a:r>
                  <a:rPr lang="pt-BR" dirty="0" smtClean="0"/>
                  <a:t>,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smtClean="0"/>
                  <a:t>. Portanto, neste caso, podemos utilizar </a:t>
                </a:r>
                <a:r>
                  <a:rPr lang="pt-BR" b="1" i="1" dirty="0"/>
                  <a:t>uma única </a:t>
                </a:r>
                <a:r>
                  <a:rPr lang="pt-BR" b="1" i="1" dirty="0" smtClean="0"/>
                  <a:t>saída escalar binária </a:t>
                </a:r>
                <a:r>
                  <a:rPr lang="pt-BR" dirty="0" smtClean="0"/>
                  <a:t>para </a:t>
                </a:r>
                <a:r>
                  <a:rPr lang="pt-BR" dirty="0"/>
                  <a:t>indicar a classe correspondente ao </a:t>
                </a:r>
                <a:r>
                  <a:rPr lang="pt-BR" dirty="0" smtClean="0"/>
                  <a:t>exemplo de entrada:</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eqArr>
                            <m:eqArrPr>
                              <m:ctrlPr>
                                <a:rPr lang="pt-BR" b="1" i="1" smtClean="0">
                                  <a:latin typeface="Cambria Math" panose="02040503050406030204" pitchFamily="18" charset="0"/>
                                </a:rPr>
                              </m:ctrlPr>
                            </m:eqArrPr>
                            <m:e>
                              <m:r>
                                <a:rPr lang="pt-BR" b="0" i="1" smtClean="0">
                                  <a:latin typeface="Cambria Math" panose="02040503050406030204" pitchFamily="18" charset="0"/>
                                </a:rPr>
                                <m:t>0</m:t>
                              </m:r>
                              <m:r>
                                <a:rPr lang="pt-BR" b="1" i="1" smtClean="0">
                                  <a:latin typeface="Cambria Math" panose="02040503050406030204" pitchFamily="18" charset="0"/>
                                </a:rPr>
                                <m:t>,  </m:t>
                              </m:r>
                              <m:r>
                                <a:rPr lang="pt-BR" b="1" i="1" smtClean="0">
                                  <a:latin typeface="Cambria Math" panose="02040503050406030204" pitchFamily="18" charset="0"/>
                                </a:rPr>
                                <m:t>𝒙</m:t>
                              </m:r>
                              <m:d>
                                <m:dPr>
                                  <m:ctrlPr>
                                    <a:rPr lang="pt-BR" b="1" i="1" smtClean="0">
                                      <a:latin typeface="Cambria Math" panose="02040503050406030204" pitchFamily="18" charset="0"/>
                                    </a:rPr>
                                  </m:ctrlPr>
                                </m:dPr>
                                <m:e>
                                  <m:r>
                                    <a:rPr lang="pt-BR" b="0" i="1" smtClean="0">
                                      <a:latin typeface="Cambria Math" panose="02040503050406030204" pitchFamily="18" charset="0"/>
                                    </a:rPr>
                                    <m:t>𝑖</m:t>
                                  </m:r>
                                </m:e>
                              </m:d>
                              <m:r>
                                <a:rPr lang="pt-BR" b="1"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1</m:t>
                                  </m:r>
                                </m:sub>
                              </m:sSub>
                            </m:e>
                            <m:e>
                              <m:r>
                                <a:rPr lang="pt-BR" b="1" i="1" smtClean="0">
                                  <a:latin typeface="Cambria Math" panose="02040503050406030204" pitchFamily="18" charset="0"/>
                                </a:rPr>
                                <m:t>&amp;</m:t>
                              </m:r>
                              <m:r>
                                <a:rPr lang="pt-BR" b="0" i="1" smtClean="0">
                                  <a:latin typeface="Cambria Math" panose="02040503050406030204" pitchFamily="18" charset="0"/>
                                </a:rPr>
                                <m:t>1</m:t>
                              </m:r>
                              <m:r>
                                <a:rPr lang="pt-BR" b="1" i="1" smtClean="0">
                                  <a:latin typeface="Cambria Math" panose="02040503050406030204" pitchFamily="18" charset="0"/>
                                </a:rPr>
                                <m:t>,  </m:t>
                              </m:r>
                              <m:r>
                                <a:rPr lang="pt-BR" b="1" i="1" smtClean="0">
                                  <a:latin typeface="Cambria Math" panose="02040503050406030204" pitchFamily="18" charset="0"/>
                                </a:rPr>
                                <m:t>𝒙</m:t>
                              </m:r>
                              <m:d>
                                <m:dPr>
                                  <m:ctrlPr>
                                    <a:rPr lang="pt-BR" b="1"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b="0" i="1" smtClean="0">
                                      <a:latin typeface="Cambria Math" panose="02040503050406030204" pitchFamily="18" charset="0"/>
                                    </a:rPr>
                                    <m:t>2</m:t>
                                  </m:r>
                                </m:sub>
                              </m:sSub>
                            </m:e>
                          </m:eqArr>
                        </m:e>
                      </m:d>
                    </m:oMath>
                  </m:oMathPara>
                </a14:m>
                <a:endParaRPr lang="pt-BR" b="1" dirty="0" smtClean="0"/>
              </a:p>
              <a:p>
                <a:r>
                  <a:rPr lang="pt-BR" dirty="0" smtClean="0"/>
                  <a:t>Assim, </a:t>
                </a:r>
                <a14:m>
                  <m:oMath xmlns:m="http://schemas.openxmlformats.org/officeDocument/2006/math">
                    <m:r>
                      <a:rPr lang="pt-BR" b="0"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1</m:t>
                        </m:r>
                      </m:sup>
                    </m:sSup>
                  </m:oMath>
                </a14:m>
                <a:r>
                  <a:rPr lang="pt-BR" dirty="0"/>
                  <a:t>, de maneira que o classificador realiza um mapeamento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1</m:t>
                        </m:r>
                      </m:sup>
                    </m:sSup>
                  </m:oMath>
                </a14:m>
                <a:endParaRPr lang="pt-BR" dirty="0" smtClean="0"/>
              </a:p>
              <a:p>
                <a:r>
                  <a:rPr lang="pt-BR" dirty="0" smtClean="0"/>
                  <a:t>Também </a:t>
                </a:r>
                <a:r>
                  <a:rPr lang="pt-BR" dirty="0"/>
                  <a:t>é possível </a:t>
                </a:r>
                <a:r>
                  <a:rPr lang="pt-BR" dirty="0" smtClean="0"/>
                  <a:t>utilizar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=−1</m:t>
                    </m:r>
                  </m:oMath>
                </a14:m>
                <a:r>
                  <a:rPr lang="pt-BR" dirty="0" smtClean="0"/>
                  <a:t> para </a:t>
                </a:r>
                <a14:m>
                  <m:oMath xmlns:m="http://schemas.openxmlformats.org/officeDocument/2006/math">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 ou seja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b="1" i="1">
                                  <a:latin typeface="Cambria Math" panose="02040503050406030204" pitchFamily="18" charset="0"/>
                                </a:rPr>
                              </m:ctrlPr>
                            </m:eqArrPr>
                            <m:e>
                              <m:r>
                                <a:rPr lang="pt-BR" b="0" i="1" smtClean="0">
                                  <a:latin typeface="Cambria Math" panose="02040503050406030204" pitchFamily="18" charset="0"/>
                                </a:rPr>
                                <m:t>−1</m:t>
                              </m:r>
                              <m:r>
                                <a:rPr lang="pt-BR" b="1" i="1">
                                  <a:latin typeface="Cambria Math" panose="02040503050406030204" pitchFamily="18" charset="0"/>
                                </a:rPr>
                                <m:t>, </m:t>
                              </m:r>
                              <m:r>
                                <a:rPr lang="pt-BR" b="1" i="1" smtClean="0">
                                  <a:latin typeface="Cambria Math" panose="02040503050406030204" pitchFamily="18" charset="0"/>
                                </a:rPr>
                                <m:t> </m:t>
                              </m:r>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1</m:t>
                                  </m:r>
                                </m:sub>
                              </m:sSub>
                            </m:e>
                            <m:e>
                              <m:r>
                                <a:rPr lang="pt-BR" b="1" i="1">
                                  <a:latin typeface="Cambria Math" panose="02040503050406030204" pitchFamily="18" charset="0"/>
                                </a:rPr>
                                <m:t>&amp;</m:t>
                              </m:r>
                              <m:r>
                                <a:rPr lang="pt-BR" i="1">
                                  <a:latin typeface="Cambria Math" panose="02040503050406030204" pitchFamily="18" charset="0"/>
                                </a:rPr>
                                <m:t>1</m:t>
                              </m:r>
                              <m:r>
                                <a:rPr lang="pt-BR" b="1" i="1">
                                  <a:latin typeface="Cambria Math" panose="02040503050406030204" pitchFamily="18" charset="0"/>
                                </a:rPr>
                                <m:t>,  </m:t>
                              </m:r>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2</m:t>
                                  </m:r>
                                </m:sub>
                              </m:sSub>
                            </m:e>
                          </m:eqArr>
                        </m:e>
                      </m:d>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85576" cy="4651375"/>
              </a:xfrm>
              <a:blipFill rotWithShape="0">
                <a:blip r:embed="rId2"/>
                <a:stretch>
                  <a:fillRect l="-990" t="-2097" r="-1375"/>
                </a:stretch>
              </a:blipFill>
            </p:spPr>
            <p:txBody>
              <a:bodyPr/>
              <a:lstStyle/>
              <a:p>
                <a:r>
                  <a:rPr lang="pt-BR">
                    <a:noFill/>
                  </a:rPr>
                  <a:t> </a:t>
                </a:r>
              </a:p>
            </p:txBody>
          </p:sp>
        </mc:Fallback>
      </mc:AlternateContent>
    </p:spTree>
    <p:extLst>
      <p:ext uri="{BB962C8B-B14F-4D97-AF65-F5344CB8AC3E}">
        <p14:creationId xmlns:p14="http://schemas.microsoft.com/office/powerpoint/2010/main" val="27855283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ig Bayes Theory - Aktualności - Rafał Kucharsk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9974" y="2876550"/>
            <a:ext cx="4030426" cy="209310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ata science related funny quotes - Data Science Stack Excha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53" y="203062"/>
            <a:ext cx="3533775" cy="4181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tistics Hum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5158" y="345522"/>
            <a:ext cx="5025262" cy="20995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llustrating basic terms of a confusion matrix. Source: Narkhede 20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1147" y="3766893"/>
            <a:ext cx="3782572" cy="2783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f I can't calculate the probability of passing my probability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135" y="4503590"/>
            <a:ext cx="2354410" cy="2354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2123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3908768" y="1112086"/>
            <a:ext cx="4713860" cy="4285019"/>
            <a:chOff x="3908768" y="1112086"/>
            <a:chExt cx="4713860" cy="4285019"/>
          </a:xfrm>
        </p:grpSpPr>
        <p:cxnSp>
          <p:nvCxnSpPr>
            <p:cNvPr id="4" name="Straight Arrow Connector 3"/>
            <p:cNvCxnSpPr/>
            <p:nvPr/>
          </p:nvCxnSpPr>
          <p:spPr>
            <a:xfrm flipV="1">
              <a:off x="5855615" y="1437105"/>
              <a:ext cx="0" cy="39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3908768" y="3446209"/>
              <a:ext cx="39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773615" y="238474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4793615" y="238474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791955" y="43615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6773615" y="43615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4476750" y="2033589"/>
              <a:ext cx="2767013" cy="283368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extBox 11"/>
            <p:cNvSpPr txBox="1"/>
            <p:nvPr/>
          </p:nvSpPr>
          <p:spPr>
            <a:xfrm>
              <a:off x="7334696" y="3047773"/>
              <a:ext cx="1287932" cy="369332"/>
            </a:xfrm>
            <a:prstGeom prst="rect">
              <a:avLst/>
            </a:prstGeom>
            <a:noFill/>
          </p:spPr>
          <p:txBody>
            <a:bodyPr wrap="square" rtlCol="0">
              <a:spAutoFit/>
            </a:bodyPr>
            <a:lstStyle/>
            <a:p>
              <a:pPr algn="ctr"/>
              <a:r>
                <a:rPr lang="pt-BR" dirty="0" smtClean="0"/>
                <a:t>In-Phase(I)</a:t>
              </a:r>
              <a:endParaRPr lang="pt-BR" dirty="0"/>
            </a:p>
          </p:txBody>
        </p:sp>
        <p:sp>
          <p:nvSpPr>
            <p:cNvPr id="13" name="TextBox 12"/>
            <p:cNvSpPr txBox="1"/>
            <p:nvPr/>
          </p:nvSpPr>
          <p:spPr>
            <a:xfrm>
              <a:off x="4997893" y="1112086"/>
              <a:ext cx="1638703" cy="369332"/>
            </a:xfrm>
            <a:prstGeom prst="rect">
              <a:avLst/>
            </a:prstGeom>
            <a:noFill/>
          </p:spPr>
          <p:txBody>
            <a:bodyPr wrap="square" rtlCol="0">
              <a:spAutoFit/>
            </a:bodyPr>
            <a:lstStyle/>
            <a:p>
              <a:pPr algn="ctr"/>
              <a:r>
                <a:rPr lang="pt-BR" dirty="0" smtClean="0"/>
                <a:t>Quadrature (Q)</a:t>
              </a:r>
              <a:endParaRPr lang="pt-BR" dirty="0"/>
            </a:p>
          </p:txBody>
        </p:sp>
        <p:sp>
          <p:nvSpPr>
            <p:cNvPr id="14" name="TextBox 13"/>
            <p:cNvSpPr txBox="1"/>
            <p:nvPr/>
          </p:nvSpPr>
          <p:spPr>
            <a:xfrm>
              <a:off x="6636596" y="2046192"/>
              <a:ext cx="418037" cy="338554"/>
            </a:xfrm>
            <a:prstGeom prst="rect">
              <a:avLst/>
            </a:prstGeom>
            <a:noFill/>
          </p:spPr>
          <p:txBody>
            <a:bodyPr wrap="square" rtlCol="0">
              <a:spAutoFit/>
            </a:bodyPr>
            <a:lstStyle/>
            <a:p>
              <a:r>
                <a:rPr lang="pt-BR" sz="1600" dirty="0" smtClean="0"/>
                <a:t>00</a:t>
              </a:r>
              <a:endParaRPr lang="pt-BR" sz="1600" dirty="0"/>
            </a:p>
          </p:txBody>
        </p:sp>
        <p:sp>
          <p:nvSpPr>
            <p:cNvPr id="15" name="TextBox 14"/>
            <p:cNvSpPr txBox="1"/>
            <p:nvPr/>
          </p:nvSpPr>
          <p:spPr>
            <a:xfrm>
              <a:off x="4656598" y="2046192"/>
              <a:ext cx="418037" cy="338554"/>
            </a:xfrm>
            <a:prstGeom prst="rect">
              <a:avLst/>
            </a:prstGeom>
            <a:noFill/>
          </p:spPr>
          <p:txBody>
            <a:bodyPr wrap="square" rtlCol="0">
              <a:spAutoFit/>
            </a:bodyPr>
            <a:lstStyle/>
            <a:p>
              <a:r>
                <a:rPr lang="pt-BR" sz="1600" dirty="0" smtClean="0"/>
                <a:t>01</a:t>
              </a:r>
              <a:endParaRPr lang="pt-BR" sz="1600" dirty="0"/>
            </a:p>
          </p:txBody>
        </p:sp>
        <p:sp>
          <p:nvSpPr>
            <p:cNvPr id="16" name="TextBox 15"/>
            <p:cNvSpPr txBox="1"/>
            <p:nvPr/>
          </p:nvSpPr>
          <p:spPr>
            <a:xfrm>
              <a:off x="4656598" y="4505523"/>
              <a:ext cx="418037" cy="338554"/>
            </a:xfrm>
            <a:prstGeom prst="rect">
              <a:avLst/>
            </a:prstGeom>
            <a:noFill/>
          </p:spPr>
          <p:txBody>
            <a:bodyPr wrap="square" rtlCol="0">
              <a:spAutoFit/>
            </a:bodyPr>
            <a:lstStyle/>
            <a:p>
              <a:r>
                <a:rPr lang="pt-BR" sz="1600" dirty="0"/>
                <a:t>1</a:t>
              </a:r>
              <a:r>
                <a:rPr lang="pt-BR" sz="1600" dirty="0" smtClean="0"/>
                <a:t>1</a:t>
              </a:r>
              <a:endParaRPr lang="pt-BR" sz="1600" dirty="0"/>
            </a:p>
          </p:txBody>
        </p:sp>
        <p:sp>
          <p:nvSpPr>
            <p:cNvPr id="17" name="TextBox 16"/>
            <p:cNvSpPr txBox="1"/>
            <p:nvPr/>
          </p:nvSpPr>
          <p:spPr>
            <a:xfrm>
              <a:off x="6640043" y="4505523"/>
              <a:ext cx="418037" cy="338554"/>
            </a:xfrm>
            <a:prstGeom prst="rect">
              <a:avLst/>
            </a:prstGeom>
            <a:noFill/>
          </p:spPr>
          <p:txBody>
            <a:bodyPr wrap="square" rtlCol="0">
              <a:spAutoFit/>
            </a:bodyPr>
            <a:lstStyle/>
            <a:p>
              <a:r>
                <a:rPr lang="pt-BR" sz="1600" dirty="0" smtClean="0"/>
                <a:t>1</a:t>
              </a:r>
              <a:r>
                <a:rPr lang="pt-BR" sz="1600" dirty="0"/>
                <a:t>0</a:t>
              </a:r>
            </a:p>
          </p:txBody>
        </p:sp>
        <p:cxnSp>
          <p:nvCxnSpPr>
            <p:cNvPr id="20" name="Straight Connector 19"/>
            <p:cNvCxnSpPr/>
            <p:nvPr/>
          </p:nvCxnSpPr>
          <p:spPr>
            <a:xfrm>
              <a:off x="5735410" y="2463813"/>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38865" y="4427220"/>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6727140" y="3448762"/>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4753560" y="3443111"/>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910075" y="2290162"/>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910075" y="2290162"/>
                  <a:ext cx="658012" cy="333168"/>
                </a:xfrm>
                <a:prstGeom prst="rect">
                  <a:avLst/>
                </a:prstGeom>
                <a:blipFill rotWithShape="0">
                  <a:blip r:embed="rId2"/>
                  <a:stretch>
                    <a:fillRect l="-14019" t="-79630" r="-32710" b="-14629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480621" y="3501631"/>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6480621" y="3501631"/>
                  <a:ext cx="658012" cy="333168"/>
                </a:xfrm>
                <a:prstGeom prst="rect">
                  <a:avLst/>
                </a:prstGeom>
                <a:blipFill rotWithShape="0">
                  <a:blip r:embed="rId3"/>
                  <a:stretch>
                    <a:fillRect l="-12963" t="-78182" r="-32407"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5917100" y="4239682"/>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5917100" y="4239682"/>
                  <a:ext cx="658012" cy="333168"/>
                </a:xfrm>
                <a:prstGeom prst="rect">
                  <a:avLst/>
                </a:prstGeom>
                <a:blipFill rotWithShape="0">
                  <a:blip r:embed="rId4"/>
                  <a:stretch>
                    <a:fillRect t="-78182" r="-47222"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532554" y="3556234"/>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4532554" y="3556234"/>
                  <a:ext cx="658012" cy="333168"/>
                </a:xfrm>
                <a:prstGeom prst="rect">
                  <a:avLst/>
                </a:prstGeom>
                <a:blipFill rotWithShape="0">
                  <a:blip r:embed="rId5"/>
                  <a:stretch>
                    <a:fillRect t="-78182" r="-48598" b="-141818"/>
                  </a:stretch>
                </a:blipFill>
              </p:spPr>
              <p:txBody>
                <a:bodyPr/>
                <a:lstStyle/>
                <a:p>
                  <a:r>
                    <a:rPr lang="pt-BR">
                      <a:noFill/>
                    </a:rPr>
                    <a:t> </a:t>
                  </a:r>
                </a:p>
              </p:txBody>
            </p:sp>
          </mc:Fallback>
        </mc:AlternateContent>
      </p:grpSp>
    </p:spTree>
    <p:extLst>
      <p:ext uri="{BB962C8B-B14F-4D97-AF65-F5344CB8AC3E}">
        <p14:creationId xmlns:p14="http://schemas.microsoft.com/office/powerpoint/2010/main" val="27869476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flipV="1">
            <a:off x="8957261" y="1269935"/>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4868817" y="1276022"/>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flipV="1">
            <a:off x="9934763" y="2241317"/>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504371" y="466271"/>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a:off x="1891392" y="1853292"/>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3072" y="2979963"/>
            <a:ext cx="165100" cy="369332"/>
          </a:xfrm>
          <a:prstGeom prst="rect">
            <a:avLst/>
          </a:prstGeom>
          <a:noFill/>
        </p:spPr>
        <p:txBody>
          <a:bodyPr wrap="square" rtlCol="0">
            <a:spAutoFit/>
          </a:bodyPr>
          <a:lstStyle/>
          <a:p>
            <a:pPr algn="ctr"/>
            <a:r>
              <a:rPr lang="pt-BR" dirty="0" smtClean="0"/>
              <a:t>0</a:t>
            </a:r>
            <a:endParaRPr lang="pt-BR" dirty="0"/>
          </a:p>
        </p:txBody>
      </p:sp>
      <p:sp>
        <p:nvSpPr>
          <p:cNvPr id="11" name="TextBox 10"/>
          <p:cNvSpPr txBox="1"/>
          <p:nvPr/>
        </p:nvSpPr>
        <p:spPr>
          <a:xfrm>
            <a:off x="498021" y="3253013"/>
            <a:ext cx="165100" cy="369332"/>
          </a:xfrm>
          <a:prstGeom prst="rect">
            <a:avLst/>
          </a:prstGeom>
          <a:noFill/>
        </p:spPr>
        <p:txBody>
          <a:bodyPr wrap="square" rtlCol="0">
            <a:spAutoFit/>
          </a:bodyPr>
          <a:lstStyle/>
          <a:p>
            <a:pPr algn="ctr"/>
            <a:r>
              <a:rPr lang="pt-BR" dirty="0" smtClean="0"/>
              <a:t>0</a:t>
            </a:r>
            <a:endParaRPr lang="pt-BR" dirty="0"/>
          </a:p>
        </p:txBody>
      </p:sp>
      <p:sp>
        <p:nvSpPr>
          <p:cNvPr id="12" name="TextBox 11"/>
          <p:cNvSpPr txBox="1"/>
          <p:nvPr/>
        </p:nvSpPr>
        <p:spPr>
          <a:xfrm>
            <a:off x="2380956" y="3253013"/>
            <a:ext cx="194129" cy="369332"/>
          </a:xfrm>
          <a:prstGeom prst="rect">
            <a:avLst/>
          </a:prstGeom>
          <a:noFill/>
        </p:spPr>
        <p:txBody>
          <a:bodyPr wrap="square" rtlCol="0">
            <a:spAutoFit/>
          </a:bodyPr>
          <a:lstStyle/>
          <a:p>
            <a:pPr algn="ctr"/>
            <a:r>
              <a:rPr lang="pt-BR" dirty="0"/>
              <a:t>1</a:t>
            </a:r>
          </a:p>
        </p:txBody>
      </p:sp>
      <p:sp>
        <p:nvSpPr>
          <p:cNvPr id="13" name="TextBox 12"/>
          <p:cNvSpPr txBox="1"/>
          <p:nvPr/>
        </p:nvSpPr>
        <p:spPr>
          <a:xfrm>
            <a:off x="294822" y="1081996"/>
            <a:ext cx="165100" cy="369332"/>
          </a:xfrm>
          <a:prstGeom prst="rect">
            <a:avLst/>
          </a:prstGeom>
          <a:noFill/>
        </p:spPr>
        <p:txBody>
          <a:bodyPr wrap="square" rtlCol="0">
            <a:spAutoFit/>
          </a:bodyPr>
          <a:lstStyle/>
          <a:p>
            <a:pPr algn="ctr"/>
            <a:r>
              <a:rPr lang="pt-BR" dirty="0"/>
              <a:t>1</a:t>
            </a:r>
          </a:p>
        </p:txBody>
      </p:sp>
      <p:sp>
        <p:nvSpPr>
          <p:cNvPr id="17" name="Rectangle 16"/>
          <p:cNvSpPr/>
          <p:nvPr/>
        </p:nvSpPr>
        <p:spPr>
          <a:xfrm>
            <a:off x="2414470" y="3192662"/>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ctangle 17"/>
          <p:cNvSpPr/>
          <p:nvPr/>
        </p:nvSpPr>
        <p:spPr>
          <a:xfrm>
            <a:off x="2424020" y="1212661"/>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ctangle 18"/>
          <p:cNvSpPr/>
          <p:nvPr/>
        </p:nvSpPr>
        <p:spPr>
          <a:xfrm>
            <a:off x="456906" y="1220940"/>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420906" y="3156662"/>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1" name="TextBox 20"/>
              <p:cNvSpPr txBox="1"/>
              <p:nvPr/>
            </p:nvSpPr>
            <p:spPr>
              <a:xfrm>
                <a:off x="492906" y="466271"/>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1" name="TextBox 20"/>
              <p:cNvSpPr txBox="1">
                <a:spLocks noRot="1" noChangeAspect="1" noMove="1" noResize="1" noEditPoints="1" noAdjustHandles="1" noChangeArrowheads="1" noChangeShapeType="1" noTextEdit="1"/>
              </p:cNvSpPr>
              <p:nvPr/>
            </p:nvSpPr>
            <p:spPr>
              <a:xfrm>
                <a:off x="492906" y="466271"/>
                <a:ext cx="429079" cy="369332"/>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855684" y="2787330"/>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2" name="TextBox 21"/>
              <p:cNvSpPr txBox="1">
                <a:spLocks noRot="1" noChangeAspect="1" noMove="1" noResize="1" noEditPoints="1" noAdjustHandles="1" noChangeArrowheads="1" noChangeShapeType="1" noTextEdit="1"/>
              </p:cNvSpPr>
              <p:nvPr/>
            </p:nvSpPr>
            <p:spPr>
              <a:xfrm>
                <a:off x="2855684" y="2787330"/>
                <a:ext cx="429079" cy="369332"/>
              </a:xfrm>
              <a:prstGeom prst="rect">
                <a:avLst/>
              </a:prstGeom>
              <a:blipFill rotWithShape="0">
                <a:blip r:embed="rId3"/>
                <a:stretch>
                  <a:fillRect/>
                </a:stretch>
              </a:blipFill>
            </p:spPr>
            <p:txBody>
              <a:bodyPr/>
              <a:lstStyle/>
              <a:p>
                <a:r>
                  <a:rPr lang="pt-BR">
                    <a:noFill/>
                  </a:rPr>
                  <a:t> </a:t>
                </a:r>
              </a:p>
            </p:txBody>
          </p:sp>
        </mc:Fallback>
      </mc:AlternateContent>
      <p:sp>
        <p:nvSpPr>
          <p:cNvPr id="23" name="TextBox 22"/>
          <p:cNvSpPr txBox="1"/>
          <p:nvPr/>
        </p:nvSpPr>
        <p:spPr>
          <a:xfrm>
            <a:off x="492906" y="466271"/>
            <a:ext cx="2791857" cy="461665"/>
          </a:xfrm>
          <a:prstGeom prst="rect">
            <a:avLst/>
          </a:prstGeom>
          <a:noFill/>
        </p:spPr>
        <p:txBody>
          <a:bodyPr wrap="square" rtlCol="0">
            <a:spAutoFit/>
          </a:bodyPr>
          <a:lstStyle/>
          <a:p>
            <a:pPr algn="ctr"/>
            <a:r>
              <a:rPr lang="pt-BR" sz="2400" b="1" dirty="0" smtClean="0"/>
              <a:t>OR</a:t>
            </a:r>
            <a:endParaRPr lang="pt-BR" sz="2400" b="1" dirty="0"/>
          </a:p>
        </p:txBody>
      </p:sp>
      <p:cxnSp>
        <p:nvCxnSpPr>
          <p:cNvPr id="24" name="Straight Connector 23"/>
          <p:cNvCxnSpPr/>
          <p:nvPr/>
        </p:nvCxnSpPr>
        <p:spPr>
          <a:xfrm>
            <a:off x="4829148" y="472621"/>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a:off x="6216169" y="1859642"/>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87849" y="2986313"/>
            <a:ext cx="165100" cy="369332"/>
          </a:xfrm>
          <a:prstGeom prst="rect">
            <a:avLst/>
          </a:prstGeom>
          <a:noFill/>
        </p:spPr>
        <p:txBody>
          <a:bodyPr wrap="square" rtlCol="0">
            <a:spAutoFit/>
          </a:bodyPr>
          <a:lstStyle/>
          <a:p>
            <a:pPr algn="ctr"/>
            <a:r>
              <a:rPr lang="pt-BR" dirty="0" smtClean="0"/>
              <a:t>0</a:t>
            </a:r>
            <a:endParaRPr lang="pt-BR" dirty="0"/>
          </a:p>
        </p:txBody>
      </p:sp>
      <p:sp>
        <p:nvSpPr>
          <p:cNvPr id="27" name="TextBox 26"/>
          <p:cNvSpPr txBox="1"/>
          <p:nvPr/>
        </p:nvSpPr>
        <p:spPr>
          <a:xfrm>
            <a:off x="4822798" y="3259363"/>
            <a:ext cx="165100" cy="369332"/>
          </a:xfrm>
          <a:prstGeom prst="rect">
            <a:avLst/>
          </a:prstGeom>
          <a:noFill/>
        </p:spPr>
        <p:txBody>
          <a:bodyPr wrap="square" rtlCol="0">
            <a:spAutoFit/>
          </a:bodyPr>
          <a:lstStyle/>
          <a:p>
            <a:pPr algn="ctr"/>
            <a:r>
              <a:rPr lang="pt-BR" dirty="0" smtClean="0"/>
              <a:t>0</a:t>
            </a:r>
            <a:endParaRPr lang="pt-BR" dirty="0"/>
          </a:p>
        </p:txBody>
      </p:sp>
      <p:sp>
        <p:nvSpPr>
          <p:cNvPr id="28" name="TextBox 27"/>
          <p:cNvSpPr txBox="1"/>
          <p:nvPr/>
        </p:nvSpPr>
        <p:spPr>
          <a:xfrm>
            <a:off x="6705733" y="3259363"/>
            <a:ext cx="194129" cy="369332"/>
          </a:xfrm>
          <a:prstGeom prst="rect">
            <a:avLst/>
          </a:prstGeom>
          <a:noFill/>
        </p:spPr>
        <p:txBody>
          <a:bodyPr wrap="square" rtlCol="0">
            <a:spAutoFit/>
          </a:bodyPr>
          <a:lstStyle/>
          <a:p>
            <a:pPr algn="ctr"/>
            <a:r>
              <a:rPr lang="pt-BR" dirty="0"/>
              <a:t>1</a:t>
            </a:r>
          </a:p>
        </p:txBody>
      </p:sp>
      <p:sp>
        <p:nvSpPr>
          <p:cNvPr id="29" name="TextBox 28"/>
          <p:cNvSpPr txBox="1"/>
          <p:nvPr/>
        </p:nvSpPr>
        <p:spPr>
          <a:xfrm>
            <a:off x="4619599" y="1088346"/>
            <a:ext cx="165100" cy="369332"/>
          </a:xfrm>
          <a:prstGeom prst="rect">
            <a:avLst/>
          </a:prstGeom>
          <a:noFill/>
        </p:spPr>
        <p:txBody>
          <a:bodyPr wrap="square" rtlCol="0">
            <a:spAutoFit/>
          </a:bodyPr>
          <a:lstStyle/>
          <a:p>
            <a:pPr algn="ctr"/>
            <a:r>
              <a:rPr lang="pt-BR" dirty="0"/>
              <a:t>1</a:t>
            </a:r>
          </a:p>
        </p:txBody>
      </p:sp>
      <p:sp>
        <p:nvSpPr>
          <p:cNvPr id="31" name="Rectangle 30"/>
          <p:cNvSpPr/>
          <p:nvPr/>
        </p:nvSpPr>
        <p:spPr>
          <a:xfrm>
            <a:off x="6732922" y="1219011"/>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4745683" y="3163012"/>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4" name="TextBox 33"/>
              <p:cNvSpPr txBox="1"/>
              <p:nvPr/>
            </p:nvSpPr>
            <p:spPr>
              <a:xfrm>
                <a:off x="4817683" y="472621"/>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4" name="TextBox 33"/>
              <p:cNvSpPr txBox="1">
                <a:spLocks noRot="1" noChangeAspect="1" noMove="1" noResize="1" noEditPoints="1" noAdjustHandles="1" noChangeArrowheads="1" noChangeShapeType="1" noTextEdit="1"/>
              </p:cNvSpPr>
              <p:nvPr/>
            </p:nvSpPr>
            <p:spPr>
              <a:xfrm>
                <a:off x="4817683" y="472621"/>
                <a:ext cx="429079"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7180461" y="2793680"/>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5" name="TextBox 34"/>
              <p:cNvSpPr txBox="1">
                <a:spLocks noRot="1" noChangeAspect="1" noMove="1" noResize="1" noEditPoints="1" noAdjustHandles="1" noChangeArrowheads="1" noChangeShapeType="1" noTextEdit="1"/>
              </p:cNvSpPr>
              <p:nvPr/>
            </p:nvSpPr>
            <p:spPr>
              <a:xfrm>
                <a:off x="7180461" y="2793680"/>
                <a:ext cx="429079" cy="369332"/>
              </a:xfrm>
              <a:prstGeom prst="rect">
                <a:avLst/>
              </a:prstGeom>
              <a:blipFill rotWithShape="0">
                <a:blip r:embed="rId5"/>
                <a:stretch>
                  <a:fillRect/>
                </a:stretch>
              </a:blipFill>
            </p:spPr>
            <p:txBody>
              <a:bodyPr/>
              <a:lstStyle/>
              <a:p>
                <a:r>
                  <a:rPr lang="pt-BR">
                    <a:noFill/>
                  </a:rPr>
                  <a:t> </a:t>
                </a:r>
              </a:p>
            </p:txBody>
          </p:sp>
        </mc:Fallback>
      </mc:AlternateContent>
      <p:sp>
        <p:nvSpPr>
          <p:cNvPr id="36" name="TextBox 35"/>
          <p:cNvSpPr txBox="1"/>
          <p:nvPr/>
        </p:nvSpPr>
        <p:spPr>
          <a:xfrm>
            <a:off x="4817683" y="472621"/>
            <a:ext cx="2791857" cy="461665"/>
          </a:xfrm>
          <a:prstGeom prst="rect">
            <a:avLst/>
          </a:prstGeom>
          <a:noFill/>
        </p:spPr>
        <p:txBody>
          <a:bodyPr wrap="square" rtlCol="0">
            <a:spAutoFit/>
          </a:bodyPr>
          <a:lstStyle/>
          <a:p>
            <a:pPr algn="ctr"/>
            <a:r>
              <a:rPr lang="pt-BR" sz="2400" b="1" dirty="0" smtClean="0"/>
              <a:t>AND</a:t>
            </a:r>
            <a:endParaRPr lang="pt-BR" sz="2400" b="1" dirty="0"/>
          </a:p>
        </p:txBody>
      </p:sp>
      <p:sp>
        <p:nvSpPr>
          <p:cNvPr id="37" name="Oval 36"/>
          <p:cNvSpPr/>
          <p:nvPr/>
        </p:nvSpPr>
        <p:spPr>
          <a:xfrm>
            <a:off x="4756283" y="12195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37"/>
          <p:cNvSpPr/>
          <p:nvPr/>
        </p:nvSpPr>
        <p:spPr>
          <a:xfrm>
            <a:off x="6727931" y="3181546"/>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9" name="Straight Connector 38"/>
          <p:cNvCxnSpPr/>
          <p:nvPr/>
        </p:nvCxnSpPr>
        <p:spPr>
          <a:xfrm>
            <a:off x="8906276" y="466271"/>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a:off x="10293297" y="1853292"/>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664977" y="2979963"/>
            <a:ext cx="165100" cy="369332"/>
          </a:xfrm>
          <a:prstGeom prst="rect">
            <a:avLst/>
          </a:prstGeom>
          <a:noFill/>
        </p:spPr>
        <p:txBody>
          <a:bodyPr wrap="square" rtlCol="0">
            <a:spAutoFit/>
          </a:bodyPr>
          <a:lstStyle/>
          <a:p>
            <a:pPr algn="ctr"/>
            <a:r>
              <a:rPr lang="pt-BR" dirty="0" smtClean="0"/>
              <a:t>0</a:t>
            </a:r>
            <a:endParaRPr lang="pt-BR" dirty="0"/>
          </a:p>
        </p:txBody>
      </p:sp>
      <p:sp>
        <p:nvSpPr>
          <p:cNvPr id="42" name="TextBox 41"/>
          <p:cNvSpPr txBox="1"/>
          <p:nvPr/>
        </p:nvSpPr>
        <p:spPr>
          <a:xfrm>
            <a:off x="8899926" y="3253013"/>
            <a:ext cx="165100" cy="369332"/>
          </a:xfrm>
          <a:prstGeom prst="rect">
            <a:avLst/>
          </a:prstGeom>
          <a:noFill/>
        </p:spPr>
        <p:txBody>
          <a:bodyPr wrap="square" rtlCol="0">
            <a:spAutoFit/>
          </a:bodyPr>
          <a:lstStyle/>
          <a:p>
            <a:pPr algn="ctr"/>
            <a:r>
              <a:rPr lang="pt-BR" dirty="0" smtClean="0"/>
              <a:t>0</a:t>
            </a:r>
            <a:endParaRPr lang="pt-BR" dirty="0"/>
          </a:p>
        </p:txBody>
      </p:sp>
      <p:sp>
        <p:nvSpPr>
          <p:cNvPr id="43" name="TextBox 42"/>
          <p:cNvSpPr txBox="1"/>
          <p:nvPr/>
        </p:nvSpPr>
        <p:spPr>
          <a:xfrm>
            <a:off x="10782861" y="3253013"/>
            <a:ext cx="194129" cy="369332"/>
          </a:xfrm>
          <a:prstGeom prst="rect">
            <a:avLst/>
          </a:prstGeom>
          <a:noFill/>
        </p:spPr>
        <p:txBody>
          <a:bodyPr wrap="square" rtlCol="0">
            <a:spAutoFit/>
          </a:bodyPr>
          <a:lstStyle/>
          <a:p>
            <a:pPr algn="ctr"/>
            <a:r>
              <a:rPr lang="pt-BR" dirty="0"/>
              <a:t>1</a:t>
            </a:r>
          </a:p>
        </p:txBody>
      </p:sp>
      <p:sp>
        <p:nvSpPr>
          <p:cNvPr id="44" name="TextBox 43"/>
          <p:cNvSpPr txBox="1"/>
          <p:nvPr/>
        </p:nvSpPr>
        <p:spPr>
          <a:xfrm>
            <a:off x="8696727" y="1081996"/>
            <a:ext cx="165100" cy="369332"/>
          </a:xfrm>
          <a:prstGeom prst="rect">
            <a:avLst/>
          </a:prstGeom>
          <a:noFill/>
        </p:spPr>
        <p:txBody>
          <a:bodyPr wrap="square" rtlCol="0">
            <a:spAutoFit/>
          </a:bodyPr>
          <a:lstStyle/>
          <a:p>
            <a:pPr algn="ctr"/>
            <a:r>
              <a:rPr lang="pt-BR" dirty="0"/>
              <a:t>1</a:t>
            </a:r>
          </a:p>
        </p:txBody>
      </p:sp>
      <p:sp>
        <p:nvSpPr>
          <p:cNvPr id="45" name="Rectangle 44"/>
          <p:cNvSpPr/>
          <p:nvPr/>
        </p:nvSpPr>
        <p:spPr>
          <a:xfrm>
            <a:off x="10816375" y="3192662"/>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p:cNvSpPr/>
          <p:nvPr/>
        </p:nvSpPr>
        <p:spPr>
          <a:xfrm>
            <a:off x="8858811" y="1220940"/>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Oval 47"/>
          <p:cNvSpPr/>
          <p:nvPr/>
        </p:nvSpPr>
        <p:spPr>
          <a:xfrm>
            <a:off x="8822811" y="3156662"/>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9" name="TextBox 48"/>
              <p:cNvSpPr txBox="1"/>
              <p:nvPr/>
            </p:nvSpPr>
            <p:spPr>
              <a:xfrm>
                <a:off x="8894811" y="466271"/>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9" name="TextBox 48"/>
              <p:cNvSpPr txBox="1">
                <a:spLocks noRot="1" noChangeAspect="1" noMove="1" noResize="1" noEditPoints="1" noAdjustHandles="1" noChangeArrowheads="1" noChangeShapeType="1" noTextEdit="1"/>
              </p:cNvSpPr>
              <p:nvPr/>
            </p:nvSpPr>
            <p:spPr>
              <a:xfrm>
                <a:off x="8894811" y="466271"/>
                <a:ext cx="429079"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11257589" y="2787330"/>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0" name="TextBox 49"/>
              <p:cNvSpPr txBox="1">
                <a:spLocks noRot="1" noChangeAspect="1" noMove="1" noResize="1" noEditPoints="1" noAdjustHandles="1" noChangeArrowheads="1" noChangeShapeType="1" noTextEdit="1"/>
              </p:cNvSpPr>
              <p:nvPr/>
            </p:nvSpPr>
            <p:spPr>
              <a:xfrm>
                <a:off x="11257589" y="2787330"/>
                <a:ext cx="429079" cy="369332"/>
              </a:xfrm>
              <a:prstGeom prst="rect">
                <a:avLst/>
              </a:prstGeom>
              <a:blipFill rotWithShape="0">
                <a:blip r:embed="rId7"/>
                <a:stretch>
                  <a:fillRect/>
                </a:stretch>
              </a:blipFill>
            </p:spPr>
            <p:txBody>
              <a:bodyPr/>
              <a:lstStyle/>
              <a:p>
                <a:r>
                  <a:rPr lang="pt-BR">
                    <a:noFill/>
                  </a:rPr>
                  <a:t> </a:t>
                </a:r>
              </a:p>
            </p:txBody>
          </p:sp>
        </mc:Fallback>
      </mc:AlternateContent>
      <p:sp>
        <p:nvSpPr>
          <p:cNvPr id="51" name="TextBox 50"/>
          <p:cNvSpPr txBox="1"/>
          <p:nvPr/>
        </p:nvSpPr>
        <p:spPr>
          <a:xfrm>
            <a:off x="8894811" y="466271"/>
            <a:ext cx="2791857" cy="461665"/>
          </a:xfrm>
          <a:prstGeom prst="rect">
            <a:avLst/>
          </a:prstGeom>
          <a:noFill/>
        </p:spPr>
        <p:txBody>
          <a:bodyPr wrap="square" rtlCol="0">
            <a:spAutoFit/>
          </a:bodyPr>
          <a:lstStyle/>
          <a:p>
            <a:pPr algn="ctr"/>
            <a:r>
              <a:rPr lang="pt-BR" sz="2400" b="1" dirty="0" smtClean="0"/>
              <a:t>XOR</a:t>
            </a:r>
            <a:endParaRPr lang="pt-BR" sz="2400" b="1" dirty="0"/>
          </a:p>
        </p:txBody>
      </p:sp>
      <p:sp>
        <p:nvSpPr>
          <p:cNvPr id="52" name="Oval 51"/>
          <p:cNvSpPr/>
          <p:nvPr/>
        </p:nvSpPr>
        <p:spPr>
          <a:xfrm>
            <a:off x="10791252" y="1198101"/>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4" name="Straight Connector 53"/>
          <p:cNvCxnSpPr>
            <a:stCxn id="19" idx="3"/>
            <a:endCxn id="18" idx="1"/>
          </p:cNvCxnSpPr>
          <p:nvPr/>
        </p:nvCxnSpPr>
        <p:spPr>
          <a:xfrm flipV="1">
            <a:off x="564906" y="1266661"/>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flipV="1">
            <a:off x="1541417" y="2247206"/>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flipV="1">
            <a:off x="5861433" y="2246219"/>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436571" y="38733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p:cNvSpPr/>
          <p:nvPr/>
        </p:nvSpPr>
        <p:spPr>
          <a:xfrm>
            <a:off x="451791" y="4212936"/>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TextBox 61"/>
          <p:cNvSpPr txBox="1"/>
          <p:nvPr/>
        </p:nvSpPr>
        <p:spPr>
          <a:xfrm>
            <a:off x="542046" y="4128436"/>
            <a:ext cx="1713474" cy="276999"/>
          </a:xfrm>
          <a:prstGeom prst="rect">
            <a:avLst/>
          </a:prstGeom>
          <a:noFill/>
        </p:spPr>
        <p:txBody>
          <a:bodyPr wrap="square" rtlCol="0">
            <a:spAutoFit/>
          </a:bodyPr>
          <a:lstStyle/>
          <a:p>
            <a:r>
              <a:rPr lang="pt-BR" sz="1200" dirty="0" smtClean="0"/>
              <a:t>Classe 1 </a:t>
            </a:r>
            <a:r>
              <a:rPr lang="pt-BR" sz="1200" dirty="0"/>
              <a:t>(nível lógico </a:t>
            </a:r>
            <a:r>
              <a:rPr lang="pt-BR" sz="1200" dirty="0" smtClean="0"/>
              <a:t>1)</a:t>
            </a:r>
            <a:endParaRPr lang="pt-BR" sz="1200" dirty="0"/>
          </a:p>
        </p:txBody>
      </p:sp>
      <p:sp>
        <p:nvSpPr>
          <p:cNvPr id="63" name="TextBox 62"/>
          <p:cNvSpPr txBox="1"/>
          <p:nvPr/>
        </p:nvSpPr>
        <p:spPr>
          <a:xfrm>
            <a:off x="580571" y="3799354"/>
            <a:ext cx="1697809" cy="276999"/>
          </a:xfrm>
          <a:prstGeom prst="rect">
            <a:avLst/>
          </a:prstGeom>
          <a:noFill/>
        </p:spPr>
        <p:txBody>
          <a:bodyPr wrap="square" rtlCol="0">
            <a:spAutoFit/>
          </a:bodyPr>
          <a:lstStyle/>
          <a:p>
            <a:r>
              <a:rPr lang="pt-BR" sz="1200" dirty="0" smtClean="0"/>
              <a:t>Classe 0 (nível lógico 0)</a:t>
            </a:r>
            <a:endParaRPr lang="pt-BR" sz="1200" dirty="0"/>
          </a:p>
        </p:txBody>
      </p:sp>
      <p:sp>
        <p:nvSpPr>
          <p:cNvPr id="64" name="Oval 63"/>
          <p:cNvSpPr/>
          <p:nvPr/>
        </p:nvSpPr>
        <p:spPr>
          <a:xfrm>
            <a:off x="4784699" y="38733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p:cNvSpPr/>
          <p:nvPr/>
        </p:nvSpPr>
        <p:spPr>
          <a:xfrm>
            <a:off x="4799919" y="4212936"/>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TextBox 65"/>
          <p:cNvSpPr txBox="1"/>
          <p:nvPr/>
        </p:nvSpPr>
        <p:spPr>
          <a:xfrm>
            <a:off x="4890174" y="4128436"/>
            <a:ext cx="1713474" cy="276999"/>
          </a:xfrm>
          <a:prstGeom prst="rect">
            <a:avLst/>
          </a:prstGeom>
          <a:noFill/>
        </p:spPr>
        <p:txBody>
          <a:bodyPr wrap="square" rtlCol="0">
            <a:spAutoFit/>
          </a:bodyPr>
          <a:lstStyle/>
          <a:p>
            <a:r>
              <a:rPr lang="pt-BR" sz="1200" dirty="0" smtClean="0"/>
              <a:t>Classe 1 </a:t>
            </a:r>
            <a:r>
              <a:rPr lang="pt-BR" sz="1200" dirty="0"/>
              <a:t>(nível lógico </a:t>
            </a:r>
            <a:r>
              <a:rPr lang="pt-BR" sz="1200" dirty="0" smtClean="0"/>
              <a:t>1)</a:t>
            </a:r>
            <a:endParaRPr lang="pt-BR" sz="1200" dirty="0"/>
          </a:p>
        </p:txBody>
      </p:sp>
      <p:sp>
        <p:nvSpPr>
          <p:cNvPr id="67" name="TextBox 66"/>
          <p:cNvSpPr txBox="1"/>
          <p:nvPr/>
        </p:nvSpPr>
        <p:spPr>
          <a:xfrm>
            <a:off x="4928699" y="3799354"/>
            <a:ext cx="1697809" cy="276999"/>
          </a:xfrm>
          <a:prstGeom prst="rect">
            <a:avLst/>
          </a:prstGeom>
          <a:noFill/>
        </p:spPr>
        <p:txBody>
          <a:bodyPr wrap="square" rtlCol="0">
            <a:spAutoFit/>
          </a:bodyPr>
          <a:lstStyle/>
          <a:p>
            <a:r>
              <a:rPr lang="pt-BR" sz="1200" dirty="0" smtClean="0"/>
              <a:t>Classe 0 (nível lógico 0)</a:t>
            </a:r>
            <a:endParaRPr lang="pt-BR" sz="1200" dirty="0"/>
          </a:p>
        </p:txBody>
      </p:sp>
      <p:sp>
        <p:nvSpPr>
          <p:cNvPr id="68" name="Oval 67"/>
          <p:cNvSpPr/>
          <p:nvPr/>
        </p:nvSpPr>
        <p:spPr>
          <a:xfrm>
            <a:off x="8902296" y="38733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ctangle 68"/>
          <p:cNvSpPr/>
          <p:nvPr/>
        </p:nvSpPr>
        <p:spPr>
          <a:xfrm>
            <a:off x="8917516" y="4212936"/>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TextBox 69"/>
          <p:cNvSpPr txBox="1"/>
          <p:nvPr/>
        </p:nvSpPr>
        <p:spPr>
          <a:xfrm>
            <a:off x="9007771" y="4128436"/>
            <a:ext cx="1713474" cy="276999"/>
          </a:xfrm>
          <a:prstGeom prst="rect">
            <a:avLst/>
          </a:prstGeom>
          <a:noFill/>
        </p:spPr>
        <p:txBody>
          <a:bodyPr wrap="square" rtlCol="0">
            <a:spAutoFit/>
          </a:bodyPr>
          <a:lstStyle/>
          <a:p>
            <a:r>
              <a:rPr lang="pt-BR" sz="1200" dirty="0" smtClean="0"/>
              <a:t>Classe 1 </a:t>
            </a:r>
            <a:r>
              <a:rPr lang="pt-BR" sz="1200" dirty="0"/>
              <a:t>(nível lógico </a:t>
            </a:r>
            <a:r>
              <a:rPr lang="pt-BR" sz="1200" dirty="0" smtClean="0"/>
              <a:t>1)</a:t>
            </a:r>
            <a:endParaRPr lang="pt-BR" sz="1200" dirty="0"/>
          </a:p>
        </p:txBody>
      </p:sp>
      <p:sp>
        <p:nvSpPr>
          <p:cNvPr id="71" name="TextBox 70"/>
          <p:cNvSpPr txBox="1"/>
          <p:nvPr/>
        </p:nvSpPr>
        <p:spPr>
          <a:xfrm>
            <a:off x="9046296" y="3799354"/>
            <a:ext cx="1697809" cy="276999"/>
          </a:xfrm>
          <a:prstGeom prst="rect">
            <a:avLst/>
          </a:prstGeom>
          <a:noFill/>
        </p:spPr>
        <p:txBody>
          <a:bodyPr wrap="square" rtlCol="0">
            <a:spAutoFit/>
          </a:bodyPr>
          <a:lstStyle/>
          <a:p>
            <a:r>
              <a:rPr lang="pt-BR" sz="1200" dirty="0" smtClean="0"/>
              <a:t>Classe 0 (nível lógico 0)</a:t>
            </a:r>
            <a:endParaRPr lang="pt-BR" sz="1200" dirty="0"/>
          </a:p>
        </p:txBody>
      </p:sp>
    </p:spTree>
    <p:extLst>
      <p:ext uri="{BB962C8B-B14F-4D97-AF65-F5344CB8AC3E}">
        <p14:creationId xmlns:p14="http://schemas.microsoft.com/office/powerpoint/2010/main" val="19361023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1" name="Straight Connector 110"/>
          <p:cNvCxnSpPr/>
          <p:nvPr/>
        </p:nvCxnSpPr>
        <p:spPr>
          <a:xfrm>
            <a:off x="3864173" y="689488"/>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16200000">
            <a:off x="5073770" y="1885437"/>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p:cNvSpPr txBox="1"/>
              <p:nvPr/>
            </p:nvSpPr>
            <p:spPr>
              <a:xfrm>
                <a:off x="3864173" y="569493"/>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13" name="TextBox 112"/>
              <p:cNvSpPr txBox="1">
                <a:spLocks noRot="1" noChangeAspect="1" noMove="1" noResize="1" noEditPoints="1" noAdjustHandles="1" noChangeArrowheads="1" noChangeShapeType="1" noTextEdit="1"/>
              </p:cNvSpPr>
              <p:nvPr/>
            </p:nvSpPr>
            <p:spPr>
              <a:xfrm>
                <a:off x="3864173" y="569493"/>
                <a:ext cx="429079" cy="369332"/>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6402468" y="3094142"/>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14" name="TextBox 113"/>
              <p:cNvSpPr txBox="1">
                <a:spLocks noRot="1" noChangeAspect="1" noMove="1" noResize="1" noEditPoints="1" noAdjustHandles="1" noChangeArrowheads="1" noChangeShapeType="1" noTextEdit="1"/>
              </p:cNvSpPr>
              <p:nvPr/>
            </p:nvSpPr>
            <p:spPr>
              <a:xfrm>
                <a:off x="6402468" y="3094142"/>
                <a:ext cx="429079" cy="369332"/>
              </a:xfrm>
              <a:prstGeom prst="rect">
                <a:avLst/>
              </a:prstGeom>
              <a:blipFill rotWithShape="0">
                <a:blip r:embed="rId3"/>
                <a:stretch>
                  <a:fillRect/>
                </a:stretch>
              </a:blipFill>
            </p:spPr>
            <p:txBody>
              <a:bodyPr/>
              <a:lstStyle/>
              <a:p>
                <a:r>
                  <a:rPr lang="pt-BR">
                    <a:noFill/>
                  </a:rPr>
                  <a:t> </a:t>
                </a:r>
              </a:p>
            </p:txBody>
          </p:sp>
        </mc:Fallback>
      </mc:AlternateContent>
      <p:sp>
        <p:nvSpPr>
          <p:cNvPr id="115" name="Oval 114"/>
          <p:cNvSpPr/>
          <p:nvPr/>
        </p:nvSpPr>
        <p:spPr>
          <a:xfrm>
            <a:off x="4672658" y="149795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Oval 116"/>
          <p:cNvSpPr/>
          <p:nvPr/>
        </p:nvSpPr>
        <p:spPr>
          <a:xfrm>
            <a:off x="4682063" y="17995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Oval 117"/>
          <p:cNvSpPr/>
          <p:nvPr/>
        </p:nvSpPr>
        <p:spPr>
          <a:xfrm>
            <a:off x="4381953" y="16966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p:nvPr/>
        </p:nvSpPr>
        <p:spPr>
          <a:xfrm>
            <a:off x="4515881" y="203572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Oval 119"/>
          <p:cNvSpPr/>
          <p:nvPr/>
        </p:nvSpPr>
        <p:spPr>
          <a:xfrm>
            <a:off x="4968752" y="16634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Oval 120"/>
          <p:cNvSpPr/>
          <p:nvPr/>
        </p:nvSpPr>
        <p:spPr>
          <a:xfrm>
            <a:off x="4995096" y="13776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Oval 121"/>
          <p:cNvSpPr/>
          <p:nvPr/>
        </p:nvSpPr>
        <p:spPr>
          <a:xfrm>
            <a:off x="5250679" y="155557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Oval 122"/>
          <p:cNvSpPr/>
          <p:nvPr/>
        </p:nvSpPr>
        <p:spPr>
          <a:xfrm>
            <a:off x="4983770" y="195089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Oval 123"/>
          <p:cNvSpPr/>
          <p:nvPr/>
        </p:nvSpPr>
        <p:spPr>
          <a:xfrm>
            <a:off x="4437935" y="138976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Oval 124"/>
          <p:cNvSpPr/>
          <p:nvPr/>
        </p:nvSpPr>
        <p:spPr>
          <a:xfrm>
            <a:off x="5073770" y="109922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Oval 125"/>
          <p:cNvSpPr/>
          <p:nvPr/>
        </p:nvSpPr>
        <p:spPr>
          <a:xfrm>
            <a:off x="4803770" y="223664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Oval 126"/>
          <p:cNvSpPr/>
          <p:nvPr/>
        </p:nvSpPr>
        <p:spPr>
          <a:xfrm>
            <a:off x="5243178" y="182176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Oval 127"/>
          <p:cNvSpPr/>
          <p:nvPr/>
        </p:nvSpPr>
        <p:spPr>
          <a:xfrm>
            <a:off x="5523360" y="189160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Oval 128"/>
          <p:cNvSpPr/>
          <p:nvPr/>
        </p:nvSpPr>
        <p:spPr>
          <a:xfrm>
            <a:off x="5748155" y="133748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0" name="Oval 129"/>
          <p:cNvSpPr/>
          <p:nvPr/>
        </p:nvSpPr>
        <p:spPr>
          <a:xfrm>
            <a:off x="4809067" y="11732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Oval 130"/>
          <p:cNvSpPr/>
          <p:nvPr/>
        </p:nvSpPr>
        <p:spPr>
          <a:xfrm>
            <a:off x="5870991" y="215302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2" name="Oval 131"/>
          <p:cNvSpPr/>
          <p:nvPr/>
        </p:nvSpPr>
        <p:spPr>
          <a:xfrm>
            <a:off x="5487679" y="21811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Oval 132"/>
          <p:cNvSpPr/>
          <p:nvPr/>
        </p:nvSpPr>
        <p:spPr>
          <a:xfrm>
            <a:off x="5290347" y="12435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Oval 133"/>
          <p:cNvSpPr/>
          <p:nvPr/>
        </p:nvSpPr>
        <p:spPr>
          <a:xfrm>
            <a:off x="5264881" y="237445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Oval 134"/>
          <p:cNvSpPr/>
          <p:nvPr/>
        </p:nvSpPr>
        <p:spPr>
          <a:xfrm>
            <a:off x="5523360" y="150509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Multiply 135"/>
          <p:cNvSpPr/>
          <p:nvPr/>
        </p:nvSpPr>
        <p:spPr>
          <a:xfrm>
            <a:off x="5175846" y="205524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p:nvPr/>
        </p:nvSpPr>
        <p:spPr>
          <a:xfrm>
            <a:off x="4287390" y="8144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8" name="Multiply 137"/>
          <p:cNvSpPr/>
          <p:nvPr/>
        </p:nvSpPr>
        <p:spPr>
          <a:xfrm>
            <a:off x="4143210" y="117023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9" name="Multiply 138"/>
          <p:cNvSpPr/>
          <p:nvPr/>
        </p:nvSpPr>
        <p:spPr>
          <a:xfrm>
            <a:off x="3922776" y="96415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p:nvPr/>
        </p:nvSpPr>
        <p:spPr>
          <a:xfrm>
            <a:off x="3896637" y="1433455"/>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p:nvPr/>
        </p:nvSpPr>
        <p:spPr>
          <a:xfrm>
            <a:off x="5760413" y="184289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p:nvPr/>
        </p:nvSpPr>
        <p:spPr>
          <a:xfrm>
            <a:off x="3997175" y="17455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Oval 142"/>
          <p:cNvSpPr/>
          <p:nvPr/>
        </p:nvSpPr>
        <p:spPr>
          <a:xfrm>
            <a:off x="5495598" y="119896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Oval 143"/>
          <p:cNvSpPr/>
          <p:nvPr/>
        </p:nvSpPr>
        <p:spPr>
          <a:xfrm>
            <a:off x="5638182" y="238615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Oval 144"/>
          <p:cNvSpPr/>
          <p:nvPr/>
        </p:nvSpPr>
        <p:spPr>
          <a:xfrm>
            <a:off x="5730079" y="16439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p:nvPr/>
        </p:nvSpPr>
        <p:spPr>
          <a:xfrm>
            <a:off x="4137315" y="206071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p:nvPr/>
        </p:nvSpPr>
        <p:spPr>
          <a:xfrm>
            <a:off x="4414114" y="236289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p:nvPr/>
        </p:nvSpPr>
        <p:spPr>
          <a:xfrm>
            <a:off x="4893305" y="261166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p:nvPr/>
        </p:nvSpPr>
        <p:spPr>
          <a:xfrm>
            <a:off x="4620657" y="258227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p:nvPr/>
        </p:nvSpPr>
        <p:spPr>
          <a:xfrm>
            <a:off x="4047948" y="232078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p:nvPr/>
        </p:nvSpPr>
        <p:spPr>
          <a:xfrm>
            <a:off x="5330031" y="269270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2" name="Multiply 151"/>
          <p:cNvSpPr/>
          <p:nvPr/>
        </p:nvSpPr>
        <p:spPr>
          <a:xfrm>
            <a:off x="5712645" y="265175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p:nvPr/>
        </p:nvSpPr>
        <p:spPr>
          <a:xfrm>
            <a:off x="4200585" y="27019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p:nvPr/>
        </p:nvSpPr>
        <p:spPr>
          <a:xfrm>
            <a:off x="4608492" y="289711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p:nvPr/>
        </p:nvSpPr>
        <p:spPr>
          <a:xfrm>
            <a:off x="3870350" y="203719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6" name="Multiply 155"/>
          <p:cNvSpPr/>
          <p:nvPr/>
        </p:nvSpPr>
        <p:spPr>
          <a:xfrm>
            <a:off x="5031096" y="286926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Freeform 14"/>
          <p:cNvSpPr/>
          <p:nvPr/>
        </p:nvSpPr>
        <p:spPr>
          <a:xfrm>
            <a:off x="4269379" y="689488"/>
            <a:ext cx="2145070" cy="2010210"/>
          </a:xfrm>
          <a:custGeom>
            <a:avLst/>
            <a:gdLst>
              <a:gd name="connsiteX0" fmla="*/ 532941 w 2034195"/>
              <a:gd name="connsiteY0" fmla="*/ 0 h 1853444"/>
              <a:gd name="connsiteX1" fmla="*/ 14326 w 2034195"/>
              <a:gd name="connsiteY1" fmla="*/ 1105469 h 1853444"/>
              <a:gd name="connsiteX2" fmla="*/ 1037908 w 2034195"/>
              <a:gd name="connsiteY2" fmla="*/ 1842448 h 1853444"/>
              <a:gd name="connsiteX3" fmla="*/ 2034195 w 2034195"/>
              <a:gd name="connsiteY3" fmla="*/ 1501254 h 1853444"/>
            </a:gdLst>
            <a:ahLst/>
            <a:cxnLst>
              <a:cxn ang="0">
                <a:pos x="connsiteX0" y="connsiteY0"/>
              </a:cxn>
              <a:cxn ang="0">
                <a:pos x="connsiteX1" y="connsiteY1"/>
              </a:cxn>
              <a:cxn ang="0">
                <a:pos x="connsiteX2" y="connsiteY2"/>
              </a:cxn>
              <a:cxn ang="0">
                <a:pos x="connsiteX3" y="connsiteY3"/>
              </a:cxn>
            </a:cxnLst>
            <a:rect l="l" t="t" r="r" b="b"/>
            <a:pathLst>
              <a:path w="2034195" h="1853444">
                <a:moveTo>
                  <a:pt x="532941" y="0"/>
                </a:moveTo>
                <a:cubicBezTo>
                  <a:pt x="231553" y="399197"/>
                  <a:pt x="-69835" y="798394"/>
                  <a:pt x="14326" y="1105469"/>
                </a:cubicBezTo>
                <a:cubicBezTo>
                  <a:pt x="98487" y="1412544"/>
                  <a:pt x="701263" y="1776484"/>
                  <a:pt x="1037908" y="1842448"/>
                </a:cubicBezTo>
                <a:cubicBezTo>
                  <a:pt x="1374553" y="1908412"/>
                  <a:pt x="1679353" y="1662752"/>
                  <a:pt x="2034195" y="1501254"/>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7" name="Straight Connector 156"/>
          <p:cNvCxnSpPr/>
          <p:nvPr/>
        </p:nvCxnSpPr>
        <p:spPr>
          <a:xfrm>
            <a:off x="358363" y="689488"/>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rot="16200000">
            <a:off x="1567960" y="1885437"/>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TextBox 158"/>
              <p:cNvSpPr txBox="1"/>
              <p:nvPr/>
            </p:nvSpPr>
            <p:spPr>
              <a:xfrm>
                <a:off x="358363" y="569493"/>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59" name="TextBox 158"/>
              <p:cNvSpPr txBox="1">
                <a:spLocks noRot="1" noChangeAspect="1" noMove="1" noResize="1" noEditPoints="1" noAdjustHandles="1" noChangeArrowheads="1" noChangeShapeType="1" noTextEdit="1"/>
              </p:cNvSpPr>
              <p:nvPr/>
            </p:nvSpPr>
            <p:spPr>
              <a:xfrm>
                <a:off x="358363" y="569493"/>
                <a:ext cx="429079"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0" name="TextBox 159"/>
              <p:cNvSpPr txBox="1"/>
              <p:nvPr/>
            </p:nvSpPr>
            <p:spPr>
              <a:xfrm>
                <a:off x="2896658" y="3094142"/>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60" name="TextBox 159"/>
              <p:cNvSpPr txBox="1">
                <a:spLocks noRot="1" noChangeAspect="1" noMove="1" noResize="1" noEditPoints="1" noAdjustHandles="1" noChangeArrowheads="1" noChangeShapeType="1" noTextEdit="1"/>
              </p:cNvSpPr>
              <p:nvPr/>
            </p:nvSpPr>
            <p:spPr>
              <a:xfrm>
                <a:off x="2896658" y="3094142"/>
                <a:ext cx="429079" cy="369332"/>
              </a:xfrm>
              <a:prstGeom prst="rect">
                <a:avLst/>
              </a:prstGeom>
              <a:blipFill rotWithShape="0">
                <a:blip r:embed="rId5"/>
                <a:stretch>
                  <a:fillRect/>
                </a:stretch>
              </a:blipFill>
            </p:spPr>
            <p:txBody>
              <a:bodyPr/>
              <a:lstStyle/>
              <a:p>
                <a:r>
                  <a:rPr lang="pt-BR">
                    <a:noFill/>
                  </a:rPr>
                  <a:t> </a:t>
                </a:r>
              </a:p>
            </p:txBody>
          </p:sp>
        </mc:Fallback>
      </mc:AlternateContent>
      <p:sp>
        <p:nvSpPr>
          <p:cNvPr id="161" name="Oval 160"/>
          <p:cNvSpPr/>
          <p:nvPr/>
        </p:nvSpPr>
        <p:spPr>
          <a:xfrm>
            <a:off x="1166848" y="149795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2" name="Oval 161"/>
          <p:cNvSpPr/>
          <p:nvPr/>
        </p:nvSpPr>
        <p:spPr>
          <a:xfrm>
            <a:off x="1176253" y="17995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3" name="Oval 162"/>
          <p:cNvSpPr/>
          <p:nvPr/>
        </p:nvSpPr>
        <p:spPr>
          <a:xfrm>
            <a:off x="876143" y="16966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4" name="Oval 163"/>
          <p:cNvSpPr/>
          <p:nvPr/>
        </p:nvSpPr>
        <p:spPr>
          <a:xfrm>
            <a:off x="1010071" y="203572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5" name="Oval 164"/>
          <p:cNvSpPr/>
          <p:nvPr/>
        </p:nvSpPr>
        <p:spPr>
          <a:xfrm>
            <a:off x="1462942" y="16634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Oval 165"/>
          <p:cNvSpPr/>
          <p:nvPr/>
        </p:nvSpPr>
        <p:spPr>
          <a:xfrm>
            <a:off x="1489286" y="13776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Oval 166"/>
          <p:cNvSpPr/>
          <p:nvPr/>
        </p:nvSpPr>
        <p:spPr>
          <a:xfrm>
            <a:off x="1744869" y="155557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8" name="Oval 167"/>
          <p:cNvSpPr/>
          <p:nvPr/>
        </p:nvSpPr>
        <p:spPr>
          <a:xfrm>
            <a:off x="1477960" y="195089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9" name="Oval 168"/>
          <p:cNvSpPr/>
          <p:nvPr/>
        </p:nvSpPr>
        <p:spPr>
          <a:xfrm>
            <a:off x="932125" y="138976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0" name="Oval 169"/>
          <p:cNvSpPr/>
          <p:nvPr/>
        </p:nvSpPr>
        <p:spPr>
          <a:xfrm>
            <a:off x="1567960" y="109922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1" name="Oval 170"/>
          <p:cNvSpPr/>
          <p:nvPr/>
        </p:nvSpPr>
        <p:spPr>
          <a:xfrm>
            <a:off x="1297960" y="223664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2" name="Oval 171"/>
          <p:cNvSpPr/>
          <p:nvPr/>
        </p:nvSpPr>
        <p:spPr>
          <a:xfrm>
            <a:off x="1737368" y="182176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3" name="Oval 172"/>
          <p:cNvSpPr/>
          <p:nvPr/>
        </p:nvSpPr>
        <p:spPr>
          <a:xfrm>
            <a:off x="2017550" y="189160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4" name="Oval 173"/>
          <p:cNvSpPr/>
          <p:nvPr/>
        </p:nvSpPr>
        <p:spPr>
          <a:xfrm>
            <a:off x="2242345" y="133748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5" name="Oval 174"/>
          <p:cNvSpPr/>
          <p:nvPr/>
        </p:nvSpPr>
        <p:spPr>
          <a:xfrm>
            <a:off x="1303257" y="11732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6" name="Oval 175"/>
          <p:cNvSpPr/>
          <p:nvPr/>
        </p:nvSpPr>
        <p:spPr>
          <a:xfrm>
            <a:off x="2365181" y="215302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7" name="Oval 176"/>
          <p:cNvSpPr/>
          <p:nvPr/>
        </p:nvSpPr>
        <p:spPr>
          <a:xfrm>
            <a:off x="1981869" y="21811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8" name="Oval 177"/>
          <p:cNvSpPr/>
          <p:nvPr/>
        </p:nvSpPr>
        <p:spPr>
          <a:xfrm>
            <a:off x="1784537" y="12435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9" name="Oval 178"/>
          <p:cNvSpPr/>
          <p:nvPr/>
        </p:nvSpPr>
        <p:spPr>
          <a:xfrm>
            <a:off x="1759071" y="237445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0" name="Oval 179"/>
          <p:cNvSpPr/>
          <p:nvPr/>
        </p:nvSpPr>
        <p:spPr>
          <a:xfrm>
            <a:off x="2017550" y="150509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1" name="Multiply 180"/>
          <p:cNvSpPr/>
          <p:nvPr/>
        </p:nvSpPr>
        <p:spPr>
          <a:xfrm>
            <a:off x="1670036" y="205524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2" name="Multiply 181"/>
          <p:cNvSpPr/>
          <p:nvPr/>
        </p:nvSpPr>
        <p:spPr>
          <a:xfrm>
            <a:off x="781580" y="8144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3" name="Multiply 182"/>
          <p:cNvSpPr/>
          <p:nvPr/>
        </p:nvSpPr>
        <p:spPr>
          <a:xfrm>
            <a:off x="637400" y="117023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4" name="Multiply 183"/>
          <p:cNvSpPr/>
          <p:nvPr/>
        </p:nvSpPr>
        <p:spPr>
          <a:xfrm>
            <a:off x="416966" y="96415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5" name="Multiply 184"/>
          <p:cNvSpPr/>
          <p:nvPr/>
        </p:nvSpPr>
        <p:spPr>
          <a:xfrm>
            <a:off x="390827" y="1433455"/>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6" name="Multiply 185"/>
          <p:cNvSpPr/>
          <p:nvPr/>
        </p:nvSpPr>
        <p:spPr>
          <a:xfrm>
            <a:off x="2254603" y="184289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7" name="Multiply 186"/>
          <p:cNvSpPr/>
          <p:nvPr/>
        </p:nvSpPr>
        <p:spPr>
          <a:xfrm>
            <a:off x="491365" y="17455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8" name="Oval 187"/>
          <p:cNvSpPr/>
          <p:nvPr/>
        </p:nvSpPr>
        <p:spPr>
          <a:xfrm>
            <a:off x="1989788" y="119896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9" name="Oval 188"/>
          <p:cNvSpPr/>
          <p:nvPr/>
        </p:nvSpPr>
        <p:spPr>
          <a:xfrm>
            <a:off x="2132372" y="238615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0" name="Oval 189"/>
          <p:cNvSpPr/>
          <p:nvPr/>
        </p:nvSpPr>
        <p:spPr>
          <a:xfrm>
            <a:off x="2224269" y="16439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1" name="Multiply 190"/>
          <p:cNvSpPr/>
          <p:nvPr/>
        </p:nvSpPr>
        <p:spPr>
          <a:xfrm>
            <a:off x="631505" y="206071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2" name="Multiply 191"/>
          <p:cNvSpPr/>
          <p:nvPr/>
        </p:nvSpPr>
        <p:spPr>
          <a:xfrm>
            <a:off x="908304" y="236289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3" name="Multiply 192"/>
          <p:cNvSpPr/>
          <p:nvPr/>
        </p:nvSpPr>
        <p:spPr>
          <a:xfrm>
            <a:off x="1387495" y="261166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4" name="Multiply 193"/>
          <p:cNvSpPr/>
          <p:nvPr/>
        </p:nvSpPr>
        <p:spPr>
          <a:xfrm>
            <a:off x="1114847" y="258227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5" name="Multiply 194"/>
          <p:cNvSpPr/>
          <p:nvPr/>
        </p:nvSpPr>
        <p:spPr>
          <a:xfrm>
            <a:off x="542138" y="232078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6" name="Multiply 195"/>
          <p:cNvSpPr/>
          <p:nvPr/>
        </p:nvSpPr>
        <p:spPr>
          <a:xfrm>
            <a:off x="1824221" y="269270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7" name="Multiply 196"/>
          <p:cNvSpPr/>
          <p:nvPr/>
        </p:nvSpPr>
        <p:spPr>
          <a:xfrm>
            <a:off x="2206835" y="265175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8" name="Multiply 197"/>
          <p:cNvSpPr/>
          <p:nvPr/>
        </p:nvSpPr>
        <p:spPr>
          <a:xfrm>
            <a:off x="694775" y="27019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9" name="Multiply 198"/>
          <p:cNvSpPr/>
          <p:nvPr/>
        </p:nvSpPr>
        <p:spPr>
          <a:xfrm>
            <a:off x="1102682" y="289711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0" name="Multiply 199"/>
          <p:cNvSpPr/>
          <p:nvPr/>
        </p:nvSpPr>
        <p:spPr>
          <a:xfrm>
            <a:off x="364540" y="203719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1" name="Multiply 200"/>
          <p:cNvSpPr/>
          <p:nvPr/>
        </p:nvSpPr>
        <p:spPr>
          <a:xfrm>
            <a:off x="1525286" y="286926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3" name="Straight Connector 202"/>
          <p:cNvCxnSpPr/>
          <p:nvPr/>
        </p:nvCxnSpPr>
        <p:spPr>
          <a:xfrm>
            <a:off x="342626" y="1198963"/>
            <a:ext cx="2145011" cy="207984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7435758" y="689488"/>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rot="16200000">
            <a:off x="8645355" y="1885437"/>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8" name="TextBox 207"/>
              <p:cNvSpPr txBox="1"/>
              <p:nvPr/>
            </p:nvSpPr>
            <p:spPr>
              <a:xfrm>
                <a:off x="7435758" y="569493"/>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08" name="TextBox 207"/>
              <p:cNvSpPr txBox="1">
                <a:spLocks noRot="1" noChangeAspect="1" noMove="1" noResize="1" noEditPoints="1" noAdjustHandles="1" noChangeArrowheads="1" noChangeShapeType="1" noTextEdit="1"/>
              </p:cNvSpPr>
              <p:nvPr/>
            </p:nvSpPr>
            <p:spPr>
              <a:xfrm>
                <a:off x="7435758" y="569493"/>
                <a:ext cx="429079"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9" name="TextBox 208"/>
              <p:cNvSpPr txBox="1"/>
              <p:nvPr/>
            </p:nvSpPr>
            <p:spPr>
              <a:xfrm>
                <a:off x="9974053" y="3094142"/>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09" name="TextBox 208"/>
              <p:cNvSpPr txBox="1">
                <a:spLocks noRot="1" noChangeAspect="1" noMove="1" noResize="1" noEditPoints="1" noAdjustHandles="1" noChangeArrowheads="1" noChangeShapeType="1" noTextEdit="1"/>
              </p:cNvSpPr>
              <p:nvPr/>
            </p:nvSpPr>
            <p:spPr>
              <a:xfrm>
                <a:off x="9974053" y="3094142"/>
                <a:ext cx="429079" cy="369332"/>
              </a:xfrm>
              <a:prstGeom prst="rect">
                <a:avLst/>
              </a:prstGeom>
              <a:blipFill rotWithShape="0">
                <a:blip r:embed="rId7"/>
                <a:stretch>
                  <a:fillRect/>
                </a:stretch>
              </a:blipFill>
            </p:spPr>
            <p:txBody>
              <a:bodyPr/>
              <a:lstStyle/>
              <a:p>
                <a:r>
                  <a:rPr lang="pt-BR">
                    <a:noFill/>
                  </a:rPr>
                  <a:t> </a:t>
                </a:r>
              </a:p>
            </p:txBody>
          </p:sp>
        </mc:Fallback>
      </mc:AlternateContent>
      <p:sp>
        <p:nvSpPr>
          <p:cNvPr id="210" name="Oval 209"/>
          <p:cNvSpPr/>
          <p:nvPr/>
        </p:nvSpPr>
        <p:spPr>
          <a:xfrm>
            <a:off x="8244243" y="149795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1" name="Oval 210"/>
          <p:cNvSpPr/>
          <p:nvPr/>
        </p:nvSpPr>
        <p:spPr>
          <a:xfrm>
            <a:off x="8253648" y="17995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2" name="Oval 211"/>
          <p:cNvSpPr/>
          <p:nvPr/>
        </p:nvSpPr>
        <p:spPr>
          <a:xfrm>
            <a:off x="7953538" y="16966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3" name="Oval 212"/>
          <p:cNvSpPr/>
          <p:nvPr/>
        </p:nvSpPr>
        <p:spPr>
          <a:xfrm>
            <a:off x="8087466" y="203572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4" name="Oval 213"/>
          <p:cNvSpPr/>
          <p:nvPr/>
        </p:nvSpPr>
        <p:spPr>
          <a:xfrm>
            <a:off x="8540337" y="16634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5" name="Oval 214"/>
          <p:cNvSpPr/>
          <p:nvPr/>
        </p:nvSpPr>
        <p:spPr>
          <a:xfrm>
            <a:off x="8566681" y="13776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6" name="Oval 215"/>
          <p:cNvSpPr/>
          <p:nvPr/>
        </p:nvSpPr>
        <p:spPr>
          <a:xfrm>
            <a:off x="8822264" y="155557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7" name="Oval 216"/>
          <p:cNvSpPr/>
          <p:nvPr/>
        </p:nvSpPr>
        <p:spPr>
          <a:xfrm>
            <a:off x="8529348" y="193189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8" name="Oval 217"/>
          <p:cNvSpPr/>
          <p:nvPr/>
        </p:nvSpPr>
        <p:spPr>
          <a:xfrm>
            <a:off x="8009520" y="138976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9" name="Oval 218"/>
          <p:cNvSpPr/>
          <p:nvPr/>
        </p:nvSpPr>
        <p:spPr>
          <a:xfrm>
            <a:off x="8645355" y="109922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0" name="Oval 219"/>
          <p:cNvSpPr/>
          <p:nvPr/>
        </p:nvSpPr>
        <p:spPr>
          <a:xfrm>
            <a:off x="8375355" y="223664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1" name="Oval 220"/>
          <p:cNvSpPr/>
          <p:nvPr/>
        </p:nvSpPr>
        <p:spPr>
          <a:xfrm>
            <a:off x="8814763" y="182176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2" name="Oval 221"/>
          <p:cNvSpPr/>
          <p:nvPr/>
        </p:nvSpPr>
        <p:spPr>
          <a:xfrm>
            <a:off x="9094945" y="189160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3" name="Oval 222"/>
          <p:cNvSpPr/>
          <p:nvPr/>
        </p:nvSpPr>
        <p:spPr>
          <a:xfrm>
            <a:off x="9319740" y="133748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4" name="Oval 223"/>
          <p:cNvSpPr/>
          <p:nvPr/>
        </p:nvSpPr>
        <p:spPr>
          <a:xfrm>
            <a:off x="8380652" y="11732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5" name="Oval 224"/>
          <p:cNvSpPr/>
          <p:nvPr/>
        </p:nvSpPr>
        <p:spPr>
          <a:xfrm>
            <a:off x="9449340" y="217103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6" name="Oval 225"/>
          <p:cNvSpPr/>
          <p:nvPr/>
        </p:nvSpPr>
        <p:spPr>
          <a:xfrm>
            <a:off x="9059264" y="21811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7" name="Oval 226"/>
          <p:cNvSpPr/>
          <p:nvPr/>
        </p:nvSpPr>
        <p:spPr>
          <a:xfrm>
            <a:off x="8861932" y="12435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8" name="Oval 227"/>
          <p:cNvSpPr/>
          <p:nvPr/>
        </p:nvSpPr>
        <p:spPr>
          <a:xfrm>
            <a:off x="8850182" y="240575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9" name="Oval 228"/>
          <p:cNvSpPr/>
          <p:nvPr/>
        </p:nvSpPr>
        <p:spPr>
          <a:xfrm>
            <a:off x="9094945" y="150509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0" name="Multiply 229"/>
          <p:cNvSpPr/>
          <p:nvPr/>
        </p:nvSpPr>
        <p:spPr>
          <a:xfrm>
            <a:off x="8747431" y="205524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1" name="Multiply 230"/>
          <p:cNvSpPr/>
          <p:nvPr/>
        </p:nvSpPr>
        <p:spPr>
          <a:xfrm>
            <a:off x="7858975" y="8144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2" name="Multiply 231"/>
          <p:cNvSpPr/>
          <p:nvPr/>
        </p:nvSpPr>
        <p:spPr>
          <a:xfrm>
            <a:off x="7714795" y="117023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3" name="Multiply 232"/>
          <p:cNvSpPr/>
          <p:nvPr/>
        </p:nvSpPr>
        <p:spPr>
          <a:xfrm>
            <a:off x="7494361" y="96415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4" name="Multiply 233"/>
          <p:cNvSpPr/>
          <p:nvPr/>
        </p:nvSpPr>
        <p:spPr>
          <a:xfrm>
            <a:off x="7468222" y="1433455"/>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5" name="Multiply 234"/>
          <p:cNvSpPr/>
          <p:nvPr/>
        </p:nvSpPr>
        <p:spPr>
          <a:xfrm>
            <a:off x="9395340" y="186284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6" name="Multiply 235"/>
          <p:cNvSpPr/>
          <p:nvPr/>
        </p:nvSpPr>
        <p:spPr>
          <a:xfrm>
            <a:off x="7568760" y="17455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7" name="Oval 236"/>
          <p:cNvSpPr/>
          <p:nvPr/>
        </p:nvSpPr>
        <p:spPr>
          <a:xfrm>
            <a:off x="9067183" y="119896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8" name="Oval 237"/>
          <p:cNvSpPr/>
          <p:nvPr/>
        </p:nvSpPr>
        <p:spPr>
          <a:xfrm>
            <a:off x="9248230" y="238615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9" name="Oval 238"/>
          <p:cNvSpPr/>
          <p:nvPr/>
        </p:nvSpPr>
        <p:spPr>
          <a:xfrm>
            <a:off x="9301664" y="16439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0" name="Multiply 239"/>
          <p:cNvSpPr/>
          <p:nvPr/>
        </p:nvSpPr>
        <p:spPr>
          <a:xfrm>
            <a:off x="7708900" y="206071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1" name="Multiply 240"/>
          <p:cNvSpPr/>
          <p:nvPr/>
        </p:nvSpPr>
        <p:spPr>
          <a:xfrm>
            <a:off x="7985699" y="236289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2" name="Multiply 241"/>
          <p:cNvSpPr/>
          <p:nvPr/>
        </p:nvSpPr>
        <p:spPr>
          <a:xfrm>
            <a:off x="8464890" y="261166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3" name="Multiply 242"/>
          <p:cNvSpPr/>
          <p:nvPr/>
        </p:nvSpPr>
        <p:spPr>
          <a:xfrm>
            <a:off x="8192242" y="258227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4" name="Multiply 243"/>
          <p:cNvSpPr/>
          <p:nvPr/>
        </p:nvSpPr>
        <p:spPr>
          <a:xfrm>
            <a:off x="7619533" y="232078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5" name="Multiply 244"/>
          <p:cNvSpPr/>
          <p:nvPr/>
        </p:nvSpPr>
        <p:spPr>
          <a:xfrm>
            <a:off x="8901616" y="269270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6" name="Multiply 245"/>
          <p:cNvSpPr/>
          <p:nvPr/>
        </p:nvSpPr>
        <p:spPr>
          <a:xfrm>
            <a:off x="9284230" y="265175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7" name="Multiply 246"/>
          <p:cNvSpPr/>
          <p:nvPr/>
        </p:nvSpPr>
        <p:spPr>
          <a:xfrm>
            <a:off x="7772170" y="27019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8" name="Multiply 247"/>
          <p:cNvSpPr/>
          <p:nvPr/>
        </p:nvSpPr>
        <p:spPr>
          <a:xfrm>
            <a:off x="8180077" y="289711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9" name="Multiply 248"/>
          <p:cNvSpPr/>
          <p:nvPr/>
        </p:nvSpPr>
        <p:spPr>
          <a:xfrm>
            <a:off x="7441935" y="203719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0" name="Multiply 249"/>
          <p:cNvSpPr/>
          <p:nvPr/>
        </p:nvSpPr>
        <p:spPr>
          <a:xfrm>
            <a:off x="8602681" y="286926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3" name="Freeform 252"/>
          <p:cNvSpPr/>
          <p:nvPr/>
        </p:nvSpPr>
        <p:spPr>
          <a:xfrm>
            <a:off x="7895448" y="762000"/>
            <a:ext cx="2251852" cy="1911350"/>
          </a:xfrm>
          <a:custGeom>
            <a:avLst/>
            <a:gdLst>
              <a:gd name="connsiteX0" fmla="*/ 626252 w 2251852"/>
              <a:gd name="connsiteY0" fmla="*/ 0 h 1911350"/>
              <a:gd name="connsiteX1" fmla="*/ 594502 w 2251852"/>
              <a:gd name="connsiteY1" fmla="*/ 31750 h 1911350"/>
              <a:gd name="connsiteX2" fmla="*/ 543702 w 2251852"/>
              <a:gd name="connsiteY2" fmla="*/ 69850 h 1911350"/>
              <a:gd name="connsiteX3" fmla="*/ 518302 w 2251852"/>
              <a:gd name="connsiteY3" fmla="*/ 88900 h 1911350"/>
              <a:gd name="connsiteX4" fmla="*/ 499252 w 2251852"/>
              <a:gd name="connsiteY4" fmla="*/ 107950 h 1911350"/>
              <a:gd name="connsiteX5" fmla="*/ 473852 w 2251852"/>
              <a:gd name="connsiteY5" fmla="*/ 127000 h 1911350"/>
              <a:gd name="connsiteX6" fmla="*/ 461152 w 2251852"/>
              <a:gd name="connsiteY6" fmla="*/ 146050 h 1911350"/>
              <a:gd name="connsiteX7" fmla="*/ 442102 w 2251852"/>
              <a:gd name="connsiteY7" fmla="*/ 165100 h 1911350"/>
              <a:gd name="connsiteX8" fmla="*/ 416702 w 2251852"/>
              <a:gd name="connsiteY8" fmla="*/ 196850 h 1911350"/>
              <a:gd name="connsiteX9" fmla="*/ 391302 w 2251852"/>
              <a:gd name="connsiteY9" fmla="*/ 234950 h 1911350"/>
              <a:gd name="connsiteX10" fmla="*/ 372252 w 2251852"/>
              <a:gd name="connsiteY10" fmla="*/ 254000 h 1911350"/>
              <a:gd name="connsiteX11" fmla="*/ 327802 w 2251852"/>
              <a:gd name="connsiteY11" fmla="*/ 311150 h 1911350"/>
              <a:gd name="connsiteX12" fmla="*/ 302402 w 2251852"/>
              <a:gd name="connsiteY12" fmla="*/ 349250 h 1911350"/>
              <a:gd name="connsiteX13" fmla="*/ 289702 w 2251852"/>
              <a:gd name="connsiteY13" fmla="*/ 374650 h 1911350"/>
              <a:gd name="connsiteX14" fmla="*/ 257952 w 2251852"/>
              <a:gd name="connsiteY14" fmla="*/ 412750 h 1911350"/>
              <a:gd name="connsiteX15" fmla="*/ 238902 w 2251852"/>
              <a:gd name="connsiteY15" fmla="*/ 450850 h 1911350"/>
              <a:gd name="connsiteX16" fmla="*/ 232552 w 2251852"/>
              <a:gd name="connsiteY16" fmla="*/ 469900 h 1911350"/>
              <a:gd name="connsiteX17" fmla="*/ 213502 w 2251852"/>
              <a:gd name="connsiteY17" fmla="*/ 482600 h 1911350"/>
              <a:gd name="connsiteX18" fmla="*/ 188102 w 2251852"/>
              <a:gd name="connsiteY18" fmla="*/ 514350 h 1911350"/>
              <a:gd name="connsiteX19" fmla="*/ 162702 w 2251852"/>
              <a:gd name="connsiteY19" fmla="*/ 552450 h 1911350"/>
              <a:gd name="connsiteX20" fmla="*/ 124602 w 2251852"/>
              <a:gd name="connsiteY20" fmla="*/ 584200 h 1911350"/>
              <a:gd name="connsiteX21" fmla="*/ 99202 w 2251852"/>
              <a:gd name="connsiteY21" fmla="*/ 622300 h 1911350"/>
              <a:gd name="connsiteX22" fmla="*/ 80152 w 2251852"/>
              <a:gd name="connsiteY22" fmla="*/ 660400 h 1911350"/>
              <a:gd name="connsiteX23" fmla="*/ 61102 w 2251852"/>
              <a:gd name="connsiteY23" fmla="*/ 673100 h 1911350"/>
              <a:gd name="connsiteX24" fmla="*/ 54752 w 2251852"/>
              <a:gd name="connsiteY24" fmla="*/ 692150 h 1911350"/>
              <a:gd name="connsiteX25" fmla="*/ 42052 w 2251852"/>
              <a:gd name="connsiteY25" fmla="*/ 711200 h 1911350"/>
              <a:gd name="connsiteX26" fmla="*/ 35702 w 2251852"/>
              <a:gd name="connsiteY26" fmla="*/ 755650 h 1911350"/>
              <a:gd name="connsiteX27" fmla="*/ 29352 w 2251852"/>
              <a:gd name="connsiteY27" fmla="*/ 774700 h 1911350"/>
              <a:gd name="connsiteX28" fmla="*/ 23002 w 2251852"/>
              <a:gd name="connsiteY28" fmla="*/ 800100 h 1911350"/>
              <a:gd name="connsiteX29" fmla="*/ 54752 w 2251852"/>
              <a:gd name="connsiteY29" fmla="*/ 1270000 h 1911350"/>
              <a:gd name="connsiteX30" fmla="*/ 54752 w 2251852"/>
              <a:gd name="connsiteY30" fmla="*/ 1270000 h 1911350"/>
              <a:gd name="connsiteX31" fmla="*/ 61102 w 2251852"/>
              <a:gd name="connsiteY31" fmla="*/ 1289050 h 1911350"/>
              <a:gd name="connsiteX32" fmla="*/ 99202 w 2251852"/>
              <a:gd name="connsiteY32" fmla="*/ 1320800 h 1911350"/>
              <a:gd name="connsiteX33" fmla="*/ 111902 w 2251852"/>
              <a:gd name="connsiteY33" fmla="*/ 1339850 h 1911350"/>
              <a:gd name="connsiteX34" fmla="*/ 143652 w 2251852"/>
              <a:gd name="connsiteY34" fmla="*/ 1371600 h 1911350"/>
              <a:gd name="connsiteX35" fmla="*/ 156352 w 2251852"/>
              <a:gd name="connsiteY35" fmla="*/ 1409700 h 1911350"/>
              <a:gd name="connsiteX36" fmla="*/ 169052 w 2251852"/>
              <a:gd name="connsiteY36" fmla="*/ 1428750 h 1911350"/>
              <a:gd name="connsiteX37" fmla="*/ 175402 w 2251852"/>
              <a:gd name="connsiteY37" fmla="*/ 1447800 h 1911350"/>
              <a:gd name="connsiteX38" fmla="*/ 194452 w 2251852"/>
              <a:gd name="connsiteY38" fmla="*/ 1466850 h 1911350"/>
              <a:gd name="connsiteX39" fmla="*/ 232552 w 2251852"/>
              <a:gd name="connsiteY39" fmla="*/ 1504950 h 1911350"/>
              <a:gd name="connsiteX40" fmla="*/ 238902 w 2251852"/>
              <a:gd name="connsiteY40" fmla="*/ 1524000 h 1911350"/>
              <a:gd name="connsiteX41" fmla="*/ 270652 w 2251852"/>
              <a:gd name="connsiteY41" fmla="*/ 1555750 h 1911350"/>
              <a:gd name="connsiteX42" fmla="*/ 277002 w 2251852"/>
              <a:gd name="connsiteY42" fmla="*/ 1574800 h 1911350"/>
              <a:gd name="connsiteX43" fmla="*/ 296052 w 2251852"/>
              <a:gd name="connsiteY43" fmla="*/ 1593850 h 1911350"/>
              <a:gd name="connsiteX44" fmla="*/ 308752 w 2251852"/>
              <a:gd name="connsiteY44" fmla="*/ 1619250 h 1911350"/>
              <a:gd name="connsiteX45" fmla="*/ 346852 w 2251852"/>
              <a:gd name="connsiteY45" fmla="*/ 1638300 h 1911350"/>
              <a:gd name="connsiteX46" fmla="*/ 397652 w 2251852"/>
              <a:gd name="connsiteY46" fmla="*/ 1682750 h 1911350"/>
              <a:gd name="connsiteX47" fmla="*/ 416702 w 2251852"/>
              <a:gd name="connsiteY47" fmla="*/ 1701800 h 1911350"/>
              <a:gd name="connsiteX48" fmla="*/ 454802 w 2251852"/>
              <a:gd name="connsiteY48" fmla="*/ 1714500 h 1911350"/>
              <a:gd name="connsiteX49" fmla="*/ 505602 w 2251852"/>
              <a:gd name="connsiteY49" fmla="*/ 1752600 h 1911350"/>
              <a:gd name="connsiteX50" fmla="*/ 524652 w 2251852"/>
              <a:gd name="connsiteY50" fmla="*/ 1765300 h 1911350"/>
              <a:gd name="connsiteX51" fmla="*/ 543702 w 2251852"/>
              <a:gd name="connsiteY51" fmla="*/ 1771650 h 1911350"/>
              <a:gd name="connsiteX52" fmla="*/ 562752 w 2251852"/>
              <a:gd name="connsiteY52" fmla="*/ 1784350 h 1911350"/>
              <a:gd name="connsiteX53" fmla="*/ 600852 w 2251852"/>
              <a:gd name="connsiteY53" fmla="*/ 1797050 h 1911350"/>
              <a:gd name="connsiteX54" fmla="*/ 677052 w 2251852"/>
              <a:gd name="connsiteY54" fmla="*/ 1790700 h 1911350"/>
              <a:gd name="connsiteX55" fmla="*/ 696102 w 2251852"/>
              <a:gd name="connsiteY55" fmla="*/ 1778000 h 1911350"/>
              <a:gd name="connsiteX56" fmla="*/ 734202 w 2251852"/>
              <a:gd name="connsiteY56" fmla="*/ 1701800 h 1911350"/>
              <a:gd name="connsiteX57" fmla="*/ 753252 w 2251852"/>
              <a:gd name="connsiteY57" fmla="*/ 1663700 h 1911350"/>
              <a:gd name="connsiteX58" fmla="*/ 772302 w 2251852"/>
              <a:gd name="connsiteY58" fmla="*/ 1619250 h 1911350"/>
              <a:gd name="connsiteX59" fmla="*/ 778652 w 2251852"/>
              <a:gd name="connsiteY59" fmla="*/ 1587500 h 1911350"/>
              <a:gd name="connsiteX60" fmla="*/ 785002 w 2251852"/>
              <a:gd name="connsiteY60" fmla="*/ 1562100 h 1911350"/>
              <a:gd name="connsiteX61" fmla="*/ 791352 w 2251852"/>
              <a:gd name="connsiteY61" fmla="*/ 1530350 h 1911350"/>
              <a:gd name="connsiteX62" fmla="*/ 804052 w 2251852"/>
              <a:gd name="connsiteY62" fmla="*/ 1492250 h 1911350"/>
              <a:gd name="connsiteX63" fmla="*/ 810402 w 2251852"/>
              <a:gd name="connsiteY63" fmla="*/ 1473200 h 1911350"/>
              <a:gd name="connsiteX64" fmla="*/ 829452 w 2251852"/>
              <a:gd name="connsiteY64" fmla="*/ 1428750 h 1911350"/>
              <a:gd name="connsiteX65" fmla="*/ 848502 w 2251852"/>
              <a:gd name="connsiteY65" fmla="*/ 1409700 h 1911350"/>
              <a:gd name="connsiteX66" fmla="*/ 854852 w 2251852"/>
              <a:gd name="connsiteY66" fmla="*/ 1384300 h 1911350"/>
              <a:gd name="connsiteX67" fmla="*/ 886602 w 2251852"/>
              <a:gd name="connsiteY67" fmla="*/ 1339850 h 1911350"/>
              <a:gd name="connsiteX68" fmla="*/ 905652 w 2251852"/>
              <a:gd name="connsiteY68" fmla="*/ 1333500 h 1911350"/>
              <a:gd name="connsiteX69" fmla="*/ 956452 w 2251852"/>
              <a:gd name="connsiteY69" fmla="*/ 1301750 h 1911350"/>
              <a:gd name="connsiteX70" fmla="*/ 975502 w 2251852"/>
              <a:gd name="connsiteY70" fmla="*/ 1295400 h 1911350"/>
              <a:gd name="connsiteX71" fmla="*/ 994552 w 2251852"/>
              <a:gd name="connsiteY71" fmla="*/ 1289050 h 1911350"/>
              <a:gd name="connsiteX72" fmla="*/ 1140602 w 2251852"/>
              <a:gd name="connsiteY72" fmla="*/ 1314450 h 1911350"/>
              <a:gd name="connsiteX73" fmla="*/ 1153302 w 2251852"/>
              <a:gd name="connsiteY73" fmla="*/ 1365250 h 1911350"/>
              <a:gd name="connsiteX74" fmla="*/ 1146952 w 2251852"/>
              <a:gd name="connsiteY74" fmla="*/ 1492250 h 1911350"/>
              <a:gd name="connsiteX75" fmla="*/ 1134252 w 2251852"/>
              <a:gd name="connsiteY75" fmla="*/ 1530350 h 1911350"/>
              <a:gd name="connsiteX76" fmla="*/ 1096152 w 2251852"/>
              <a:gd name="connsiteY76" fmla="*/ 1562100 h 1911350"/>
              <a:gd name="connsiteX77" fmla="*/ 1039002 w 2251852"/>
              <a:gd name="connsiteY77" fmla="*/ 1587500 h 1911350"/>
              <a:gd name="connsiteX78" fmla="*/ 1019952 w 2251852"/>
              <a:gd name="connsiteY78" fmla="*/ 1593850 h 1911350"/>
              <a:gd name="connsiteX79" fmla="*/ 994552 w 2251852"/>
              <a:gd name="connsiteY79" fmla="*/ 1606550 h 1911350"/>
              <a:gd name="connsiteX80" fmla="*/ 975502 w 2251852"/>
              <a:gd name="connsiteY80" fmla="*/ 1612900 h 1911350"/>
              <a:gd name="connsiteX81" fmla="*/ 937402 w 2251852"/>
              <a:gd name="connsiteY81" fmla="*/ 1638300 h 1911350"/>
              <a:gd name="connsiteX82" fmla="*/ 899302 w 2251852"/>
              <a:gd name="connsiteY82" fmla="*/ 1701800 h 1911350"/>
              <a:gd name="connsiteX83" fmla="*/ 873902 w 2251852"/>
              <a:gd name="connsiteY83" fmla="*/ 1765300 h 1911350"/>
              <a:gd name="connsiteX84" fmla="*/ 880252 w 2251852"/>
              <a:gd name="connsiteY84" fmla="*/ 1822450 h 1911350"/>
              <a:gd name="connsiteX85" fmla="*/ 886602 w 2251852"/>
              <a:gd name="connsiteY85" fmla="*/ 1841500 h 1911350"/>
              <a:gd name="connsiteX86" fmla="*/ 912002 w 2251852"/>
              <a:gd name="connsiteY86" fmla="*/ 1879600 h 1911350"/>
              <a:gd name="connsiteX87" fmla="*/ 931052 w 2251852"/>
              <a:gd name="connsiteY87" fmla="*/ 1892300 h 1911350"/>
              <a:gd name="connsiteX88" fmla="*/ 950102 w 2251852"/>
              <a:gd name="connsiteY88" fmla="*/ 1898650 h 1911350"/>
              <a:gd name="connsiteX89" fmla="*/ 975502 w 2251852"/>
              <a:gd name="connsiteY89" fmla="*/ 1911350 h 1911350"/>
              <a:gd name="connsiteX90" fmla="*/ 1248552 w 2251852"/>
              <a:gd name="connsiteY90" fmla="*/ 1905000 h 1911350"/>
              <a:gd name="connsiteX91" fmla="*/ 1305702 w 2251852"/>
              <a:gd name="connsiteY91" fmla="*/ 1898650 h 1911350"/>
              <a:gd name="connsiteX92" fmla="*/ 1350152 w 2251852"/>
              <a:gd name="connsiteY92" fmla="*/ 1885950 h 1911350"/>
              <a:gd name="connsiteX93" fmla="*/ 1375552 w 2251852"/>
              <a:gd name="connsiteY93" fmla="*/ 1879600 h 1911350"/>
              <a:gd name="connsiteX94" fmla="*/ 1420002 w 2251852"/>
              <a:gd name="connsiteY94" fmla="*/ 1873250 h 1911350"/>
              <a:gd name="connsiteX95" fmla="*/ 1470802 w 2251852"/>
              <a:gd name="connsiteY95" fmla="*/ 1860550 h 1911350"/>
              <a:gd name="connsiteX96" fmla="*/ 1489852 w 2251852"/>
              <a:gd name="connsiteY96" fmla="*/ 1854200 h 1911350"/>
              <a:gd name="connsiteX97" fmla="*/ 1527952 w 2251852"/>
              <a:gd name="connsiteY97" fmla="*/ 1847850 h 1911350"/>
              <a:gd name="connsiteX98" fmla="*/ 1591452 w 2251852"/>
              <a:gd name="connsiteY98" fmla="*/ 1828800 h 1911350"/>
              <a:gd name="connsiteX99" fmla="*/ 1629552 w 2251852"/>
              <a:gd name="connsiteY99" fmla="*/ 1816100 h 1911350"/>
              <a:gd name="connsiteX100" fmla="*/ 1642252 w 2251852"/>
              <a:gd name="connsiteY100" fmla="*/ 1797050 h 1911350"/>
              <a:gd name="connsiteX101" fmla="*/ 1661302 w 2251852"/>
              <a:gd name="connsiteY101" fmla="*/ 1790700 h 1911350"/>
              <a:gd name="connsiteX102" fmla="*/ 1680352 w 2251852"/>
              <a:gd name="connsiteY102" fmla="*/ 1778000 h 1911350"/>
              <a:gd name="connsiteX103" fmla="*/ 1705752 w 2251852"/>
              <a:gd name="connsiteY103" fmla="*/ 1746250 h 1911350"/>
              <a:gd name="connsiteX104" fmla="*/ 1724802 w 2251852"/>
              <a:gd name="connsiteY104" fmla="*/ 1708150 h 1911350"/>
              <a:gd name="connsiteX105" fmla="*/ 1743852 w 2251852"/>
              <a:gd name="connsiteY105" fmla="*/ 1695450 h 1911350"/>
              <a:gd name="connsiteX106" fmla="*/ 1762902 w 2251852"/>
              <a:gd name="connsiteY106" fmla="*/ 1676400 h 1911350"/>
              <a:gd name="connsiteX107" fmla="*/ 1781952 w 2251852"/>
              <a:gd name="connsiteY107" fmla="*/ 1638300 h 1911350"/>
              <a:gd name="connsiteX108" fmla="*/ 1788302 w 2251852"/>
              <a:gd name="connsiteY108" fmla="*/ 1619250 h 1911350"/>
              <a:gd name="connsiteX109" fmla="*/ 1794652 w 2251852"/>
              <a:gd name="connsiteY109" fmla="*/ 1593850 h 1911350"/>
              <a:gd name="connsiteX110" fmla="*/ 1826402 w 2251852"/>
              <a:gd name="connsiteY110" fmla="*/ 1536700 h 1911350"/>
              <a:gd name="connsiteX111" fmla="*/ 1820052 w 2251852"/>
              <a:gd name="connsiteY111" fmla="*/ 1416050 h 1911350"/>
              <a:gd name="connsiteX112" fmla="*/ 1801002 w 2251852"/>
              <a:gd name="connsiteY112" fmla="*/ 1403350 h 1911350"/>
              <a:gd name="connsiteX113" fmla="*/ 1762902 w 2251852"/>
              <a:gd name="connsiteY113" fmla="*/ 1390650 h 1911350"/>
              <a:gd name="connsiteX114" fmla="*/ 1743852 w 2251852"/>
              <a:gd name="connsiteY114" fmla="*/ 1384300 h 1911350"/>
              <a:gd name="connsiteX115" fmla="*/ 1527952 w 2251852"/>
              <a:gd name="connsiteY115" fmla="*/ 1384300 h 1911350"/>
              <a:gd name="connsiteX116" fmla="*/ 1508902 w 2251852"/>
              <a:gd name="connsiteY116" fmla="*/ 1371600 h 1911350"/>
              <a:gd name="connsiteX117" fmla="*/ 1477152 w 2251852"/>
              <a:gd name="connsiteY117" fmla="*/ 1289050 h 1911350"/>
              <a:gd name="connsiteX118" fmla="*/ 1483502 w 2251852"/>
              <a:gd name="connsiteY118" fmla="*/ 1162050 h 1911350"/>
              <a:gd name="connsiteX119" fmla="*/ 1540652 w 2251852"/>
              <a:gd name="connsiteY119" fmla="*/ 1130300 h 1911350"/>
              <a:gd name="connsiteX120" fmla="*/ 1559702 w 2251852"/>
              <a:gd name="connsiteY120" fmla="*/ 1117600 h 1911350"/>
              <a:gd name="connsiteX121" fmla="*/ 1578752 w 2251852"/>
              <a:gd name="connsiteY121" fmla="*/ 1111250 h 1911350"/>
              <a:gd name="connsiteX122" fmla="*/ 1597802 w 2251852"/>
              <a:gd name="connsiteY122" fmla="*/ 1098550 h 1911350"/>
              <a:gd name="connsiteX123" fmla="*/ 1699402 w 2251852"/>
              <a:gd name="connsiteY123" fmla="*/ 1085850 h 1911350"/>
              <a:gd name="connsiteX124" fmla="*/ 1756552 w 2251852"/>
              <a:gd name="connsiteY124" fmla="*/ 1079500 h 1911350"/>
              <a:gd name="connsiteX125" fmla="*/ 1794652 w 2251852"/>
              <a:gd name="connsiteY125" fmla="*/ 1066800 h 1911350"/>
              <a:gd name="connsiteX126" fmla="*/ 1813702 w 2251852"/>
              <a:gd name="connsiteY126" fmla="*/ 1060450 h 1911350"/>
              <a:gd name="connsiteX127" fmla="*/ 1832752 w 2251852"/>
              <a:gd name="connsiteY127" fmla="*/ 1047750 h 1911350"/>
              <a:gd name="connsiteX128" fmla="*/ 1851802 w 2251852"/>
              <a:gd name="connsiteY128" fmla="*/ 1041400 h 1911350"/>
              <a:gd name="connsiteX129" fmla="*/ 1889902 w 2251852"/>
              <a:gd name="connsiteY129" fmla="*/ 1009650 h 1911350"/>
              <a:gd name="connsiteX130" fmla="*/ 1908952 w 2251852"/>
              <a:gd name="connsiteY130" fmla="*/ 1003300 h 1911350"/>
              <a:gd name="connsiteX131" fmla="*/ 1928002 w 2251852"/>
              <a:gd name="connsiteY131" fmla="*/ 984250 h 1911350"/>
              <a:gd name="connsiteX132" fmla="*/ 1947052 w 2251852"/>
              <a:gd name="connsiteY132" fmla="*/ 977900 h 1911350"/>
              <a:gd name="connsiteX133" fmla="*/ 2004202 w 2251852"/>
              <a:gd name="connsiteY133" fmla="*/ 933450 h 1911350"/>
              <a:gd name="connsiteX134" fmla="*/ 2042302 w 2251852"/>
              <a:gd name="connsiteY134" fmla="*/ 901700 h 1911350"/>
              <a:gd name="connsiteX135" fmla="*/ 2086752 w 2251852"/>
              <a:gd name="connsiteY135" fmla="*/ 889000 h 1911350"/>
              <a:gd name="connsiteX136" fmla="*/ 2105802 w 2251852"/>
              <a:gd name="connsiteY136" fmla="*/ 876300 h 1911350"/>
              <a:gd name="connsiteX137" fmla="*/ 2131202 w 2251852"/>
              <a:gd name="connsiteY137" fmla="*/ 863600 h 1911350"/>
              <a:gd name="connsiteX138" fmla="*/ 2156602 w 2251852"/>
              <a:gd name="connsiteY138" fmla="*/ 844550 h 1911350"/>
              <a:gd name="connsiteX139" fmla="*/ 2175652 w 2251852"/>
              <a:gd name="connsiteY139" fmla="*/ 838200 h 1911350"/>
              <a:gd name="connsiteX140" fmla="*/ 2213752 w 2251852"/>
              <a:gd name="connsiteY140" fmla="*/ 812800 h 1911350"/>
              <a:gd name="connsiteX141" fmla="*/ 2232802 w 2251852"/>
              <a:gd name="connsiteY141" fmla="*/ 800100 h 1911350"/>
              <a:gd name="connsiteX142" fmla="*/ 2251852 w 2251852"/>
              <a:gd name="connsiteY142" fmla="*/ 793750 h 191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2251852" h="1911350">
                <a:moveTo>
                  <a:pt x="626252" y="0"/>
                </a:moveTo>
                <a:cubicBezTo>
                  <a:pt x="615669" y="10583"/>
                  <a:pt x="605928" y="22082"/>
                  <a:pt x="594502" y="31750"/>
                </a:cubicBezTo>
                <a:cubicBezTo>
                  <a:pt x="578344" y="45422"/>
                  <a:pt x="560635" y="57150"/>
                  <a:pt x="543702" y="69850"/>
                </a:cubicBezTo>
                <a:cubicBezTo>
                  <a:pt x="535235" y="76200"/>
                  <a:pt x="525786" y="81416"/>
                  <a:pt x="518302" y="88900"/>
                </a:cubicBezTo>
                <a:cubicBezTo>
                  <a:pt x="511952" y="95250"/>
                  <a:pt x="506070" y="102106"/>
                  <a:pt x="499252" y="107950"/>
                </a:cubicBezTo>
                <a:cubicBezTo>
                  <a:pt x="491217" y="114838"/>
                  <a:pt x="481336" y="119516"/>
                  <a:pt x="473852" y="127000"/>
                </a:cubicBezTo>
                <a:cubicBezTo>
                  <a:pt x="468456" y="132396"/>
                  <a:pt x="466038" y="140187"/>
                  <a:pt x="461152" y="146050"/>
                </a:cubicBezTo>
                <a:cubicBezTo>
                  <a:pt x="455403" y="152949"/>
                  <a:pt x="448452" y="158750"/>
                  <a:pt x="442102" y="165100"/>
                </a:cubicBezTo>
                <a:cubicBezTo>
                  <a:pt x="426210" y="228668"/>
                  <a:pt x="450105" y="163447"/>
                  <a:pt x="416702" y="196850"/>
                </a:cubicBezTo>
                <a:cubicBezTo>
                  <a:pt x="405909" y="207643"/>
                  <a:pt x="402095" y="224157"/>
                  <a:pt x="391302" y="234950"/>
                </a:cubicBezTo>
                <a:cubicBezTo>
                  <a:pt x="384952" y="241300"/>
                  <a:pt x="377765" y="246911"/>
                  <a:pt x="372252" y="254000"/>
                </a:cubicBezTo>
                <a:cubicBezTo>
                  <a:pt x="319085" y="322358"/>
                  <a:pt x="371051" y="267901"/>
                  <a:pt x="327802" y="311150"/>
                </a:cubicBezTo>
                <a:cubicBezTo>
                  <a:pt x="314180" y="352015"/>
                  <a:pt x="332131" y="307630"/>
                  <a:pt x="302402" y="349250"/>
                </a:cubicBezTo>
                <a:cubicBezTo>
                  <a:pt x="296900" y="356953"/>
                  <a:pt x="294398" y="366431"/>
                  <a:pt x="289702" y="374650"/>
                </a:cubicBezTo>
                <a:cubicBezTo>
                  <a:pt x="277914" y="395278"/>
                  <a:pt x="275463" y="395239"/>
                  <a:pt x="257952" y="412750"/>
                </a:cubicBezTo>
                <a:cubicBezTo>
                  <a:pt x="241991" y="460633"/>
                  <a:pt x="263521" y="401611"/>
                  <a:pt x="238902" y="450850"/>
                </a:cubicBezTo>
                <a:cubicBezTo>
                  <a:pt x="235909" y="456837"/>
                  <a:pt x="236733" y="464673"/>
                  <a:pt x="232552" y="469900"/>
                </a:cubicBezTo>
                <a:cubicBezTo>
                  <a:pt x="227784" y="475859"/>
                  <a:pt x="219852" y="478367"/>
                  <a:pt x="213502" y="482600"/>
                </a:cubicBezTo>
                <a:cubicBezTo>
                  <a:pt x="199202" y="525500"/>
                  <a:pt x="219034" y="478999"/>
                  <a:pt x="188102" y="514350"/>
                </a:cubicBezTo>
                <a:cubicBezTo>
                  <a:pt x="178051" y="525837"/>
                  <a:pt x="173495" y="541657"/>
                  <a:pt x="162702" y="552450"/>
                </a:cubicBezTo>
                <a:cubicBezTo>
                  <a:pt x="138256" y="576896"/>
                  <a:pt x="151124" y="566519"/>
                  <a:pt x="124602" y="584200"/>
                </a:cubicBezTo>
                <a:cubicBezTo>
                  <a:pt x="116135" y="596900"/>
                  <a:pt x="104029" y="607820"/>
                  <a:pt x="99202" y="622300"/>
                </a:cubicBezTo>
                <a:cubicBezTo>
                  <a:pt x="94037" y="637794"/>
                  <a:pt x="92462" y="648090"/>
                  <a:pt x="80152" y="660400"/>
                </a:cubicBezTo>
                <a:cubicBezTo>
                  <a:pt x="74756" y="665796"/>
                  <a:pt x="67452" y="668867"/>
                  <a:pt x="61102" y="673100"/>
                </a:cubicBezTo>
                <a:cubicBezTo>
                  <a:pt x="58985" y="679450"/>
                  <a:pt x="57745" y="686163"/>
                  <a:pt x="54752" y="692150"/>
                </a:cubicBezTo>
                <a:cubicBezTo>
                  <a:pt x="51339" y="698976"/>
                  <a:pt x="44245" y="703890"/>
                  <a:pt x="42052" y="711200"/>
                </a:cubicBezTo>
                <a:cubicBezTo>
                  <a:pt x="37751" y="725536"/>
                  <a:pt x="38637" y="740974"/>
                  <a:pt x="35702" y="755650"/>
                </a:cubicBezTo>
                <a:cubicBezTo>
                  <a:pt x="34389" y="762214"/>
                  <a:pt x="31191" y="768264"/>
                  <a:pt x="29352" y="774700"/>
                </a:cubicBezTo>
                <a:cubicBezTo>
                  <a:pt x="26954" y="783091"/>
                  <a:pt x="25119" y="791633"/>
                  <a:pt x="23002" y="800100"/>
                </a:cubicBezTo>
                <a:cubicBezTo>
                  <a:pt x="29576" y="1247162"/>
                  <a:pt x="-50496" y="1112127"/>
                  <a:pt x="54752" y="1270000"/>
                </a:cubicBezTo>
                <a:lnTo>
                  <a:pt x="54752" y="1270000"/>
                </a:lnTo>
                <a:cubicBezTo>
                  <a:pt x="56869" y="1276350"/>
                  <a:pt x="57389" y="1283481"/>
                  <a:pt x="61102" y="1289050"/>
                </a:cubicBezTo>
                <a:cubicBezTo>
                  <a:pt x="70881" y="1303718"/>
                  <a:pt x="85145" y="1311429"/>
                  <a:pt x="99202" y="1320800"/>
                </a:cubicBezTo>
                <a:cubicBezTo>
                  <a:pt x="103435" y="1327150"/>
                  <a:pt x="106506" y="1334454"/>
                  <a:pt x="111902" y="1339850"/>
                </a:cubicBezTo>
                <a:cubicBezTo>
                  <a:pt x="133915" y="1361863"/>
                  <a:pt x="130105" y="1341120"/>
                  <a:pt x="143652" y="1371600"/>
                </a:cubicBezTo>
                <a:cubicBezTo>
                  <a:pt x="149089" y="1383833"/>
                  <a:pt x="148926" y="1398561"/>
                  <a:pt x="156352" y="1409700"/>
                </a:cubicBezTo>
                <a:cubicBezTo>
                  <a:pt x="160585" y="1416050"/>
                  <a:pt x="165639" y="1421924"/>
                  <a:pt x="169052" y="1428750"/>
                </a:cubicBezTo>
                <a:cubicBezTo>
                  <a:pt x="172045" y="1434737"/>
                  <a:pt x="171689" y="1442231"/>
                  <a:pt x="175402" y="1447800"/>
                </a:cubicBezTo>
                <a:cubicBezTo>
                  <a:pt x="180383" y="1455272"/>
                  <a:pt x="188608" y="1460032"/>
                  <a:pt x="194452" y="1466850"/>
                </a:cubicBezTo>
                <a:cubicBezTo>
                  <a:pt x="225957" y="1503606"/>
                  <a:pt x="199016" y="1482593"/>
                  <a:pt x="232552" y="1504950"/>
                </a:cubicBezTo>
                <a:cubicBezTo>
                  <a:pt x="234669" y="1511300"/>
                  <a:pt x="234721" y="1518773"/>
                  <a:pt x="238902" y="1524000"/>
                </a:cubicBezTo>
                <a:cubicBezTo>
                  <a:pt x="272769" y="1566333"/>
                  <a:pt x="245252" y="1504950"/>
                  <a:pt x="270652" y="1555750"/>
                </a:cubicBezTo>
                <a:cubicBezTo>
                  <a:pt x="273645" y="1561737"/>
                  <a:pt x="273289" y="1569231"/>
                  <a:pt x="277002" y="1574800"/>
                </a:cubicBezTo>
                <a:cubicBezTo>
                  <a:pt x="281983" y="1582272"/>
                  <a:pt x="290832" y="1586542"/>
                  <a:pt x="296052" y="1593850"/>
                </a:cubicBezTo>
                <a:cubicBezTo>
                  <a:pt x="301554" y="1601553"/>
                  <a:pt x="302692" y="1611978"/>
                  <a:pt x="308752" y="1619250"/>
                </a:cubicBezTo>
                <a:cubicBezTo>
                  <a:pt x="318221" y="1630613"/>
                  <a:pt x="333850" y="1633966"/>
                  <a:pt x="346852" y="1638300"/>
                </a:cubicBezTo>
                <a:cubicBezTo>
                  <a:pt x="382835" y="1692275"/>
                  <a:pt x="323569" y="1608667"/>
                  <a:pt x="397652" y="1682750"/>
                </a:cubicBezTo>
                <a:cubicBezTo>
                  <a:pt x="404002" y="1689100"/>
                  <a:pt x="408852" y="1697439"/>
                  <a:pt x="416702" y="1701800"/>
                </a:cubicBezTo>
                <a:cubicBezTo>
                  <a:pt x="428404" y="1708301"/>
                  <a:pt x="454802" y="1714500"/>
                  <a:pt x="454802" y="1714500"/>
                </a:cubicBezTo>
                <a:cubicBezTo>
                  <a:pt x="471735" y="1727200"/>
                  <a:pt x="487990" y="1740859"/>
                  <a:pt x="505602" y="1752600"/>
                </a:cubicBezTo>
                <a:cubicBezTo>
                  <a:pt x="511952" y="1756833"/>
                  <a:pt x="517826" y="1761887"/>
                  <a:pt x="524652" y="1765300"/>
                </a:cubicBezTo>
                <a:cubicBezTo>
                  <a:pt x="530639" y="1768293"/>
                  <a:pt x="537715" y="1768657"/>
                  <a:pt x="543702" y="1771650"/>
                </a:cubicBezTo>
                <a:cubicBezTo>
                  <a:pt x="550528" y="1775063"/>
                  <a:pt x="555778" y="1781250"/>
                  <a:pt x="562752" y="1784350"/>
                </a:cubicBezTo>
                <a:cubicBezTo>
                  <a:pt x="574985" y="1789787"/>
                  <a:pt x="600852" y="1797050"/>
                  <a:pt x="600852" y="1797050"/>
                </a:cubicBezTo>
                <a:cubicBezTo>
                  <a:pt x="626252" y="1794933"/>
                  <a:pt x="652059" y="1795699"/>
                  <a:pt x="677052" y="1790700"/>
                </a:cubicBezTo>
                <a:cubicBezTo>
                  <a:pt x="684536" y="1789203"/>
                  <a:pt x="691076" y="1783743"/>
                  <a:pt x="696102" y="1778000"/>
                </a:cubicBezTo>
                <a:cubicBezTo>
                  <a:pt x="780033" y="1682079"/>
                  <a:pt x="671853" y="1795323"/>
                  <a:pt x="734202" y="1701800"/>
                </a:cubicBezTo>
                <a:cubicBezTo>
                  <a:pt x="758608" y="1665191"/>
                  <a:pt x="737478" y="1700506"/>
                  <a:pt x="753252" y="1663700"/>
                </a:cubicBezTo>
                <a:cubicBezTo>
                  <a:pt x="764156" y="1638257"/>
                  <a:pt x="766345" y="1643077"/>
                  <a:pt x="772302" y="1619250"/>
                </a:cubicBezTo>
                <a:cubicBezTo>
                  <a:pt x="774920" y="1608779"/>
                  <a:pt x="776311" y="1598036"/>
                  <a:pt x="778652" y="1587500"/>
                </a:cubicBezTo>
                <a:cubicBezTo>
                  <a:pt x="780545" y="1578981"/>
                  <a:pt x="783109" y="1570619"/>
                  <a:pt x="785002" y="1562100"/>
                </a:cubicBezTo>
                <a:cubicBezTo>
                  <a:pt x="787343" y="1551564"/>
                  <a:pt x="788512" y="1540763"/>
                  <a:pt x="791352" y="1530350"/>
                </a:cubicBezTo>
                <a:cubicBezTo>
                  <a:pt x="794874" y="1517435"/>
                  <a:pt x="799819" y="1504950"/>
                  <a:pt x="804052" y="1492250"/>
                </a:cubicBezTo>
                <a:lnTo>
                  <a:pt x="810402" y="1473200"/>
                </a:lnTo>
                <a:cubicBezTo>
                  <a:pt x="815584" y="1457654"/>
                  <a:pt x="819644" y="1442482"/>
                  <a:pt x="829452" y="1428750"/>
                </a:cubicBezTo>
                <a:cubicBezTo>
                  <a:pt x="834672" y="1421442"/>
                  <a:pt x="842152" y="1416050"/>
                  <a:pt x="848502" y="1409700"/>
                </a:cubicBezTo>
                <a:cubicBezTo>
                  <a:pt x="850619" y="1401233"/>
                  <a:pt x="851788" y="1392472"/>
                  <a:pt x="854852" y="1384300"/>
                </a:cubicBezTo>
                <a:cubicBezTo>
                  <a:pt x="861473" y="1366643"/>
                  <a:pt x="870435" y="1350628"/>
                  <a:pt x="886602" y="1339850"/>
                </a:cubicBezTo>
                <a:cubicBezTo>
                  <a:pt x="892171" y="1336137"/>
                  <a:pt x="899302" y="1335617"/>
                  <a:pt x="905652" y="1333500"/>
                </a:cubicBezTo>
                <a:cubicBezTo>
                  <a:pt x="925778" y="1303311"/>
                  <a:pt x="911112" y="1316863"/>
                  <a:pt x="956452" y="1301750"/>
                </a:cubicBezTo>
                <a:lnTo>
                  <a:pt x="975502" y="1295400"/>
                </a:lnTo>
                <a:lnTo>
                  <a:pt x="994552" y="1289050"/>
                </a:lnTo>
                <a:cubicBezTo>
                  <a:pt x="1113898" y="1294475"/>
                  <a:pt x="1123394" y="1251354"/>
                  <a:pt x="1140602" y="1314450"/>
                </a:cubicBezTo>
                <a:cubicBezTo>
                  <a:pt x="1145195" y="1331289"/>
                  <a:pt x="1149069" y="1348317"/>
                  <a:pt x="1153302" y="1365250"/>
                </a:cubicBezTo>
                <a:cubicBezTo>
                  <a:pt x="1151185" y="1407583"/>
                  <a:pt x="1151810" y="1450143"/>
                  <a:pt x="1146952" y="1492250"/>
                </a:cubicBezTo>
                <a:cubicBezTo>
                  <a:pt x="1145418" y="1505549"/>
                  <a:pt x="1145391" y="1522924"/>
                  <a:pt x="1134252" y="1530350"/>
                </a:cubicBezTo>
                <a:cubicBezTo>
                  <a:pt x="1086954" y="1561882"/>
                  <a:pt x="1145045" y="1521356"/>
                  <a:pt x="1096152" y="1562100"/>
                </a:cubicBezTo>
                <a:cubicBezTo>
                  <a:pt x="1076026" y="1578871"/>
                  <a:pt x="1066691" y="1578270"/>
                  <a:pt x="1039002" y="1587500"/>
                </a:cubicBezTo>
                <a:cubicBezTo>
                  <a:pt x="1032652" y="1589617"/>
                  <a:pt x="1025939" y="1590857"/>
                  <a:pt x="1019952" y="1593850"/>
                </a:cubicBezTo>
                <a:cubicBezTo>
                  <a:pt x="1011485" y="1598083"/>
                  <a:pt x="1003253" y="1602821"/>
                  <a:pt x="994552" y="1606550"/>
                </a:cubicBezTo>
                <a:cubicBezTo>
                  <a:pt x="988400" y="1609187"/>
                  <a:pt x="981353" y="1609649"/>
                  <a:pt x="975502" y="1612900"/>
                </a:cubicBezTo>
                <a:cubicBezTo>
                  <a:pt x="962159" y="1620313"/>
                  <a:pt x="937402" y="1638300"/>
                  <a:pt x="937402" y="1638300"/>
                </a:cubicBezTo>
                <a:cubicBezTo>
                  <a:pt x="922494" y="1660663"/>
                  <a:pt x="909065" y="1677392"/>
                  <a:pt x="899302" y="1701800"/>
                </a:cubicBezTo>
                <a:cubicBezTo>
                  <a:pt x="867915" y="1780267"/>
                  <a:pt x="903686" y="1705732"/>
                  <a:pt x="873902" y="1765300"/>
                </a:cubicBezTo>
                <a:cubicBezTo>
                  <a:pt x="876019" y="1784350"/>
                  <a:pt x="877101" y="1803544"/>
                  <a:pt x="880252" y="1822450"/>
                </a:cubicBezTo>
                <a:cubicBezTo>
                  <a:pt x="881352" y="1829052"/>
                  <a:pt x="883351" y="1835649"/>
                  <a:pt x="886602" y="1841500"/>
                </a:cubicBezTo>
                <a:cubicBezTo>
                  <a:pt x="894015" y="1854843"/>
                  <a:pt x="899302" y="1871133"/>
                  <a:pt x="912002" y="1879600"/>
                </a:cubicBezTo>
                <a:cubicBezTo>
                  <a:pt x="918352" y="1883833"/>
                  <a:pt x="924226" y="1888887"/>
                  <a:pt x="931052" y="1892300"/>
                </a:cubicBezTo>
                <a:cubicBezTo>
                  <a:pt x="937039" y="1895293"/>
                  <a:pt x="943950" y="1896013"/>
                  <a:pt x="950102" y="1898650"/>
                </a:cubicBezTo>
                <a:cubicBezTo>
                  <a:pt x="958803" y="1902379"/>
                  <a:pt x="967035" y="1907117"/>
                  <a:pt x="975502" y="1911350"/>
                </a:cubicBezTo>
                <a:lnTo>
                  <a:pt x="1248552" y="1905000"/>
                </a:lnTo>
                <a:cubicBezTo>
                  <a:pt x="1267705" y="1904263"/>
                  <a:pt x="1286758" y="1901565"/>
                  <a:pt x="1305702" y="1898650"/>
                </a:cubicBezTo>
                <a:cubicBezTo>
                  <a:pt x="1327207" y="1895341"/>
                  <a:pt x="1330790" y="1891482"/>
                  <a:pt x="1350152" y="1885950"/>
                </a:cubicBezTo>
                <a:cubicBezTo>
                  <a:pt x="1358543" y="1883552"/>
                  <a:pt x="1366966" y="1881161"/>
                  <a:pt x="1375552" y="1879600"/>
                </a:cubicBezTo>
                <a:cubicBezTo>
                  <a:pt x="1390278" y="1876923"/>
                  <a:pt x="1405185" y="1875367"/>
                  <a:pt x="1420002" y="1873250"/>
                </a:cubicBezTo>
                <a:cubicBezTo>
                  <a:pt x="1463548" y="1858735"/>
                  <a:pt x="1409500" y="1875875"/>
                  <a:pt x="1470802" y="1860550"/>
                </a:cubicBezTo>
                <a:cubicBezTo>
                  <a:pt x="1477296" y="1858927"/>
                  <a:pt x="1483318" y="1855652"/>
                  <a:pt x="1489852" y="1854200"/>
                </a:cubicBezTo>
                <a:cubicBezTo>
                  <a:pt x="1502421" y="1851407"/>
                  <a:pt x="1515252" y="1849967"/>
                  <a:pt x="1527952" y="1847850"/>
                </a:cubicBezTo>
                <a:cubicBezTo>
                  <a:pt x="1576493" y="1823579"/>
                  <a:pt x="1528202" y="1844612"/>
                  <a:pt x="1591452" y="1828800"/>
                </a:cubicBezTo>
                <a:cubicBezTo>
                  <a:pt x="1604439" y="1825553"/>
                  <a:pt x="1629552" y="1816100"/>
                  <a:pt x="1629552" y="1816100"/>
                </a:cubicBezTo>
                <a:cubicBezTo>
                  <a:pt x="1633785" y="1809750"/>
                  <a:pt x="1636293" y="1801818"/>
                  <a:pt x="1642252" y="1797050"/>
                </a:cubicBezTo>
                <a:cubicBezTo>
                  <a:pt x="1647479" y="1792869"/>
                  <a:pt x="1655315" y="1793693"/>
                  <a:pt x="1661302" y="1790700"/>
                </a:cubicBezTo>
                <a:cubicBezTo>
                  <a:pt x="1668128" y="1787287"/>
                  <a:pt x="1674002" y="1782233"/>
                  <a:pt x="1680352" y="1778000"/>
                </a:cubicBezTo>
                <a:cubicBezTo>
                  <a:pt x="1692714" y="1740914"/>
                  <a:pt x="1677029" y="1774973"/>
                  <a:pt x="1705752" y="1746250"/>
                </a:cubicBezTo>
                <a:cubicBezTo>
                  <a:pt x="1759282" y="1692720"/>
                  <a:pt x="1683485" y="1759796"/>
                  <a:pt x="1724802" y="1708150"/>
                </a:cubicBezTo>
                <a:cubicBezTo>
                  <a:pt x="1729570" y="1702191"/>
                  <a:pt x="1737989" y="1700336"/>
                  <a:pt x="1743852" y="1695450"/>
                </a:cubicBezTo>
                <a:cubicBezTo>
                  <a:pt x="1750751" y="1689701"/>
                  <a:pt x="1756552" y="1682750"/>
                  <a:pt x="1762902" y="1676400"/>
                </a:cubicBezTo>
                <a:cubicBezTo>
                  <a:pt x="1778863" y="1628517"/>
                  <a:pt x="1757333" y="1687539"/>
                  <a:pt x="1781952" y="1638300"/>
                </a:cubicBezTo>
                <a:cubicBezTo>
                  <a:pt x="1784945" y="1632313"/>
                  <a:pt x="1786463" y="1625686"/>
                  <a:pt x="1788302" y="1619250"/>
                </a:cubicBezTo>
                <a:cubicBezTo>
                  <a:pt x="1790700" y="1610859"/>
                  <a:pt x="1790749" y="1601656"/>
                  <a:pt x="1794652" y="1593850"/>
                </a:cubicBezTo>
                <a:cubicBezTo>
                  <a:pt x="1838321" y="1506511"/>
                  <a:pt x="1808842" y="1589380"/>
                  <a:pt x="1826402" y="1536700"/>
                </a:cubicBezTo>
                <a:cubicBezTo>
                  <a:pt x="1824285" y="1496483"/>
                  <a:pt x="1827587" y="1455611"/>
                  <a:pt x="1820052" y="1416050"/>
                </a:cubicBezTo>
                <a:cubicBezTo>
                  <a:pt x="1818624" y="1408553"/>
                  <a:pt x="1807976" y="1406450"/>
                  <a:pt x="1801002" y="1403350"/>
                </a:cubicBezTo>
                <a:cubicBezTo>
                  <a:pt x="1788769" y="1397913"/>
                  <a:pt x="1775602" y="1394883"/>
                  <a:pt x="1762902" y="1390650"/>
                </a:cubicBezTo>
                <a:lnTo>
                  <a:pt x="1743852" y="1384300"/>
                </a:lnTo>
                <a:cubicBezTo>
                  <a:pt x="1658089" y="1390018"/>
                  <a:pt x="1617516" y="1396513"/>
                  <a:pt x="1527952" y="1384300"/>
                </a:cubicBezTo>
                <a:cubicBezTo>
                  <a:pt x="1520390" y="1383269"/>
                  <a:pt x="1515252" y="1375833"/>
                  <a:pt x="1508902" y="1371600"/>
                </a:cubicBezTo>
                <a:cubicBezTo>
                  <a:pt x="1475200" y="1321047"/>
                  <a:pt x="1485661" y="1348610"/>
                  <a:pt x="1477152" y="1289050"/>
                </a:cubicBezTo>
                <a:cubicBezTo>
                  <a:pt x="1479269" y="1246717"/>
                  <a:pt x="1471634" y="1202741"/>
                  <a:pt x="1483502" y="1162050"/>
                </a:cubicBezTo>
                <a:cubicBezTo>
                  <a:pt x="1490339" y="1138610"/>
                  <a:pt x="1523274" y="1138989"/>
                  <a:pt x="1540652" y="1130300"/>
                </a:cubicBezTo>
                <a:cubicBezTo>
                  <a:pt x="1547478" y="1126887"/>
                  <a:pt x="1552876" y="1121013"/>
                  <a:pt x="1559702" y="1117600"/>
                </a:cubicBezTo>
                <a:cubicBezTo>
                  <a:pt x="1565689" y="1114607"/>
                  <a:pt x="1572765" y="1114243"/>
                  <a:pt x="1578752" y="1111250"/>
                </a:cubicBezTo>
                <a:cubicBezTo>
                  <a:pt x="1585578" y="1107837"/>
                  <a:pt x="1590334" y="1100122"/>
                  <a:pt x="1597802" y="1098550"/>
                </a:cubicBezTo>
                <a:cubicBezTo>
                  <a:pt x="1631200" y="1091519"/>
                  <a:pt x="1665515" y="1089916"/>
                  <a:pt x="1699402" y="1085850"/>
                </a:cubicBezTo>
                <a:lnTo>
                  <a:pt x="1756552" y="1079500"/>
                </a:lnTo>
                <a:lnTo>
                  <a:pt x="1794652" y="1066800"/>
                </a:lnTo>
                <a:cubicBezTo>
                  <a:pt x="1801002" y="1064683"/>
                  <a:pt x="1808133" y="1064163"/>
                  <a:pt x="1813702" y="1060450"/>
                </a:cubicBezTo>
                <a:cubicBezTo>
                  <a:pt x="1820052" y="1056217"/>
                  <a:pt x="1825926" y="1051163"/>
                  <a:pt x="1832752" y="1047750"/>
                </a:cubicBezTo>
                <a:cubicBezTo>
                  <a:pt x="1838739" y="1044757"/>
                  <a:pt x="1845815" y="1044393"/>
                  <a:pt x="1851802" y="1041400"/>
                </a:cubicBezTo>
                <a:cubicBezTo>
                  <a:pt x="1893353" y="1020625"/>
                  <a:pt x="1847771" y="1037737"/>
                  <a:pt x="1889902" y="1009650"/>
                </a:cubicBezTo>
                <a:cubicBezTo>
                  <a:pt x="1895471" y="1005937"/>
                  <a:pt x="1902602" y="1005417"/>
                  <a:pt x="1908952" y="1003300"/>
                </a:cubicBezTo>
                <a:cubicBezTo>
                  <a:pt x="1915302" y="996950"/>
                  <a:pt x="1920530" y="989231"/>
                  <a:pt x="1928002" y="984250"/>
                </a:cubicBezTo>
                <a:cubicBezTo>
                  <a:pt x="1933571" y="980537"/>
                  <a:pt x="1941768" y="982009"/>
                  <a:pt x="1947052" y="977900"/>
                </a:cubicBezTo>
                <a:cubicBezTo>
                  <a:pt x="2011302" y="927928"/>
                  <a:pt x="1960132" y="948140"/>
                  <a:pt x="2004202" y="933450"/>
                </a:cubicBezTo>
                <a:cubicBezTo>
                  <a:pt x="2015645" y="922007"/>
                  <a:pt x="2026831" y="908331"/>
                  <a:pt x="2042302" y="901700"/>
                </a:cubicBezTo>
                <a:cubicBezTo>
                  <a:pt x="2070786" y="889493"/>
                  <a:pt x="2062038" y="901357"/>
                  <a:pt x="2086752" y="889000"/>
                </a:cubicBezTo>
                <a:cubicBezTo>
                  <a:pt x="2093578" y="885587"/>
                  <a:pt x="2099176" y="880086"/>
                  <a:pt x="2105802" y="876300"/>
                </a:cubicBezTo>
                <a:cubicBezTo>
                  <a:pt x="2114021" y="871604"/>
                  <a:pt x="2123175" y="868617"/>
                  <a:pt x="2131202" y="863600"/>
                </a:cubicBezTo>
                <a:cubicBezTo>
                  <a:pt x="2140177" y="857991"/>
                  <a:pt x="2147413" y="849801"/>
                  <a:pt x="2156602" y="844550"/>
                </a:cubicBezTo>
                <a:cubicBezTo>
                  <a:pt x="2162414" y="841229"/>
                  <a:pt x="2169801" y="841451"/>
                  <a:pt x="2175652" y="838200"/>
                </a:cubicBezTo>
                <a:cubicBezTo>
                  <a:pt x="2188995" y="830787"/>
                  <a:pt x="2201052" y="821267"/>
                  <a:pt x="2213752" y="812800"/>
                </a:cubicBezTo>
                <a:cubicBezTo>
                  <a:pt x="2220102" y="808567"/>
                  <a:pt x="2225562" y="802513"/>
                  <a:pt x="2232802" y="800100"/>
                </a:cubicBezTo>
                <a:lnTo>
                  <a:pt x="2251852" y="793750"/>
                </a:ln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3855449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smtClean="0"/>
              <a:t>0</a:t>
            </a:r>
            <a:endParaRPr lang="pt-BR" dirty="0"/>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668241"/>
                <a:ext cx="1335894"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668241"/>
                <a:ext cx="1335894" cy="404983"/>
              </a:xfrm>
              <a:prstGeom prst="rect">
                <a:avLst/>
              </a:prstGeom>
              <a:blipFill rotWithShape="0">
                <a:blip r:embed="rId2"/>
                <a:stretch>
                  <a:fillRect b="-30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807412" y="4336702"/>
                <a:ext cx="1067923"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807412" y="4336702"/>
                <a:ext cx="1067923" cy="404983"/>
              </a:xfrm>
              <a:prstGeom prst="rect">
                <a:avLst/>
              </a:prstGeom>
              <a:blipFill rotWithShape="0">
                <a:blip r:embed="rId3"/>
                <a:stretch>
                  <a:fillRect b="-2985"/>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516533" y="2800358"/>
            <a:ext cx="108000" cy="108000"/>
          </a:xfrm>
          <a:prstGeom prst="ellipse">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TextBox 31"/>
          <p:cNvSpPr txBox="1"/>
          <p:nvPr/>
        </p:nvSpPr>
        <p:spPr>
          <a:xfrm>
            <a:off x="4860645" y="2297510"/>
            <a:ext cx="1400175" cy="261610"/>
          </a:xfrm>
          <a:prstGeom prst="rect">
            <a:avLst/>
          </a:prstGeom>
          <a:noFill/>
        </p:spPr>
        <p:txBody>
          <a:bodyPr wrap="square" rtlCol="0">
            <a:spAutoFit/>
          </a:bodyPr>
          <a:lstStyle/>
          <a:p>
            <a:pPr algn="ctr"/>
            <a:r>
              <a:rPr lang="pt-BR" sz="1100" dirty="0" smtClean="0"/>
              <a:t>Classificação perfeita</a:t>
            </a:r>
            <a:endParaRPr lang="pt-BR" sz="1100" dirty="0"/>
          </a:p>
        </p:txBody>
      </p:sp>
      <p:cxnSp>
        <p:nvCxnSpPr>
          <p:cNvPr id="34" name="Straight Arrow Connector 33"/>
          <p:cNvCxnSpPr/>
          <p:nvPr/>
        </p:nvCxnSpPr>
        <p:spPr>
          <a:xfrm flipV="1">
            <a:off x="4624482" y="2515422"/>
            <a:ext cx="378416" cy="267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51014" y="2854358"/>
            <a:ext cx="1459993" cy="261610"/>
          </a:xfrm>
          <a:prstGeom prst="rect">
            <a:avLst/>
          </a:prstGeom>
          <a:noFill/>
        </p:spPr>
        <p:txBody>
          <a:bodyPr wrap="square" rtlCol="0">
            <a:spAutoFit/>
          </a:bodyPr>
          <a:lstStyle/>
          <a:p>
            <a:pPr algn="ctr"/>
            <a:r>
              <a:rPr lang="pt-BR" sz="1100" dirty="0" smtClean="0"/>
              <a:t>Classificação aleatória</a:t>
            </a:r>
            <a:endParaRPr lang="pt-BR" sz="1100" dirty="0"/>
          </a:p>
        </p:txBody>
      </p:sp>
      <p:cxnSp>
        <p:nvCxnSpPr>
          <p:cNvPr id="39" name="Straight Arrow Connector 38"/>
          <p:cNvCxnSpPr/>
          <p:nvPr/>
        </p:nvCxnSpPr>
        <p:spPr>
          <a:xfrm flipV="1">
            <a:off x="6124575" y="3036260"/>
            <a:ext cx="609600" cy="346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879800" y="4249211"/>
            <a:ext cx="264299" cy="30480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78656" y="4007622"/>
            <a:ext cx="604878" cy="261610"/>
          </a:xfrm>
          <a:prstGeom prst="rect">
            <a:avLst/>
          </a:prstGeom>
          <a:noFill/>
        </p:spPr>
        <p:txBody>
          <a:bodyPr wrap="square" rtlCol="0">
            <a:spAutoFit/>
          </a:bodyPr>
          <a:lstStyle/>
          <a:p>
            <a:pPr algn="ctr"/>
            <a:r>
              <a:rPr lang="pt-BR" sz="1100" dirty="0" smtClean="0"/>
              <a:t>Melhor</a:t>
            </a:r>
            <a:endParaRPr lang="pt-BR" sz="1100" dirty="0"/>
          </a:p>
        </p:txBody>
      </p:sp>
      <p:sp>
        <p:nvSpPr>
          <p:cNvPr id="46" name="TextBox 45"/>
          <p:cNvSpPr txBox="1"/>
          <p:nvPr/>
        </p:nvSpPr>
        <p:spPr>
          <a:xfrm>
            <a:off x="4869525" y="4549779"/>
            <a:ext cx="604878" cy="261610"/>
          </a:xfrm>
          <a:prstGeom prst="rect">
            <a:avLst/>
          </a:prstGeom>
          <a:noFill/>
        </p:spPr>
        <p:txBody>
          <a:bodyPr wrap="square" rtlCol="0">
            <a:spAutoFit/>
          </a:bodyPr>
          <a:lstStyle/>
          <a:p>
            <a:pPr algn="ctr"/>
            <a:r>
              <a:rPr lang="pt-BR" sz="1100" dirty="0" smtClean="0"/>
              <a:t>Pior</a:t>
            </a:r>
            <a:endParaRPr lang="pt-BR" sz="1100" dirty="0"/>
          </a:p>
        </p:txBody>
      </p:sp>
      <p:sp>
        <p:nvSpPr>
          <p:cNvPr id="48" name="Freeform 47"/>
          <p:cNvSpPr/>
          <p:nvPr/>
        </p:nvSpPr>
        <p:spPr>
          <a:xfrm>
            <a:off x="4611966" y="2837706"/>
            <a:ext cx="1948517" cy="1973683"/>
          </a:xfrm>
          <a:custGeom>
            <a:avLst/>
            <a:gdLst>
              <a:gd name="connsiteX0" fmla="*/ 0 w 1933575"/>
              <a:gd name="connsiteY0" fmla="*/ 1914525 h 1914525"/>
              <a:gd name="connsiteX1" fmla="*/ 342900 w 1933575"/>
              <a:gd name="connsiteY1" fmla="*/ 495300 h 1914525"/>
              <a:gd name="connsiteX2" fmla="*/ 1933575 w 1933575"/>
              <a:gd name="connsiteY2" fmla="*/ 0 h 1914525"/>
            </a:gdLst>
            <a:ahLst/>
            <a:cxnLst>
              <a:cxn ang="0">
                <a:pos x="connsiteX0" y="connsiteY0"/>
              </a:cxn>
              <a:cxn ang="0">
                <a:pos x="connsiteX1" y="connsiteY1"/>
              </a:cxn>
              <a:cxn ang="0">
                <a:pos x="connsiteX2" y="connsiteY2"/>
              </a:cxn>
            </a:cxnLst>
            <a:rect l="l" t="t" r="r" b="b"/>
            <a:pathLst>
              <a:path w="1933575" h="1914525">
                <a:moveTo>
                  <a:pt x="0" y="1914525"/>
                </a:moveTo>
                <a:cubicBezTo>
                  <a:pt x="10319" y="1364456"/>
                  <a:pt x="20638" y="814387"/>
                  <a:pt x="342900" y="495300"/>
                </a:cubicBezTo>
                <a:cubicBezTo>
                  <a:pt x="665162" y="176213"/>
                  <a:pt x="1543050" y="158750"/>
                  <a:pt x="1933575"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a:off x="5144099" y="3308172"/>
            <a:ext cx="1776187" cy="69945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20286" y="3894501"/>
            <a:ext cx="2128464" cy="261610"/>
          </a:xfrm>
          <a:prstGeom prst="rect">
            <a:avLst/>
          </a:prstGeom>
          <a:noFill/>
        </p:spPr>
        <p:txBody>
          <a:bodyPr wrap="square" rtlCol="0">
            <a:spAutoFit/>
          </a:bodyPr>
          <a:lstStyle/>
          <a:p>
            <a:pPr algn="ctr"/>
            <a:r>
              <a:rPr lang="pt-BR" sz="1100" dirty="0" smtClean="0"/>
              <a:t>ROC de um classificador qualquer</a:t>
            </a:r>
            <a:endParaRPr lang="pt-BR" sz="1100" dirty="0"/>
          </a:p>
        </p:txBody>
      </p:sp>
    </p:spTree>
    <p:extLst>
      <p:ext uri="{BB962C8B-B14F-4D97-AF65-F5344CB8AC3E}">
        <p14:creationId xmlns:p14="http://schemas.microsoft.com/office/powerpoint/2010/main" val="13189858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351433" y="1294235"/>
            <a:ext cx="6204019" cy="4248519"/>
            <a:chOff x="4351433" y="1294235"/>
            <a:chExt cx="6204019" cy="4248519"/>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smtClean="0"/>
                <a:t>0</a:t>
              </a:r>
              <a:endParaRPr lang="pt-BR" dirty="0"/>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02417" y="1294235"/>
                  <a:ext cx="3077161" cy="681982"/>
                </a:xfrm>
                <a:prstGeom prst="rect">
                  <a:avLst/>
                </a:prstGeom>
                <a:noFill/>
              </p:spPr>
              <p:txBody>
                <a:bodyPr wrap="square" rtlCol="0">
                  <a:spAutoFit/>
                </a:bodyPr>
                <a:lstStyle/>
                <a:p>
                  <a:pPr algn="ctr"/>
                  <a:r>
                    <a:rPr lang="pt-BR" b="1" dirty="0" smtClean="0">
                      <a:latin typeface="Cambria Math" panose="02040503050406030204" pitchFamily="18" charset="0"/>
                    </a:rPr>
                    <a:t>Taxa de verdadeiros positivos</a:t>
                  </a:r>
                </a:p>
                <a:p>
                  <a:pPr algn="ct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𝑟𝑒𝑐𝑎𝑙𝑙</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1" i="1" smtClean="0">
                            <a:latin typeface="Cambria Math" panose="02040503050406030204" pitchFamily="18" charset="0"/>
                          </a:rPr>
                          <m:t>=</m:t>
                        </m:r>
                        <m:r>
                          <a:rPr lang="pt-BR" b="1" i="1" smtClean="0">
                            <a:latin typeface="Cambria Math" panose="02040503050406030204" pitchFamily="18" charset="0"/>
                          </a:rPr>
                          <m:t>𝟏</m:t>
                        </m:r>
                        <m:r>
                          <a:rPr lang="pt-BR" b="1"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02417" y="1294235"/>
                  <a:ext cx="3077161" cy="681982"/>
                </a:xfrm>
                <a:prstGeom prst="rect">
                  <a:avLst/>
                </a:prstGeom>
                <a:blipFill rotWithShape="0">
                  <a:blip r:embed="rId2"/>
                  <a:stretch>
                    <a:fillRect l="-1782" t="-5357" b="-17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786587" y="4860772"/>
                  <a:ext cx="3768865" cy="681982"/>
                </a:xfrm>
                <a:prstGeom prst="rect">
                  <a:avLst/>
                </a:prstGeom>
                <a:noFill/>
              </p:spPr>
              <p:txBody>
                <a:bodyPr wrap="square" rtlCol="0">
                  <a:spAutoFit/>
                </a:bodyPr>
                <a:lstStyle/>
                <a:p>
                  <a:r>
                    <a:rPr lang="pt-BR" b="1" dirty="0" smtClean="0">
                      <a:latin typeface="Cambria Math" panose="02040503050406030204" pitchFamily="18" charset="0"/>
                    </a:rPr>
                    <a:t>Taxa de falsos positivos</a:t>
                  </a:r>
                </a:p>
                <a:p>
                  <a:r>
                    <a:rPr lang="pt-BR" dirty="0" smtClean="0"/>
                    <a:t>1 – </a:t>
                  </a:r>
                  <a:r>
                    <a:rPr lang="pt-BR" i="1" dirty="0" smtClean="0"/>
                    <a:t>especificidade</a:t>
                  </a:r>
                  <a:r>
                    <a:rPr lang="pt-BR" dirty="0" smtClean="0"/>
                    <a:t>(</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786587" y="4860772"/>
                  <a:ext cx="3768865" cy="681982"/>
                </a:xfrm>
                <a:prstGeom prst="rect">
                  <a:avLst/>
                </a:prstGeom>
                <a:blipFill rotWithShape="0">
                  <a:blip r:embed="rId3"/>
                  <a:stretch>
                    <a:fillRect l="-1292" t="-5357" b="-11607"/>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516533" y="2800358"/>
              <a:ext cx="108000" cy="108000"/>
            </a:xfrm>
            <a:prstGeom prst="ellipse">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TextBox 31"/>
            <p:cNvSpPr txBox="1"/>
            <p:nvPr/>
          </p:nvSpPr>
          <p:spPr>
            <a:xfrm>
              <a:off x="4860645" y="2297510"/>
              <a:ext cx="1400175" cy="261610"/>
            </a:xfrm>
            <a:prstGeom prst="rect">
              <a:avLst/>
            </a:prstGeom>
            <a:noFill/>
          </p:spPr>
          <p:txBody>
            <a:bodyPr wrap="square" rtlCol="0">
              <a:spAutoFit/>
            </a:bodyPr>
            <a:lstStyle/>
            <a:p>
              <a:pPr algn="ctr"/>
              <a:r>
                <a:rPr lang="pt-BR" sz="1100" dirty="0" smtClean="0"/>
                <a:t>Classificação perfeita</a:t>
              </a:r>
              <a:endParaRPr lang="pt-BR" sz="1100" dirty="0"/>
            </a:p>
          </p:txBody>
        </p:sp>
        <p:cxnSp>
          <p:nvCxnSpPr>
            <p:cNvPr id="34" name="Straight Arrow Connector 33"/>
            <p:cNvCxnSpPr/>
            <p:nvPr/>
          </p:nvCxnSpPr>
          <p:spPr>
            <a:xfrm flipV="1">
              <a:off x="4624482" y="2515422"/>
              <a:ext cx="378416" cy="267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51014" y="2854358"/>
              <a:ext cx="1459993" cy="261610"/>
            </a:xfrm>
            <a:prstGeom prst="rect">
              <a:avLst/>
            </a:prstGeom>
            <a:noFill/>
          </p:spPr>
          <p:txBody>
            <a:bodyPr wrap="square" rtlCol="0">
              <a:spAutoFit/>
            </a:bodyPr>
            <a:lstStyle/>
            <a:p>
              <a:pPr algn="ctr"/>
              <a:r>
                <a:rPr lang="pt-BR" sz="1100" dirty="0" smtClean="0"/>
                <a:t>Classificação aleatória</a:t>
              </a:r>
              <a:endParaRPr lang="pt-BR" sz="1100" dirty="0"/>
            </a:p>
          </p:txBody>
        </p:sp>
        <p:cxnSp>
          <p:nvCxnSpPr>
            <p:cNvPr id="39" name="Straight Arrow Connector 38"/>
            <p:cNvCxnSpPr/>
            <p:nvPr/>
          </p:nvCxnSpPr>
          <p:spPr>
            <a:xfrm flipV="1">
              <a:off x="6124575" y="3036260"/>
              <a:ext cx="609600" cy="346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879800" y="4249211"/>
              <a:ext cx="264299" cy="30480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78656" y="4007622"/>
              <a:ext cx="604878" cy="261610"/>
            </a:xfrm>
            <a:prstGeom prst="rect">
              <a:avLst/>
            </a:prstGeom>
            <a:noFill/>
          </p:spPr>
          <p:txBody>
            <a:bodyPr wrap="square" rtlCol="0">
              <a:spAutoFit/>
            </a:bodyPr>
            <a:lstStyle/>
            <a:p>
              <a:pPr algn="ctr"/>
              <a:r>
                <a:rPr lang="pt-BR" sz="1100" dirty="0" smtClean="0"/>
                <a:t>Melhor</a:t>
              </a:r>
              <a:endParaRPr lang="pt-BR" sz="1100" dirty="0"/>
            </a:p>
          </p:txBody>
        </p:sp>
        <p:sp>
          <p:nvSpPr>
            <p:cNvPr id="46" name="TextBox 45"/>
            <p:cNvSpPr txBox="1"/>
            <p:nvPr/>
          </p:nvSpPr>
          <p:spPr>
            <a:xfrm>
              <a:off x="4869525" y="4549779"/>
              <a:ext cx="604878" cy="261610"/>
            </a:xfrm>
            <a:prstGeom prst="rect">
              <a:avLst/>
            </a:prstGeom>
            <a:noFill/>
          </p:spPr>
          <p:txBody>
            <a:bodyPr wrap="square" rtlCol="0">
              <a:spAutoFit/>
            </a:bodyPr>
            <a:lstStyle/>
            <a:p>
              <a:pPr algn="ctr"/>
              <a:r>
                <a:rPr lang="pt-BR" sz="1100" dirty="0" smtClean="0"/>
                <a:t>Pior</a:t>
              </a:r>
              <a:endParaRPr lang="pt-BR" sz="1100" dirty="0"/>
            </a:p>
          </p:txBody>
        </p:sp>
        <p:sp>
          <p:nvSpPr>
            <p:cNvPr id="48" name="Freeform 47"/>
            <p:cNvSpPr/>
            <p:nvPr/>
          </p:nvSpPr>
          <p:spPr>
            <a:xfrm>
              <a:off x="4611966" y="2837706"/>
              <a:ext cx="1948517" cy="1973683"/>
            </a:xfrm>
            <a:custGeom>
              <a:avLst/>
              <a:gdLst>
                <a:gd name="connsiteX0" fmla="*/ 0 w 1933575"/>
                <a:gd name="connsiteY0" fmla="*/ 1914525 h 1914525"/>
                <a:gd name="connsiteX1" fmla="*/ 342900 w 1933575"/>
                <a:gd name="connsiteY1" fmla="*/ 495300 h 1914525"/>
                <a:gd name="connsiteX2" fmla="*/ 1933575 w 1933575"/>
                <a:gd name="connsiteY2" fmla="*/ 0 h 1914525"/>
              </a:gdLst>
              <a:ahLst/>
              <a:cxnLst>
                <a:cxn ang="0">
                  <a:pos x="connsiteX0" y="connsiteY0"/>
                </a:cxn>
                <a:cxn ang="0">
                  <a:pos x="connsiteX1" y="connsiteY1"/>
                </a:cxn>
                <a:cxn ang="0">
                  <a:pos x="connsiteX2" y="connsiteY2"/>
                </a:cxn>
              </a:cxnLst>
              <a:rect l="l" t="t" r="r" b="b"/>
              <a:pathLst>
                <a:path w="1933575" h="1914525">
                  <a:moveTo>
                    <a:pt x="0" y="1914525"/>
                  </a:moveTo>
                  <a:cubicBezTo>
                    <a:pt x="10319" y="1364456"/>
                    <a:pt x="20638" y="814387"/>
                    <a:pt x="342900" y="495300"/>
                  </a:cubicBezTo>
                  <a:cubicBezTo>
                    <a:pt x="665162" y="176213"/>
                    <a:pt x="1543050" y="158750"/>
                    <a:pt x="1933575"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a:off x="5144099" y="3308172"/>
              <a:ext cx="1776187" cy="69945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20286" y="3894501"/>
              <a:ext cx="2128464" cy="261610"/>
            </a:xfrm>
            <a:prstGeom prst="rect">
              <a:avLst/>
            </a:prstGeom>
            <a:noFill/>
          </p:spPr>
          <p:txBody>
            <a:bodyPr wrap="square" rtlCol="0">
              <a:spAutoFit/>
            </a:bodyPr>
            <a:lstStyle/>
            <a:p>
              <a:pPr algn="ctr"/>
              <a:r>
                <a:rPr lang="pt-BR" sz="1100" dirty="0" smtClean="0"/>
                <a:t>ROC de um classificador qualquer</a:t>
              </a:r>
              <a:endParaRPr lang="pt-BR" sz="1100" dirty="0"/>
            </a:p>
          </p:txBody>
        </p:sp>
      </p:grpSp>
    </p:spTree>
    <p:extLst>
      <p:ext uri="{BB962C8B-B14F-4D97-AF65-F5344CB8AC3E}">
        <p14:creationId xmlns:p14="http://schemas.microsoft.com/office/powerpoint/2010/main" val="13511017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351433" y="1668241"/>
            <a:ext cx="4887817" cy="5194490"/>
            <a:chOff x="4351433" y="1668241"/>
            <a:chExt cx="4887817" cy="519449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smtClean="0"/>
                <a:t>0</a:t>
              </a:r>
              <a:endParaRPr lang="pt-BR" dirty="0"/>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668241"/>
                  <a:ext cx="1335894"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668241"/>
                  <a:ext cx="1335894" cy="404983"/>
                </a:xfrm>
                <a:prstGeom prst="rect">
                  <a:avLst/>
                </a:prstGeom>
                <a:blipFill rotWithShape="0">
                  <a:blip r:embed="rId2"/>
                  <a:stretch>
                    <a:fillRect b="-30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807412" y="4336702"/>
                  <a:ext cx="1067923"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807412" y="4336702"/>
                  <a:ext cx="1067923" cy="404983"/>
                </a:xfrm>
                <a:prstGeom prst="rect">
                  <a:avLst/>
                </a:prstGeom>
                <a:blipFill rotWithShape="0">
                  <a:blip r:embed="rId3"/>
                  <a:stretch>
                    <a:fillRect b="-2985"/>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rot="16200000">
              <a:off x="4527235" y="2892937"/>
              <a:ext cx="4010076" cy="3929511"/>
            </a:xfrm>
            <a:prstGeom prst="arc">
              <a:avLst>
                <a:gd name="adj1" fmla="val 16222790"/>
                <a:gd name="adj2" fmla="val 44143"/>
              </a:avLst>
            </a:prstGeom>
            <a:noFill/>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5" name="Arc 34"/>
            <p:cNvSpPr/>
            <p:nvPr/>
          </p:nvSpPr>
          <p:spPr>
            <a:xfrm rot="16200000">
              <a:off x="4909208" y="2521732"/>
              <a:ext cx="3988167" cy="4671917"/>
            </a:xfrm>
            <a:prstGeom prst="arc">
              <a:avLst>
                <a:gd name="adj1" fmla="val 16222790"/>
                <a:gd name="adj2" fmla="val 44143"/>
              </a:avLst>
            </a:prstGeom>
            <a:no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ctangle 10"/>
            <p:cNvSpPr/>
            <p:nvPr/>
          </p:nvSpPr>
          <p:spPr>
            <a:xfrm>
              <a:off x="6568396" y="2655145"/>
              <a:ext cx="604390" cy="460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Connector 16"/>
            <p:cNvCxnSpPr/>
            <p:nvPr/>
          </p:nvCxnSpPr>
          <p:spPr>
            <a:xfrm>
              <a:off x="4624533" y="5201763"/>
              <a:ext cx="296717" cy="0"/>
            </a:xfrm>
            <a:prstGeom prst="line">
              <a:avLst/>
            </a:prstGeom>
            <a:no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624532" y="5478761"/>
              <a:ext cx="296717" cy="0"/>
            </a:xfrm>
            <a:prstGeom prst="line">
              <a:avLst/>
            </a:prstGeom>
            <a:noFill/>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78266" y="5063263"/>
              <a:ext cx="1705482" cy="276999"/>
            </a:xfrm>
            <a:prstGeom prst="rect">
              <a:avLst/>
            </a:prstGeom>
            <a:noFill/>
          </p:spPr>
          <p:txBody>
            <a:bodyPr wrap="square" rtlCol="0">
              <a:spAutoFit/>
            </a:bodyPr>
            <a:lstStyle/>
            <a:p>
              <a:r>
                <a:rPr lang="pt-BR" sz="1200" dirty="0" smtClean="0"/>
                <a:t>Classificador A</a:t>
              </a:r>
              <a:endParaRPr lang="pt-BR" sz="1200" dirty="0"/>
            </a:p>
          </p:txBody>
        </p:sp>
        <p:sp>
          <p:nvSpPr>
            <p:cNvPr id="40" name="TextBox 39"/>
            <p:cNvSpPr txBox="1"/>
            <p:nvPr/>
          </p:nvSpPr>
          <p:spPr>
            <a:xfrm>
              <a:off x="4975148" y="5340262"/>
              <a:ext cx="1705482" cy="276999"/>
            </a:xfrm>
            <a:prstGeom prst="rect">
              <a:avLst/>
            </a:prstGeom>
            <a:noFill/>
          </p:spPr>
          <p:txBody>
            <a:bodyPr wrap="square" rtlCol="0">
              <a:spAutoFit/>
            </a:bodyPr>
            <a:lstStyle/>
            <a:p>
              <a:r>
                <a:rPr lang="pt-BR" sz="1200" dirty="0" smtClean="0"/>
                <a:t>Classificador B</a:t>
              </a:r>
              <a:endParaRPr lang="pt-BR" sz="1200" dirty="0"/>
            </a:p>
          </p:txBody>
        </p:sp>
      </p:grpSp>
    </p:spTree>
    <p:extLst>
      <p:ext uri="{BB962C8B-B14F-4D97-AF65-F5344CB8AC3E}">
        <p14:creationId xmlns:p14="http://schemas.microsoft.com/office/powerpoint/2010/main" val="10006515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374075" y="3222362"/>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Isosceles Triangle 5"/>
          <p:cNvSpPr/>
          <p:nvPr/>
        </p:nvSpPr>
        <p:spPr>
          <a:xfrm>
            <a:off x="5641761" y="3213962"/>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5525940" y="2577985"/>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6291319" y="2588700"/>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5940228" y="2593757"/>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6693806" y="3605528"/>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5992370" y="3039109"/>
            <a:ext cx="193774"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6622800" y="2805043"/>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Isosceles Triangle 12"/>
          <p:cNvSpPr/>
          <p:nvPr/>
        </p:nvSpPr>
        <p:spPr>
          <a:xfrm>
            <a:off x="5344200" y="350843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Isosceles Triangle 13"/>
          <p:cNvSpPr/>
          <p:nvPr/>
        </p:nvSpPr>
        <p:spPr>
          <a:xfrm>
            <a:off x="5360793" y="383100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14"/>
          <p:cNvSpPr/>
          <p:nvPr/>
        </p:nvSpPr>
        <p:spPr>
          <a:xfrm>
            <a:off x="6209169" y="4013015"/>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5"/>
          <p:cNvSpPr/>
          <p:nvPr/>
        </p:nvSpPr>
        <p:spPr>
          <a:xfrm>
            <a:off x="6096957" y="3632400"/>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16"/>
          <p:cNvSpPr/>
          <p:nvPr/>
        </p:nvSpPr>
        <p:spPr>
          <a:xfrm>
            <a:off x="5785579" y="3620858"/>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7"/>
          <p:cNvSpPr/>
          <p:nvPr/>
        </p:nvSpPr>
        <p:spPr>
          <a:xfrm>
            <a:off x="5789193" y="3960431"/>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8"/>
          <p:cNvSpPr/>
          <p:nvPr/>
        </p:nvSpPr>
        <p:spPr>
          <a:xfrm>
            <a:off x="5370846" y="297815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0" name="Rectangle 19"/>
              <p:cNvSpPr/>
              <p:nvPr/>
            </p:nvSpPr>
            <p:spPr>
              <a:xfrm>
                <a:off x="6956938" y="2872178"/>
                <a:ext cx="662657" cy="505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0" name="Rectangle 19"/>
              <p:cNvSpPr>
                <a:spLocks noRot="1" noChangeAspect="1" noMove="1" noResize="1" noEditPoints="1" noAdjustHandles="1" noChangeArrowheads="1" noChangeShapeType="1" noTextEdit="1"/>
              </p:cNvSpPr>
              <p:nvPr/>
            </p:nvSpPr>
            <p:spPr>
              <a:xfrm>
                <a:off x="6956938" y="2872178"/>
                <a:ext cx="662657" cy="505993"/>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5575482" y="1927454"/>
                <a:ext cx="655076" cy="505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1" name="Rectangle 20"/>
              <p:cNvSpPr>
                <a:spLocks noRot="1" noChangeAspect="1" noMove="1" noResize="1" noEditPoints="1" noAdjustHandles="1" noChangeArrowheads="1" noChangeShapeType="1" noTextEdit="1"/>
              </p:cNvSpPr>
              <p:nvPr/>
            </p:nvSpPr>
            <p:spPr>
              <a:xfrm>
                <a:off x="5575482" y="1927454"/>
                <a:ext cx="655076" cy="505993"/>
              </a:xfrm>
              <a:prstGeom prst="rect">
                <a:avLst/>
              </a:prstGeom>
              <a:blipFill rotWithShape="0">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7310319" y="3952666"/>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2" name="TextBox 21"/>
              <p:cNvSpPr txBox="1">
                <a:spLocks noRot="1" noChangeAspect="1" noMove="1" noResize="1" noEditPoints="1" noAdjustHandles="1" noChangeArrowheads="1" noChangeShapeType="1" noTextEdit="1"/>
              </p:cNvSpPr>
              <p:nvPr/>
            </p:nvSpPr>
            <p:spPr>
              <a:xfrm>
                <a:off x="7310319" y="3952666"/>
                <a:ext cx="1001167" cy="46707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6936061" y="3407789"/>
                <a:ext cx="1300774" cy="467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3" name="Rectangle 22"/>
              <p:cNvSpPr>
                <a:spLocks noRot="1" noChangeAspect="1" noMove="1" noResize="1" noEditPoints="1" noAdjustHandles="1" noChangeArrowheads="1" noChangeShapeType="1" noTextEdit="1"/>
              </p:cNvSpPr>
              <p:nvPr/>
            </p:nvSpPr>
            <p:spPr>
              <a:xfrm>
                <a:off x="6936061" y="3407789"/>
                <a:ext cx="1300774" cy="467070"/>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6243200" y="1906777"/>
                <a:ext cx="1300774" cy="467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4" name="Rectangle 23"/>
              <p:cNvSpPr>
                <a:spLocks noRot="1" noChangeAspect="1" noMove="1" noResize="1" noEditPoints="1" noAdjustHandles="1" noChangeArrowheads="1" noChangeShapeType="1" noTextEdit="1"/>
              </p:cNvSpPr>
              <p:nvPr/>
            </p:nvSpPr>
            <p:spPr>
              <a:xfrm>
                <a:off x="6243200" y="1906777"/>
                <a:ext cx="1300774" cy="467070"/>
              </a:xfrm>
              <a:prstGeom prst="rect">
                <a:avLst/>
              </a:prstGeom>
              <a:blipFill rotWithShape="0">
                <a:blip r:embed="rId6"/>
                <a:stretch>
                  <a:fillRect/>
                </a:stretch>
              </a:blipFill>
            </p:spPr>
            <p:txBody>
              <a:bodyPr/>
              <a:lstStyle/>
              <a:p>
                <a:r>
                  <a:rPr lang="pt-BR">
                    <a:noFill/>
                  </a:rPr>
                  <a:t> </a:t>
                </a:r>
              </a:p>
            </p:txBody>
          </p:sp>
        </mc:Fallback>
      </mc:AlternateContent>
      <p:sp>
        <p:nvSpPr>
          <p:cNvPr id="25" name="Rectangle 24"/>
          <p:cNvSpPr/>
          <p:nvPr/>
        </p:nvSpPr>
        <p:spPr>
          <a:xfrm>
            <a:off x="5252838" y="3379159"/>
            <a:ext cx="1704020" cy="42289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ctangle 25"/>
          <p:cNvSpPr/>
          <p:nvPr/>
        </p:nvSpPr>
        <p:spPr>
          <a:xfrm>
            <a:off x="5252838" y="2949533"/>
            <a:ext cx="1704020" cy="42289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p:cNvSpPr/>
          <p:nvPr/>
        </p:nvSpPr>
        <p:spPr>
          <a:xfrm>
            <a:off x="5252838" y="2525066"/>
            <a:ext cx="1704020" cy="42289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p:cNvSpPr/>
          <p:nvPr/>
        </p:nvSpPr>
        <p:spPr>
          <a:xfrm>
            <a:off x="5252838" y="3801183"/>
            <a:ext cx="1704020" cy="42289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p:cNvSpPr/>
          <p:nvPr/>
        </p:nvSpPr>
        <p:spPr>
          <a:xfrm rot="5400000">
            <a:off x="4626088" y="3165022"/>
            <a:ext cx="1696850" cy="4251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p:cNvSpPr/>
          <p:nvPr/>
        </p:nvSpPr>
        <p:spPr>
          <a:xfrm rot="5400000">
            <a:off x="5046266" y="3167098"/>
            <a:ext cx="1696850" cy="4251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30"/>
          <p:cNvSpPr/>
          <p:nvPr/>
        </p:nvSpPr>
        <p:spPr>
          <a:xfrm rot="5400000">
            <a:off x="5471052" y="3172286"/>
            <a:ext cx="1696850" cy="4251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rot="5400000">
            <a:off x="5895838" y="3165836"/>
            <a:ext cx="1696850" cy="4251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3" name="Straight Arrow Connector 32"/>
          <p:cNvCxnSpPr/>
          <p:nvPr/>
        </p:nvCxnSpPr>
        <p:spPr>
          <a:xfrm>
            <a:off x="5252394" y="4227065"/>
            <a:ext cx="228867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5266042" y="1965610"/>
            <a:ext cx="0" cy="22763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4676417" y="1490460"/>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5" name="TextBox 34"/>
              <p:cNvSpPr txBox="1">
                <a:spLocks noRot="1" noChangeAspect="1" noMove="1" noResize="1" noEditPoints="1" noAdjustHandles="1" noChangeArrowheads="1" noChangeShapeType="1" noTextEdit="1"/>
              </p:cNvSpPr>
              <p:nvPr/>
            </p:nvSpPr>
            <p:spPr>
              <a:xfrm>
                <a:off x="4676417" y="1490460"/>
                <a:ext cx="1001167" cy="467070"/>
              </a:xfrm>
              <a:prstGeom prst="rect">
                <a:avLst/>
              </a:prstGeom>
              <a:blipFill rotWithShape="0">
                <a:blip r:embed="rId7"/>
                <a:stretch>
                  <a:fillRect/>
                </a:stretch>
              </a:blipFill>
            </p:spPr>
            <p:txBody>
              <a:bodyPr/>
              <a:lstStyle/>
              <a:p>
                <a:r>
                  <a:rPr lang="pt-BR">
                    <a:noFill/>
                  </a:rPr>
                  <a:t> </a:t>
                </a:r>
              </a:p>
            </p:txBody>
          </p:sp>
        </mc:Fallback>
      </mc:AlternateContent>
      <p:cxnSp>
        <p:nvCxnSpPr>
          <p:cNvPr id="36" name="Straight Connector 35"/>
          <p:cNvCxnSpPr/>
          <p:nvPr/>
        </p:nvCxnSpPr>
        <p:spPr>
          <a:xfrm>
            <a:off x="5251951" y="2547503"/>
            <a:ext cx="1704906" cy="16733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948446" y="4084926"/>
            <a:ext cx="334672" cy="350302"/>
          </a:xfrm>
          <a:prstGeom prst="rect">
            <a:avLst/>
          </a:prstGeom>
          <a:noFill/>
        </p:spPr>
        <p:txBody>
          <a:bodyPr wrap="none" rtlCol="0">
            <a:spAutoFit/>
          </a:bodyPr>
          <a:lstStyle/>
          <a:p>
            <a:r>
              <a:rPr lang="pt-BR" sz="1200" dirty="0" smtClean="0"/>
              <a:t>0</a:t>
            </a:r>
            <a:endParaRPr lang="pt-BR" sz="1200" dirty="0"/>
          </a:p>
        </p:txBody>
      </p:sp>
      <p:sp>
        <p:nvSpPr>
          <p:cNvPr id="38" name="TextBox 37"/>
          <p:cNvSpPr txBox="1"/>
          <p:nvPr/>
        </p:nvSpPr>
        <p:spPr>
          <a:xfrm>
            <a:off x="4948446" y="3627527"/>
            <a:ext cx="334672" cy="350302"/>
          </a:xfrm>
          <a:prstGeom prst="rect">
            <a:avLst/>
          </a:prstGeom>
          <a:noFill/>
        </p:spPr>
        <p:txBody>
          <a:bodyPr wrap="none" rtlCol="0">
            <a:spAutoFit/>
          </a:bodyPr>
          <a:lstStyle/>
          <a:p>
            <a:r>
              <a:rPr lang="pt-BR" sz="1200" dirty="0" smtClean="0"/>
              <a:t>1</a:t>
            </a:r>
            <a:endParaRPr lang="pt-BR" sz="1200" dirty="0"/>
          </a:p>
        </p:txBody>
      </p:sp>
      <p:sp>
        <p:nvSpPr>
          <p:cNvPr id="39" name="TextBox 38"/>
          <p:cNvSpPr txBox="1"/>
          <p:nvPr/>
        </p:nvSpPr>
        <p:spPr>
          <a:xfrm>
            <a:off x="4949977" y="3191729"/>
            <a:ext cx="334672" cy="350302"/>
          </a:xfrm>
          <a:prstGeom prst="rect">
            <a:avLst/>
          </a:prstGeom>
          <a:noFill/>
        </p:spPr>
        <p:txBody>
          <a:bodyPr wrap="none" rtlCol="0">
            <a:spAutoFit/>
          </a:bodyPr>
          <a:lstStyle/>
          <a:p>
            <a:r>
              <a:rPr lang="pt-BR" sz="1200" dirty="0"/>
              <a:t>2</a:t>
            </a:r>
          </a:p>
        </p:txBody>
      </p:sp>
      <p:sp>
        <p:nvSpPr>
          <p:cNvPr id="40" name="TextBox 39"/>
          <p:cNvSpPr txBox="1"/>
          <p:nvPr/>
        </p:nvSpPr>
        <p:spPr>
          <a:xfrm>
            <a:off x="4948632" y="2784145"/>
            <a:ext cx="334672" cy="350302"/>
          </a:xfrm>
          <a:prstGeom prst="rect">
            <a:avLst/>
          </a:prstGeom>
          <a:noFill/>
        </p:spPr>
        <p:txBody>
          <a:bodyPr wrap="none" rtlCol="0">
            <a:spAutoFit/>
          </a:bodyPr>
          <a:lstStyle/>
          <a:p>
            <a:r>
              <a:rPr lang="pt-BR" sz="1200" dirty="0"/>
              <a:t>3</a:t>
            </a:r>
          </a:p>
        </p:txBody>
      </p:sp>
      <p:sp>
        <p:nvSpPr>
          <p:cNvPr id="41" name="TextBox 40"/>
          <p:cNvSpPr txBox="1"/>
          <p:nvPr/>
        </p:nvSpPr>
        <p:spPr>
          <a:xfrm>
            <a:off x="4948446" y="2402534"/>
            <a:ext cx="334672" cy="350302"/>
          </a:xfrm>
          <a:prstGeom prst="rect">
            <a:avLst/>
          </a:prstGeom>
          <a:noFill/>
        </p:spPr>
        <p:txBody>
          <a:bodyPr wrap="none" rtlCol="0">
            <a:spAutoFit/>
          </a:bodyPr>
          <a:lstStyle/>
          <a:p>
            <a:r>
              <a:rPr lang="pt-BR" sz="1200" dirty="0" smtClean="0"/>
              <a:t>4</a:t>
            </a:r>
            <a:endParaRPr lang="pt-BR" sz="1200" dirty="0"/>
          </a:p>
        </p:txBody>
      </p:sp>
      <p:sp>
        <p:nvSpPr>
          <p:cNvPr id="42" name="TextBox 41"/>
          <p:cNvSpPr txBox="1"/>
          <p:nvPr/>
        </p:nvSpPr>
        <p:spPr>
          <a:xfrm>
            <a:off x="5521036" y="4194402"/>
            <a:ext cx="334672" cy="350302"/>
          </a:xfrm>
          <a:prstGeom prst="rect">
            <a:avLst/>
          </a:prstGeom>
          <a:noFill/>
        </p:spPr>
        <p:txBody>
          <a:bodyPr wrap="none" rtlCol="0">
            <a:spAutoFit/>
          </a:bodyPr>
          <a:lstStyle/>
          <a:p>
            <a:r>
              <a:rPr lang="pt-BR" sz="1200" dirty="0" smtClean="0"/>
              <a:t>1</a:t>
            </a:r>
            <a:endParaRPr lang="pt-BR" sz="1200" dirty="0"/>
          </a:p>
        </p:txBody>
      </p:sp>
      <p:sp>
        <p:nvSpPr>
          <p:cNvPr id="43" name="TextBox 42"/>
          <p:cNvSpPr txBox="1"/>
          <p:nvPr/>
        </p:nvSpPr>
        <p:spPr>
          <a:xfrm>
            <a:off x="5937300" y="4193465"/>
            <a:ext cx="334672" cy="350302"/>
          </a:xfrm>
          <a:prstGeom prst="rect">
            <a:avLst/>
          </a:prstGeom>
          <a:noFill/>
        </p:spPr>
        <p:txBody>
          <a:bodyPr wrap="none" rtlCol="0">
            <a:spAutoFit/>
          </a:bodyPr>
          <a:lstStyle/>
          <a:p>
            <a:r>
              <a:rPr lang="pt-BR" sz="1200" dirty="0" smtClean="0"/>
              <a:t>2</a:t>
            </a:r>
            <a:endParaRPr lang="pt-BR" sz="1200" dirty="0"/>
          </a:p>
        </p:txBody>
      </p:sp>
      <p:sp>
        <p:nvSpPr>
          <p:cNvPr id="44" name="TextBox 43"/>
          <p:cNvSpPr txBox="1"/>
          <p:nvPr/>
        </p:nvSpPr>
        <p:spPr>
          <a:xfrm>
            <a:off x="6382247" y="4186201"/>
            <a:ext cx="334672" cy="350302"/>
          </a:xfrm>
          <a:prstGeom prst="rect">
            <a:avLst/>
          </a:prstGeom>
          <a:noFill/>
        </p:spPr>
        <p:txBody>
          <a:bodyPr wrap="none" rtlCol="0">
            <a:spAutoFit/>
          </a:bodyPr>
          <a:lstStyle/>
          <a:p>
            <a:r>
              <a:rPr lang="pt-BR" sz="1200" dirty="0"/>
              <a:t>3</a:t>
            </a:r>
          </a:p>
        </p:txBody>
      </p:sp>
      <p:sp>
        <p:nvSpPr>
          <p:cNvPr id="45" name="TextBox 44"/>
          <p:cNvSpPr txBox="1"/>
          <p:nvPr/>
        </p:nvSpPr>
        <p:spPr>
          <a:xfrm>
            <a:off x="6827194" y="4186201"/>
            <a:ext cx="334672" cy="350302"/>
          </a:xfrm>
          <a:prstGeom prst="rect">
            <a:avLst/>
          </a:prstGeom>
          <a:noFill/>
        </p:spPr>
        <p:txBody>
          <a:bodyPr wrap="none" rtlCol="0">
            <a:spAutoFit/>
          </a:bodyPr>
          <a:lstStyle/>
          <a:p>
            <a:r>
              <a:rPr lang="pt-BR" sz="1200" dirty="0" smtClean="0"/>
              <a:t>4</a:t>
            </a:r>
            <a:endParaRPr lang="pt-BR" sz="1200" dirty="0"/>
          </a:p>
        </p:txBody>
      </p:sp>
    </p:spTree>
    <p:extLst>
      <p:ext uri="{BB962C8B-B14F-4D97-AF65-F5344CB8AC3E}">
        <p14:creationId xmlns:p14="http://schemas.microsoft.com/office/powerpoint/2010/main" val="16259613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7859116" y="1821121"/>
            <a:ext cx="3427225" cy="624274"/>
            <a:chOff x="7859116" y="1821121"/>
            <a:chExt cx="3427225" cy="624274"/>
          </a:xfrm>
        </p:grpSpPr>
        <p:cxnSp>
          <p:nvCxnSpPr>
            <p:cNvPr id="4" name="Straight Arrow Connector 3"/>
            <p:cNvCxnSpPr/>
            <p:nvPr/>
          </p:nvCxnSpPr>
          <p:spPr>
            <a:xfrm>
              <a:off x="7859116" y="1987422"/>
              <a:ext cx="320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p:cNvSpPr txBox="1"/>
                <p:nvPr/>
              </p:nvSpPr>
              <p:spPr>
                <a:xfrm>
                  <a:off x="11103022" y="1839397"/>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𝑥</m:t>
                        </m:r>
                      </m:oMath>
                    </m:oMathPara>
                  </a14:m>
                  <a:endParaRPr lang="pt-BR" dirty="0"/>
                </a:p>
              </p:txBody>
            </p:sp>
          </mc:Choice>
          <mc:Fallback xmlns="">
            <p:sp>
              <p:nvSpPr>
                <p:cNvPr id="5" name="TextBox 4"/>
                <p:cNvSpPr txBox="1">
                  <a:spLocks noRot="1" noChangeAspect="1" noMove="1" noResize="1" noEditPoints="1" noAdjustHandles="1" noChangeArrowheads="1" noChangeShapeType="1" noTextEdit="1"/>
                </p:cNvSpPr>
                <p:nvPr/>
              </p:nvSpPr>
              <p:spPr>
                <a:xfrm>
                  <a:off x="11103022" y="1839397"/>
                  <a:ext cx="183319" cy="276999"/>
                </a:xfrm>
                <a:prstGeom prst="rect">
                  <a:avLst/>
                </a:prstGeom>
                <a:blipFill rotWithShape="0">
                  <a:blip r:embed="rId2"/>
                  <a:stretch>
                    <a:fillRect l="-20000" r="-13333"/>
                  </a:stretch>
                </a:blipFill>
              </p:spPr>
              <p:txBody>
                <a:bodyPr/>
                <a:lstStyle/>
                <a:p>
                  <a:r>
                    <a:rPr lang="pt-BR">
                      <a:noFill/>
                    </a:rPr>
                    <a:t> </a:t>
                  </a:r>
                </a:p>
              </p:txBody>
            </p:sp>
          </mc:Fallback>
        </mc:AlternateContent>
        <p:cxnSp>
          <p:nvCxnSpPr>
            <p:cNvPr id="7" name="Straight Connector 6"/>
            <p:cNvCxnSpPr/>
            <p:nvPr/>
          </p:nvCxnSpPr>
          <p:spPr>
            <a:xfrm>
              <a:off x="8509773" y="1825497"/>
              <a:ext cx="0" cy="32385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45785" y="1821121"/>
              <a:ext cx="0" cy="32385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427779" y="1821121"/>
              <a:ext cx="0" cy="3238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9336119" y="2168396"/>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0</m:t>
                        </m:r>
                      </m:oMath>
                    </m:oMathPara>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9336119" y="2168396"/>
                  <a:ext cx="181140" cy="276999"/>
                </a:xfrm>
                <a:prstGeom prst="rect">
                  <a:avLst/>
                </a:prstGeom>
                <a:blipFill rotWithShape="0">
                  <a:blip r:embed="rId3"/>
                  <a:stretch>
                    <a:fillRect l="-34483" r="-31034" b="-6667"/>
                  </a:stretch>
                </a:blipFill>
              </p:spPr>
              <p:txBody>
                <a:bodyPr/>
                <a:lstStyle/>
                <a:p>
                  <a:r>
                    <a:rPr lang="pt-BR">
                      <a:noFill/>
                    </a:rPr>
                    <a:t> </a:t>
                  </a:r>
                </a:p>
              </p:txBody>
            </p:sp>
          </mc:Fallback>
        </mc:AlternateContent>
        <p:sp>
          <p:nvSpPr>
            <p:cNvPr id="15" name="TextBox 14"/>
            <p:cNvSpPr txBox="1"/>
            <p:nvPr/>
          </p:nvSpPr>
          <p:spPr>
            <a:xfrm>
              <a:off x="10287275" y="2168396"/>
              <a:ext cx="117020" cy="276999"/>
            </a:xfrm>
            <a:prstGeom prst="rect">
              <a:avLst/>
            </a:prstGeom>
            <a:noFill/>
          </p:spPr>
          <p:txBody>
            <a:bodyPr wrap="none" lIns="0" tIns="0" rIns="0" bIns="0" rtlCol="0">
              <a:spAutoFit/>
            </a:bodyPr>
            <a:lstStyle/>
            <a:p>
              <a:r>
                <a:rPr lang="pt-BR" dirty="0" smtClean="0"/>
                <a:t>1</a:t>
              </a:r>
              <a:endParaRPr lang="pt-BR" dirty="0"/>
            </a:p>
          </p:txBody>
        </p:sp>
        <p:sp>
          <p:nvSpPr>
            <p:cNvPr id="16" name="TextBox 15"/>
            <p:cNvSpPr txBox="1"/>
            <p:nvPr/>
          </p:nvSpPr>
          <p:spPr>
            <a:xfrm>
              <a:off x="8378551" y="2168395"/>
              <a:ext cx="187552" cy="276999"/>
            </a:xfrm>
            <a:prstGeom prst="rect">
              <a:avLst/>
            </a:prstGeom>
            <a:noFill/>
          </p:spPr>
          <p:txBody>
            <a:bodyPr wrap="none" lIns="0" tIns="0" rIns="0" bIns="0" rtlCol="0">
              <a:spAutoFit/>
            </a:bodyPr>
            <a:lstStyle/>
            <a:p>
              <a:r>
                <a:rPr lang="pt-BR" dirty="0" smtClean="0"/>
                <a:t>-1</a:t>
              </a:r>
              <a:endParaRPr lang="pt-BR" dirty="0"/>
            </a:p>
          </p:txBody>
        </p:sp>
      </p:grpSp>
      <p:grpSp>
        <p:nvGrpSpPr>
          <p:cNvPr id="40" name="Group 39"/>
          <p:cNvGrpSpPr/>
          <p:nvPr/>
        </p:nvGrpSpPr>
        <p:grpSpPr>
          <a:xfrm>
            <a:off x="1245521" y="1098439"/>
            <a:ext cx="4713860" cy="4285019"/>
            <a:chOff x="1245521" y="1098439"/>
            <a:chExt cx="4713860" cy="4285019"/>
          </a:xfrm>
        </p:grpSpPr>
        <p:cxnSp>
          <p:nvCxnSpPr>
            <p:cNvPr id="18" name="Straight Arrow Connector 17"/>
            <p:cNvCxnSpPr/>
            <p:nvPr/>
          </p:nvCxnSpPr>
          <p:spPr>
            <a:xfrm flipV="1">
              <a:off x="3192368" y="1423458"/>
              <a:ext cx="0" cy="39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245521" y="3432562"/>
              <a:ext cx="39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110368" y="237109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p:cNvSpPr/>
            <p:nvPr/>
          </p:nvSpPr>
          <p:spPr>
            <a:xfrm>
              <a:off x="2130368" y="237109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2128708" y="434787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p:nvSpPr>
          <p:spPr>
            <a:xfrm>
              <a:off x="4110368" y="434787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1813503" y="2019942"/>
              <a:ext cx="2767013" cy="283368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TextBox 24"/>
            <p:cNvSpPr txBox="1"/>
            <p:nvPr/>
          </p:nvSpPr>
          <p:spPr>
            <a:xfrm>
              <a:off x="4671449" y="3034126"/>
              <a:ext cx="1287932" cy="369332"/>
            </a:xfrm>
            <a:prstGeom prst="rect">
              <a:avLst/>
            </a:prstGeom>
            <a:noFill/>
          </p:spPr>
          <p:txBody>
            <a:bodyPr wrap="square" rtlCol="0">
              <a:spAutoFit/>
            </a:bodyPr>
            <a:lstStyle/>
            <a:p>
              <a:pPr algn="ctr"/>
              <a:r>
                <a:rPr lang="pt-BR" dirty="0" smtClean="0"/>
                <a:t>In-Phase(I)</a:t>
              </a:r>
              <a:endParaRPr lang="pt-BR" dirty="0"/>
            </a:p>
          </p:txBody>
        </p:sp>
        <p:sp>
          <p:nvSpPr>
            <p:cNvPr id="26" name="TextBox 25"/>
            <p:cNvSpPr txBox="1"/>
            <p:nvPr/>
          </p:nvSpPr>
          <p:spPr>
            <a:xfrm>
              <a:off x="2334646" y="1098439"/>
              <a:ext cx="1638703" cy="369332"/>
            </a:xfrm>
            <a:prstGeom prst="rect">
              <a:avLst/>
            </a:prstGeom>
            <a:noFill/>
          </p:spPr>
          <p:txBody>
            <a:bodyPr wrap="square" rtlCol="0">
              <a:spAutoFit/>
            </a:bodyPr>
            <a:lstStyle/>
            <a:p>
              <a:pPr algn="ctr"/>
              <a:r>
                <a:rPr lang="pt-BR" dirty="0" smtClean="0"/>
                <a:t>Quadrature (Q)</a:t>
              </a:r>
              <a:endParaRPr lang="pt-BR" dirty="0"/>
            </a:p>
          </p:txBody>
        </p:sp>
        <p:sp>
          <p:nvSpPr>
            <p:cNvPr id="27" name="TextBox 26"/>
            <p:cNvSpPr txBox="1"/>
            <p:nvPr/>
          </p:nvSpPr>
          <p:spPr>
            <a:xfrm>
              <a:off x="3973349" y="2032545"/>
              <a:ext cx="418037" cy="338554"/>
            </a:xfrm>
            <a:prstGeom prst="rect">
              <a:avLst/>
            </a:prstGeom>
            <a:noFill/>
          </p:spPr>
          <p:txBody>
            <a:bodyPr wrap="square" rtlCol="0">
              <a:spAutoFit/>
            </a:bodyPr>
            <a:lstStyle/>
            <a:p>
              <a:r>
                <a:rPr lang="pt-BR" sz="1600" dirty="0" smtClean="0"/>
                <a:t>00</a:t>
              </a:r>
              <a:endParaRPr lang="pt-BR" sz="1600" dirty="0"/>
            </a:p>
          </p:txBody>
        </p:sp>
        <p:sp>
          <p:nvSpPr>
            <p:cNvPr id="28" name="TextBox 27"/>
            <p:cNvSpPr txBox="1"/>
            <p:nvPr/>
          </p:nvSpPr>
          <p:spPr>
            <a:xfrm>
              <a:off x="1993351" y="2032545"/>
              <a:ext cx="418037" cy="338554"/>
            </a:xfrm>
            <a:prstGeom prst="rect">
              <a:avLst/>
            </a:prstGeom>
            <a:noFill/>
          </p:spPr>
          <p:txBody>
            <a:bodyPr wrap="square" rtlCol="0">
              <a:spAutoFit/>
            </a:bodyPr>
            <a:lstStyle/>
            <a:p>
              <a:r>
                <a:rPr lang="pt-BR" sz="1600" dirty="0" smtClean="0"/>
                <a:t>01</a:t>
              </a:r>
              <a:endParaRPr lang="pt-BR" sz="1600" dirty="0"/>
            </a:p>
          </p:txBody>
        </p:sp>
        <p:sp>
          <p:nvSpPr>
            <p:cNvPr id="29" name="TextBox 28"/>
            <p:cNvSpPr txBox="1"/>
            <p:nvPr/>
          </p:nvSpPr>
          <p:spPr>
            <a:xfrm>
              <a:off x="1993351" y="4491876"/>
              <a:ext cx="418037" cy="338554"/>
            </a:xfrm>
            <a:prstGeom prst="rect">
              <a:avLst/>
            </a:prstGeom>
            <a:noFill/>
          </p:spPr>
          <p:txBody>
            <a:bodyPr wrap="square" rtlCol="0">
              <a:spAutoFit/>
            </a:bodyPr>
            <a:lstStyle/>
            <a:p>
              <a:r>
                <a:rPr lang="pt-BR" sz="1600" dirty="0"/>
                <a:t>1</a:t>
              </a:r>
              <a:r>
                <a:rPr lang="pt-BR" sz="1600" dirty="0" smtClean="0"/>
                <a:t>1</a:t>
              </a:r>
              <a:endParaRPr lang="pt-BR" sz="1600" dirty="0"/>
            </a:p>
          </p:txBody>
        </p:sp>
        <p:sp>
          <p:nvSpPr>
            <p:cNvPr id="30" name="TextBox 29"/>
            <p:cNvSpPr txBox="1"/>
            <p:nvPr/>
          </p:nvSpPr>
          <p:spPr>
            <a:xfrm>
              <a:off x="3976796" y="4491876"/>
              <a:ext cx="418037" cy="338554"/>
            </a:xfrm>
            <a:prstGeom prst="rect">
              <a:avLst/>
            </a:prstGeom>
            <a:noFill/>
          </p:spPr>
          <p:txBody>
            <a:bodyPr wrap="square" rtlCol="0">
              <a:spAutoFit/>
            </a:bodyPr>
            <a:lstStyle/>
            <a:p>
              <a:r>
                <a:rPr lang="pt-BR" sz="1600" dirty="0" smtClean="0"/>
                <a:t>1</a:t>
              </a:r>
              <a:r>
                <a:rPr lang="pt-BR" sz="1600" dirty="0"/>
                <a:t>0</a:t>
              </a:r>
            </a:p>
          </p:txBody>
        </p:sp>
        <p:cxnSp>
          <p:nvCxnSpPr>
            <p:cNvPr id="31" name="Straight Connector 30"/>
            <p:cNvCxnSpPr/>
            <p:nvPr/>
          </p:nvCxnSpPr>
          <p:spPr>
            <a:xfrm>
              <a:off x="3072163" y="2450166"/>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075618" y="4413573"/>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4063893" y="3435115"/>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2090313" y="3429464"/>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3246828" y="2276515"/>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3246828" y="2276515"/>
                  <a:ext cx="658012" cy="333168"/>
                </a:xfrm>
                <a:prstGeom prst="rect">
                  <a:avLst/>
                </a:prstGeom>
                <a:blipFill rotWithShape="0">
                  <a:blip r:embed="rId4"/>
                  <a:stretch>
                    <a:fillRect l="-13889" t="-78182" r="-31481"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3817374" y="3487984"/>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6" name="TextBox 35"/>
                <p:cNvSpPr txBox="1">
                  <a:spLocks noRot="1" noChangeAspect="1" noMove="1" noResize="1" noEditPoints="1" noAdjustHandles="1" noChangeArrowheads="1" noChangeShapeType="1" noTextEdit="1"/>
                </p:cNvSpPr>
                <p:nvPr/>
              </p:nvSpPr>
              <p:spPr>
                <a:xfrm>
                  <a:off x="3817374" y="3487984"/>
                  <a:ext cx="658012" cy="333168"/>
                </a:xfrm>
                <a:prstGeom prst="rect">
                  <a:avLst/>
                </a:prstGeom>
                <a:blipFill rotWithShape="0">
                  <a:blip r:embed="rId5"/>
                  <a:stretch>
                    <a:fillRect l="-12963" t="-78182" r="-32407"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3253853" y="4226035"/>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7" name="TextBox 36"/>
                <p:cNvSpPr txBox="1">
                  <a:spLocks noRot="1" noChangeAspect="1" noMove="1" noResize="1" noEditPoints="1" noAdjustHandles="1" noChangeArrowheads="1" noChangeShapeType="1" noTextEdit="1"/>
                </p:cNvSpPr>
                <p:nvPr/>
              </p:nvSpPr>
              <p:spPr>
                <a:xfrm>
                  <a:off x="3253853" y="4226035"/>
                  <a:ext cx="658012" cy="333168"/>
                </a:xfrm>
                <a:prstGeom prst="rect">
                  <a:avLst/>
                </a:prstGeom>
                <a:blipFill rotWithShape="0">
                  <a:blip r:embed="rId6"/>
                  <a:stretch>
                    <a:fillRect t="-78182" r="-47222"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1869307" y="3542587"/>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1869307" y="3542587"/>
                  <a:ext cx="658012" cy="333168"/>
                </a:xfrm>
                <a:prstGeom prst="rect">
                  <a:avLst/>
                </a:prstGeom>
                <a:blipFill rotWithShape="0">
                  <a:blip r:embed="rId7"/>
                  <a:stretch>
                    <a:fillRect t="-78182" r="-47222" b="-141818"/>
                  </a:stretch>
                </a:blipFill>
              </p:spPr>
              <p:txBody>
                <a:bodyPr/>
                <a:lstStyle/>
                <a:p>
                  <a:r>
                    <a:rPr lang="pt-BR">
                      <a:noFill/>
                    </a:rPr>
                    <a:t> </a:t>
                  </a:r>
                </a:p>
              </p:txBody>
            </p:sp>
          </mc:Fallback>
        </mc:AlternateContent>
      </p:grpSp>
    </p:spTree>
    <p:extLst>
      <p:ext uri="{BB962C8B-B14F-4D97-AF65-F5344CB8AC3E}">
        <p14:creationId xmlns:p14="http://schemas.microsoft.com/office/powerpoint/2010/main" val="3777202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21285"/>
            <a:ext cx="10515600" cy="808355"/>
          </a:xfrm>
        </p:spPr>
        <p:txBody>
          <a:bodyPr/>
          <a:lstStyle/>
          <a:p>
            <a:r>
              <a:rPr lang="pt-BR" dirty="0"/>
              <a:t>Representação da saída desejada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61744"/>
                <a:ext cx="11010363" cy="5321935"/>
              </a:xfrm>
            </p:spPr>
            <p:txBody>
              <a:bodyPr>
                <a:normAutofit/>
              </a:bodyPr>
              <a:lstStyle/>
              <a:p>
                <a:r>
                  <a:rPr lang="pt-BR" b="1" dirty="0" smtClean="0"/>
                  <a:t>Classificação multi-classes</a:t>
                </a:r>
                <a:r>
                  <a:rPr lang="pt-BR" dirty="0" smtClean="0"/>
                  <a:t>: existem mais de 2 classes possíveis </a:t>
                </a:r>
                <a14:m>
                  <m:oMath xmlns:m="http://schemas.openxmlformats.org/officeDocument/2006/math">
                    <m:r>
                      <a:rPr lang="pt-BR" b="0" i="0" smtClean="0">
                        <a:latin typeface="Cambria Math" panose="02040503050406030204" pitchFamily="18" charset="0"/>
                      </a:rPr>
                      <m:t>(</m:t>
                    </m:r>
                    <m:r>
                      <a:rPr lang="pt-BR" i="1">
                        <a:latin typeface="Cambria Math" panose="02040503050406030204" pitchFamily="18" charset="0"/>
                      </a:rPr>
                      <m:t>𝑄</m:t>
                    </m:r>
                    <m:r>
                      <a:rPr lang="pt-BR" i="1">
                        <a:latin typeface="Cambria Math" panose="02040503050406030204" pitchFamily="18" charset="0"/>
                      </a:rPr>
                      <m:t>&gt;2)</m:t>
                    </m:r>
                  </m:oMath>
                </a14:m>
                <a:r>
                  <a:rPr lang="pt-BR" dirty="0" smtClean="0"/>
                  <a:t>.</a:t>
                </a:r>
              </a:p>
              <a:p>
                <a:pPr lvl="1"/>
                <a:r>
                  <a:rPr lang="pt-BR" dirty="0"/>
                  <a:t>Uma estratégia bastante </a:t>
                </a:r>
                <a:r>
                  <a:rPr lang="pt-BR" dirty="0" smtClean="0"/>
                  <a:t>utilizada para representar estas classes </a:t>
                </a:r>
                <a:r>
                  <a:rPr lang="pt-BR" dirty="0"/>
                  <a:t>é conhecida como </a:t>
                </a:r>
                <a:r>
                  <a:rPr lang="pt-BR" b="1" i="1" dirty="0"/>
                  <a:t>one-hot </a:t>
                </a:r>
                <a:r>
                  <a:rPr lang="pt-BR" b="1" i="1" dirty="0" smtClean="0"/>
                  <a:t>encoding</a:t>
                </a:r>
                <a:r>
                  <a:rPr lang="pt-BR" dirty="0" smtClean="0"/>
                  <a:t>. </a:t>
                </a:r>
              </a:p>
              <a:p>
                <a:r>
                  <a:rPr lang="pt-BR" b="1" i="1" dirty="0"/>
                  <a:t>O</a:t>
                </a:r>
                <a:r>
                  <a:rPr lang="pt-BR" b="1" i="1" dirty="0" smtClean="0"/>
                  <a:t>ne-hot encoding</a:t>
                </a:r>
                <a:r>
                  <a:rPr lang="pt-BR" dirty="0" smtClean="0"/>
                  <a:t>:</a:t>
                </a:r>
                <a:r>
                  <a:rPr lang="pt-BR" b="1" i="1" dirty="0" smtClean="0"/>
                  <a:t> </a:t>
                </a:r>
                <a:r>
                  <a:rPr lang="pt-BR" dirty="0" smtClean="0"/>
                  <a:t>utiliza uma </a:t>
                </a:r>
                <a:r>
                  <a:rPr lang="pt-BR" dirty="0"/>
                  <a:t>representação binária para </a:t>
                </a:r>
                <a:r>
                  <a:rPr lang="pt-BR" dirty="0" smtClean="0"/>
                  <a:t>cada uma das variáveis </a:t>
                </a:r>
                <a:r>
                  <a:rPr lang="pt-BR" dirty="0"/>
                  <a:t>categóricas. </a:t>
                </a:r>
                <a:endParaRPr lang="pt-BR" dirty="0" smtClean="0"/>
              </a:p>
              <a:p>
                <a:pPr lvl="1"/>
                <a:r>
                  <a:rPr lang="pt-BR" dirty="0" smtClean="0"/>
                  <a:t>Neste </a:t>
                </a:r>
                <a:r>
                  <a:rPr lang="pt-BR" dirty="0"/>
                  <a:t>caso, o </a:t>
                </a:r>
                <a:r>
                  <a:rPr lang="pt-BR" b="1" i="1" dirty="0"/>
                  <a:t>classificador</a:t>
                </a:r>
                <a:r>
                  <a:rPr lang="pt-BR" dirty="0"/>
                  <a:t> produz múltiplas saídas, cada </a:t>
                </a:r>
                <a:r>
                  <a:rPr lang="pt-BR" dirty="0" smtClean="0"/>
                  <a:t>uma representando </a:t>
                </a:r>
                <a:r>
                  <a:rPr lang="pt-BR" dirty="0"/>
                  <a:t>a </a:t>
                </a:r>
                <a:r>
                  <a:rPr lang="pt-BR" b="1" i="1" dirty="0"/>
                  <a:t>possibilidade</a:t>
                </a:r>
                <a:r>
                  <a:rPr lang="pt-BR" dirty="0"/>
                  <a:t> </a:t>
                </a:r>
                <a:r>
                  <a:rPr lang="pt-BR" dirty="0" smtClean="0"/>
                  <a:t>(ou probabilidade) do </a:t>
                </a:r>
                <a:r>
                  <a:rPr lang="pt-BR" dirty="0"/>
                  <a:t>padrão pertencer a uma classe específica. </a:t>
                </a:r>
                <a:endParaRPr lang="pt-BR" dirty="0" smtClean="0"/>
              </a:p>
              <a:p>
                <a:pPr lvl="1"/>
                <a:r>
                  <a:rPr lang="pt-BR" b="1" dirty="0"/>
                  <a:t>Exemplo</a:t>
                </a:r>
                <a:r>
                  <a:rPr lang="pt-BR" dirty="0"/>
                  <a:t>: </a:t>
                </a:r>
                <a:r>
                  <a:rPr lang="pt-BR" dirty="0" smtClean="0"/>
                  <a:t>imaginemos um classificador de notícias com quatro </a:t>
                </a:r>
                <a:r>
                  <a:rPr lang="pt-BR" dirty="0"/>
                  <a:t>classes </a:t>
                </a:r>
                <a:r>
                  <a:rPr lang="pt-BR" dirty="0" smtClean="0"/>
                  <a:t>possíveis: </a:t>
                </a:r>
                <a:r>
                  <a:rPr lang="pt-BR" i="1" dirty="0" smtClean="0"/>
                  <a:t>esporte</a:t>
                </a:r>
                <a:r>
                  <a:rPr lang="pt-BR" dirty="0"/>
                  <a:t>, </a:t>
                </a:r>
                <a:r>
                  <a:rPr lang="pt-BR" i="1" dirty="0"/>
                  <a:t>política</a:t>
                </a:r>
                <a:r>
                  <a:rPr lang="pt-BR" dirty="0"/>
                  <a:t>, </a:t>
                </a:r>
                <a:r>
                  <a:rPr lang="pt-BR" i="1" dirty="0"/>
                  <a:t>ciências</a:t>
                </a:r>
                <a:r>
                  <a:rPr lang="pt-BR" dirty="0"/>
                  <a:t> e </a:t>
                </a:r>
                <a:r>
                  <a:rPr lang="pt-BR" i="1" dirty="0"/>
                  <a:t>variedades</a:t>
                </a:r>
                <a:r>
                  <a:rPr lang="pt-BR" dirty="0" smtClean="0"/>
                  <a:t>. Como vocês as representariam com o </a:t>
                </a:r>
                <a:r>
                  <a:rPr lang="pt-BR" b="1" i="1" dirty="0"/>
                  <a:t>one-hot encoding</a:t>
                </a:r>
                <a:r>
                  <a:rPr lang="pt-BR" dirty="0" smtClean="0"/>
                  <a:t>?</a:t>
                </a:r>
                <a:endParaRPr lang="pt-BR" sz="17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pt-BR" sz="2200" i="1" smtClean="0">
                              <a:latin typeface="Cambria Math" panose="02040503050406030204" pitchFamily="18" charset="0"/>
                            </a:rPr>
                          </m:ctrlPr>
                        </m:dPr>
                        <m:e>
                          <m:m>
                            <m:mPr>
                              <m:mcs>
                                <m:mc>
                                  <m:mcPr>
                                    <m:count m:val="1"/>
                                    <m:mcJc m:val="center"/>
                                  </m:mcPr>
                                </m:mc>
                              </m:mcs>
                              <m:ctrlPr>
                                <a:rPr lang="pt-BR" sz="2200" i="1" smtClean="0">
                                  <a:latin typeface="Cambria Math" panose="02040503050406030204" pitchFamily="18" charset="0"/>
                                </a:rPr>
                              </m:ctrlPr>
                            </m:mPr>
                            <m:mr>
                              <m:e>
                                <m:r>
                                  <m:rPr>
                                    <m:nor/>
                                  </m:rPr>
                                  <a:rPr lang="pt-BR" sz="2200" i="1" dirty="0"/>
                                  <m:t>esporte</m:t>
                                </m:r>
                                <m:r>
                                  <m:rPr>
                                    <m:nor/>
                                  </m:rPr>
                                  <a:rPr lang="pt-BR" sz="2200" b="0" i="1" dirty="0" smtClean="0"/>
                                  <m:t>:      </m:t>
                                </m:r>
                                <m:sSup>
                                  <m:sSupPr>
                                    <m:ctrlPr>
                                      <a:rPr lang="pt-BR" sz="2200" b="0" i="1" dirty="0" smtClean="0">
                                        <a:latin typeface="Cambria Math" panose="02040503050406030204" pitchFamily="18" charset="0"/>
                                      </a:rPr>
                                    </m:ctrlPr>
                                  </m:sSupPr>
                                  <m:e>
                                    <m:d>
                                      <m:dPr>
                                        <m:begChr m:val="["/>
                                        <m:endChr m:val="]"/>
                                        <m:ctrlPr>
                                          <a:rPr lang="pt-BR" sz="2200" b="0" i="1" dirty="0" smtClean="0">
                                            <a:latin typeface="Cambria Math" panose="02040503050406030204" pitchFamily="18" charset="0"/>
                                          </a:rPr>
                                        </m:ctrlPr>
                                      </m:dPr>
                                      <m:e>
                                        <m:m>
                                          <m:mPr>
                                            <m:mcs>
                                              <m:mc>
                                                <m:mcPr>
                                                  <m:count m:val="3"/>
                                                  <m:mcJc m:val="center"/>
                                                </m:mcPr>
                                              </m:mc>
                                            </m:mcs>
                                            <m:ctrlPr>
                                              <a:rPr lang="pt-BR" sz="2200" b="0" i="1" dirty="0" smtClean="0">
                                                <a:latin typeface="Cambria Math" panose="02040503050406030204" pitchFamily="18" charset="0"/>
                                              </a:rPr>
                                            </m:ctrlPr>
                                          </m:mPr>
                                          <m:mr>
                                            <m:e>
                                              <m:r>
                                                <m:rPr>
                                                  <m:brk m:alnAt="7"/>
                                                </m:rPr>
                                                <a:rPr lang="pt-BR" sz="2200" b="0" i="1" dirty="0" smtClean="0">
                                                  <a:latin typeface="Cambria Math" panose="02040503050406030204" pitchFamily="18" charset="0"/>
                                                </a:rPr>
                                                <m:t>1</m:t>
                                              </m:r>
                                            </m:e>
                                            <m:e>
                                              <m:r>
                                                <a:rPr lang="pt-BR" sz="2200" b="0" i="1" dirty="0" smtClean="0">
                                                  <a:latin typeface="Cambria Math" panose="02040503050406030204" pitchFamily="18" charset="0"/>
                                                </a:rPr>
                                                <m:t>0</m:t>
                                              </m:r>
                                            </m:e>
                                            <m:e>
                                              <m:m>
                                                <m:mPr>
                                                  <m:mcs>
                                                    <m:mc>
                                                      <m:mcPr>
                                                        <m:count m:val="2"/>
                                                        <m:mcJc m:val="center"/>
                                                      </m:mcPr>
                                                    </m:mc>
                                                  </m:mcs>
                                                  <m:ctrlPr>
                                                    <a:rPr lang="pt-BR" sz="2200" b="0" i="1" dirty="0" smtClean="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b="0" i="1" dirty="0" smtClean="0">
                                                        <a:latin typeface="Cambria Math" panose="02040503050406030204" pitchFamily="18" charset="0"/>
                                                      </a:rPr>
                                                      <m:t>0</m:t>
                                                    </m:r>
                                                  </m:e>
                                                </m:mr>
                                              </m:m>
                                            </m:e>
                                          </m:mr>
                                        </m:m>
                                      </m:e>
                                    </m:d>
                                  </m:e>
                                  <m:sup>
                                    <m:r>
                                      <a:rPr lang="pt-BR" sz="2200" b="0" i="1" dirty="0" smtClean="0">
                                        <a:latin typeface="Cambria Math" panose="02040503050406030204" pitchFamily="18" charset="0"/>
                                      </a:rPr>
                                      <m:t>𝑇</m:t>
                                    </m:r>
                                  </m:sup>
                                </m:sSup>
                              </m:e>
                            </m:mr>
                            <m:mr>
                              <m:e>
                                <m:r>
                                  <m:rPr>
                                    <m:nor/>
                                  </m:rPr>
                                  <a:rPr lang="pt-BR" sz="2200" i="1" dirty="0"/>
                                  <m:t>pol</m:t>
                                </m:r>
                                <m:r>
                                  <m:rPr>
                                    <m:nor/>
                                  </m:rPr>
                                  <a:rPr lang="pt-BR" sz="2200" i="1" dirty="0"/>
                                  <m:t>í</m:t>
                                </m:r>
                                <m:r>
                                  <m:rPr>
                                    <m:nor/>
                                  </m:rPr>
                                  <a:rPr lang="pt-BR" sz="2200" i="1" dirty="0"/>
                                  <m:t>tica</m:t>
                                </m:r>
                                <m:r>
                                  <m:rPr>
                                    <m:nor/>
                                  </m:rPr>
                                  <a:rPr lang="pt-BR" sz="2200" i="1" dirty="0"/>
                                  <m:t>:       </m:t>
                                </m:r>
                                <m:sSup>
                                  <m:sSupPr>
                                    <m:ctrlPr>
                                      <a:rPr lang="pt-BR" sz="2200" i="1" dirty="0">
                                        <a:latin typeface="Cambria Math" panose="02040503050406030204" pitchFamily="18" charset="0"/>
                                      </a:rPr>
                                    </m:ctrlPr>
                                  </m:sSupPr>
                                  <m:e>
                                    <m:d>
                                      <m:dPr>
                                        <m:begChr m:val="["/>
                                        <m:endChr m:val="]"/>
                                        <m:ctrlPr>
                                          <a:rPr lang="pt-BR" sz="2200" i="1" dirty="0">
                                            <a:latin typeface="Cambria Math" panose="02040503050406030204" pitchFamily="18" charset="0"/>
                                          </a:rPr>
                                        </m:ctrlPr>
                                      </m:dPr>
                                      <m:e>
                                        <m:m>
                                          <m:mPr>
                                            <m:mcs>
                                              <m:mc>
                                                <m:mcPr>
                                                  <m:count m:val="3"/>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b="0" i="1" dirty="0" smtClean="0">
                                                  <a:latin typeface="Cambria Math" panose="02040503050406030204" pitchFamily="18" charset="0"/>
                                                </a:rPr>
                                                <m:t>1</m:t>
                                              </m:r>
                                            </m:e>
                                            <m:e>
                                              <m:m>
                                                <m:mPr>
                                                  <m:mcs>
                                                    <m:mc>
                                                      <m:mcPr>
                                                        <m:count m:val="2"/>
                                                        <m:mcJc m:val="center"/>
                                                      </m:mcPr>
                                                    </m:mc>
                                                  </m:mcs>
                                                  <m:ctrlPr>
                                                    <a:rPr lang="pt-BR" sz="2200" i="1" dirty="0">
                                                      <a:latin typeface="Cambria Math" panose="02040503050406030204" pitchFamily="18" charset="0"/>
                                                    </a:rPr>
                                                  </m:ctrlPr>
                                                </m:mPr>
                                                <m:mr>
                                                  <m:e>
                                                    <m:r>
                                                      <m:rPr>
                                                        <m:brk m:alnAt="7"/>
                                                      </m:rPr>
                                                      <a:rPr lang="pt-BR" sz="2200" i="1" dirty="0">
                                                        <a:latin typeface="Cambria Math" panose="02040503050406030204" pitchFamily="18" charset="0"/>
                                                      </a:rPr>
                                                      <m:t>0</m:t>
                                                    </m:r>
                                                  </m:e>
                                                  <m:e>
                                                    <m:r>
                                                      <a:rPr lang="pt-BR" sz="2200" i="1" dirty="0">
                                                        <a:latin typeface="Cambria Math" panose="02040503050406030204" pitchFamily="18" charset="0"/>
                                                      </a:rPr>
                                                      <m:t>0</m:t>
                                                    </m:r>
                                                  </m:e>
                                                </m:mr>
                                              </m:m>
                                            </m:e>
                                          </m:mr>
                                        </m:m>
                                      </m:e>
                                    </m:d>
                                  </m:e>
                                  <m:sup>
                                    <m:r>
                                      <a:rPr lang="pt-BR" sz="2200" i="1" dirty="0">
                                        <a:latin typeface="Cambria Math" panose="02040503050406030204" pitchFamily="18" charset="0"/>
                                      </a:rPr>
                                      <m:t>𝑇</m:t>
                                    </m:r>
                                  </m:sup>
                                </m:sSup>
                              </m:e>
                            </m:mr>
                            <m:mr>
                              <m:e>
                                <m:m>
                                  <m:mPr>
                                    <m:mcs>
                                      <m:mc>
                                        <m:mcPr>
                                          <m:count m:val="1"/>
                                          <m:mcJc m:val="center"/>
                                        </m:mcPr>
                                      </m:mc>
                                    </m:mcs>
                                    <m:ctrlPr>
                                      <a:rPr lang="pt-BR" sz="2200" i="1" smtClean="0">
                                        <a:latin typeface="Cambria Math" panose="02040503050406030204" pitchFamily="18" charset="0"/>
                                      </a:rPr>
                                    </m:ctrlPr>
                                  </m:mPr>
                                  <m:mr>
                                    <m:e>
                                      <m:r>
                                        <m:rPr>
                                          <m:nor/>
                                        </m:rPr>
                                        <a:rPr lang="pt-BR" sz="2200" i="1" dirty="0"/>
                                        <m:t>ci</m:t>
                                      </m:r>
                                      <m:r>
                                        <m:rPr>
                                          <m:nor/>
                                        </m:rPr>
                                        <a:rPr lang="pt-BR" sz="2200" i="1" dirty="0"/>
                                        <m:t>ê</m:t>
                                      </m:r>
                                      <m:r>
                                        <m:rPr>
                                          <m:nor/>
                                        </m:rPr>
                                        <a:rPr lang="pt-BR" sz="2200" i="1" dirty="0"/>
                                        <m:t>ncias</m:t>
                                      </m:r>
                                      <m:r>
                                        <m:rPr>
                                          <m:nor/>
                                        </m:rPr>
                                        <a:rPr lang="pt-BR" sz="2200" i="1" dirty="0"/>
                                        <m:t>: </m:t>
                                      </m:r>
                                      <m:sSup>
                                        <m:sSupPr>
                                          <m:ctrlPr>
                                            <a:rPr lang="pt-BR" sz="2200" i="1" dirty="0">
                                              <a:latin typeface="Cambria Math" panose="02040503050406030204" pitchFamily="18" charset="0"/>
                                            </a:rPr>
                                          </m:ctrlPr>
                                        </m:sSupPr>
                                        <m:e>
                                          <m:r>
                                            <a:rPr lang="pt-BR" sz="2200" b="0" i="1" dirty="0" smtClean="0">
                                              <a:latin typeface="Cambria Math" panose="02040503050406030204" pitchFamily="18" charset="0"/>
                                            </a:rPr>
                                            <m:t>     </m:t>
                                          </m:r>
                                          <m:d>
                                            <m:dPr>
                                              <m:begChr m:val="["/>
                                              <m:endChr m:val="]"/>
                                              <m:ctrlPr>
                                                <a:rPr lang="pt-BR" sz="2200" i="1" dirty="0">
                                                  <a:latin typeface="Cambria Math" panose="02040503050406030204" pitchFamily="18" charset="0"/>
                                                </a:rPr>
                                              </m:ctrlPr>
                                            </m:dPr>
                                            <m:e>
                                              <m:m>
                                                <m:mPr>
                                                  <m:mcs>
                                                    <m:mc>
                                                      <m:mcPr>
                                                        <m:count m:val="3"/>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i="1" dirty="0">
                                                        <a:latin typeface="Cambria Math" panose="02040503050406030204" pitchFamily="18" charset="0"/>
                                                      </a:rPr>
                                                      <m:t>0</m:t>
                                                    </m:r>
                                                  </m:e>
                                                  <m:e>
                                                    <m:m>
                                                      <m:mPr>
                                                        <m:mcs>
                                                          <m:mc>
                                                            <m:mcPr>
                                                              <m:count m:val="2"/>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1</m:t>
                                                          </m:r>
                                                        </m:e>
                                                        <m:e>
                                                          <m:r>
                                                            <a:rPr lang="pt-BR" sz="2200" i="1" dirty="0">
                                                              <a:latin typeface="Cambria Math" panose="02040503050406030204" pitchFamily="18" charset="0"/>
                                                            </a:rPr>
                                                            <m:t>0</m:t>
                                                          </m:r>
                                                        </m:e>
                                                      </m:mr>
                                                    </m:m>
                                                  </m:e>
                                                </m:mr>
                                              </m:m>
                                            </m:e>
                                          </m:d>
                                        </m:e>
                                        <m:sup>
                                          <m:r>
                                            <a:rPr lang="pt-BR" sz="2200" i="1" dirty="0">
                                              <a:latin typeface="Cambria Math" panose="02040503050406030204" pitchFamily="18" charset="0"/>
                                            </a:rPr>
                                            <m:t>𝑇</m:t>
                                          </m:r>
                                        </m:sup>
                                      </m:sSup>
                                    </m:e>
                                  </m:mr>
                                  <m:mr>
                                    <m:e>
                                      <m:r>
                                        <m:rPr>
                                          <m:nor/>
                                        </m:rPr>
                                        <a:rPr lang="pt-BR" sz="2200" i="1" dirty="0"/>
                                        <m:t>variedades</m:t>
                                      </m:r>
                                      <m:r>
                                        <m:rPr>
                                          <m:nor/>
                                        </m:rPr>
                                        <a:rPr lang="pt-BR" sz="2200" i="1" dirty="0"/>
                                        <m:t>: </m:t>
                                      </m:r>
                                      <m:sSup>
                                        <m:sSupPr>
                                          <m:ctrlPr>
                                            <a:rPr lang="pt-BR" sz="2200" i="1" dirty="0">
                                              <a:latin typeface="Cambria Math" panose="02040503050406030204" pitchFamily="18" charset="0"/>
                                            </a:rPr>
                                          </m:ctrlPr>
                                        </m:sSupPr>
                                        <m:e>
                                          <m:d>
                                            <m:dPr>
                                              <m:begChr m:val="["/>
                                              <m:endChr m:val="]"/>
                                              <m:ctrlPr>
                                                <a:rPr lang="pt-BR" sz="2200" i="1" dirty="0">
                                                  <a:latin typeface="Cambria Math" panose="02040503050406030204" pitchFamily="18" charset="0"/>
                                                </a:rPr>
                                              </m:ctrlPr>
                                            </m:dPr>
                                            <m:e>
                                              <m:m>
                                                <m:mPr>
                                                  <m:mcs>
                                                    <m:mc>
                                                      <m:mcPr>
                                                        <m:count m:val="3"/>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i="1" dirty="0">
                                                        <a:latin typeface="Cambria Math" panose="02040503050406030204" pitchFamily="18" charset="0"/>
                                                      </a:rPr>
                                                      <m:t>0</m:t>
                                                    </m:r>
                                                  </m:e>
                                                  <m:e>
                                                    <m:m>
                                                      <m:mPr>
                                                        <m:mcs>
                                                          <m:mc>
                                                            <m:mcPr>
                                                              <m:count m:val="2"/>
                                                              <m:mcJc m:val="center"/>
                                                            </m:mcPr>
                                                          </m:mc>
                                                        </m:mcs>
                                                        <m:ctrlPr>
                                                          <a:rPr lang="pt-BR" sz="2200" i="1" dirty="0">
                                                            <a:latin typeface="Cambria Math" panose="02040503050406030204" pitchFamily="18" charset="0"/>
                                                          </a:rPr>
                                                        </m:ctrlPr>
                                                      </m:mPr>
                                                      <m:mr>
                                                        <m:e>
                                                          <m:r>
                                                            <m:rPr>
                                                              <m:brk m:alnAt="7"/>
                                                            </m:rPr>
                                                            <a:rPr lang="pt-BR" sz="2200" i="1" dirty="0">
                                                              <a:latin typeface="Cambria Math" panose="02040503050406030204" pitchFamily="18" charset="0"/>
                                                            </a:rPr>
                                                            <m:t>0</m:t>
                                                          </m:r>
                                                        </m:e>
                                                        <m:e>
                                                          <m:r>
                                                            <a:rPr lang="pt-BR" sz="2200" b="0" i="1" dirty="0" smtClean="0">
                                                              <a:latin typeface="Cambria Math" panose="02040503050406030204" pitchFamily="18" charset="0"/>
                                                            </a:rPr>
                                                            <m:t>1</m:t>
                                                          </m:r>
                                                        </m:e>
                                                      </m:mr>
                                                    </m:m>
                                                  </m:e>
                                                </m:mr>
                                              </m:m>
                                            </m:e>
                                          </m:d>
                                        </m:e>
                                        <m:sup>
                                          <m:r>
                                            <a:rPr lang="pt-BR" sz="2200" i="1" dirty="0">
                                              <a:latin typeface="Cambria Math" panose="02040503050406030204" pitchFamily="18" charset="0"/>
                                            </a:rPr>
                                            <m:t>𝑇</m:t>
                                          </m:r>
                                        </m:sup>
                                      </m:sSup>
                                    </m:e>
                                  </m:mr>
                                </m:m>
                              </m:e>
                            </m:mr>
                          </m:m>
                        </m:e>
                      </m:d>
                    </m:oMath>
                  </m:oMathPara>
                </a14:m>
                <a:endParaRPr lang="pt-BR"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61744"/>
                <a:ext cx="11010363" cy="5321935"/>
              </a:xfrm>
              <a:blipFill rotWithShape="0">
                <a:blip r:embed="rId2"/>
                <a:stretch>
                  <a:fillRect l="-997" t="-1947" r="-83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8147229" y="5330644"/>
                <a:ext cx="3701334" cy="1017715"/>
              </a:xfrm>
              <a:prstGeom prst="rect">
                <a:avLst/>
              </a:prstGeom>
            </p:spPr>
            <p:txBody>
              <a:bodyPr wrap="square">
                <a:spAutoFit/>
              </a:bodyPr>
              <a:lstStyle/>
              <a:p>
                <a:r>
                  <a:rPr lang="pt-BR" sz="2000" dirty="0" smtClean="0"/>
                  <a:t>Assim, </a:t>
                </a:r>
                <a14:m>
                  <m:oMath xmlns:m="http://schemas.openxmlformats.org/officeDocument/2006/math">
                    <m:r>
                      <a:rPr lang="pt-BR" sz="2000" b="1" i="1">
                        <a:latin typeface="Cambria Math" panose="02040503050406030204" pitchFamily="18" charset="0"/>
                      </a:rPr>
                      <m:t>𝒚</m:t>
                    </m:r>
                    <m:d>
                      <m:dPr>
                        <m:ctrlPr>
                          <a:rPr lang="pt-BR" sz="2000" i="1">
                            <a:latin typeface="Cambria Math" panose="02040503050406030204" pitchFamily="18" charset="0"/>
                          </a:rPr>
                        </m:ctrlPr>
                      </m:dPr>
                      <m:e>
                        <m:r>
                          <a:rPr lang="pt-BR" sz="2000" i="1">
                            <a:latin typeface="Cambria Math" panose="02040503050406030204" pitchFamily="18" charset="0"/>
                          </a:rPr>
                          <m:t>𝑖</m:t>
                        </m:r>
                      </m:e>
                    </m:d>
                    <m:r>
                      <a:rPr lang="pt-BR" sz="2000" i="1">
                        <a:latin typeface="Cambria Math" panose="02040503050406030204" pitchFamily="18" charset="0"/>
                        <a:ea typeface="Cambria Math" panose="02040503050406030204" pitchFamily="18" charset="0"/>
                      </a:rPr>
                      <m:t>∈</m:t>
                    </m:r>
                    <m:sSup>
                      <m:sSupPr>
                        <m:ctrlPr>
                          <a:rPr lang="pt-BR" sz="2000" i="1">
                            <a:latin typeface="Cambria Math" panose="02040503050406030204" pitchFamily="18" charset="0"/>
                            <a:ea typeface="Cambria Math" panose="02040503050406030204" pitchFamily="18" charset="0"/>
                          </a:rPr>
                        </m:ctrlPr>
                      </m:sSupPr>
                      <m:e>
                        <m:r>
                          <a:rPr lang="pt-BR" sz="2000" i="1">
                            <a:latin typeface="Cambria Math" panose="02040503050406030204" pitchFamily="18" charset="0"/>
                            <a:ea typeface="Cambria Math" panose="02040503050406030204" pitchFamily="18" charset="0"/>
                          </a:rPr>
                          <m:t>ℝ</m:t>
                        </m:r>
                      </m:e>
                      <m:sup>
                        <m:r>
                          <a:rPr lang="pt-BR" sz="2000" i="1">
                            <a:latin typeface="Cambria Math" panose="02040503050406030204" pitchFamily="18" charset="0"/>
                            <a:ea typeface="Cambria Math" panose="02040503050406030204" pitchFamily="18" charset="0"/>
                          </a:rPr>
                          <m:t>𝑄</m:t>
                        </m:r>
                        <m:r>
                          <a:rPr lang="pt-BR" sz="2000" i="1">
                            <a:latin typeface="Cambria Math" panose="02040503050406030204" pitchFamily="18" charset="0"/>
                            <a:ea typeface="Cambria Math" panose="02040503050406030204" pitchFamily="18" charset="0"/>
                          </a:rPr>
                          <m:t>×1</m:t>
                        </m:r>
                      </m:sup>
                    </m:sSup>
                  </m:oMath>
                </a14:m>
                <a:r>
                  <a:rPr lang="pt-BR" sz="2000" dirty="0" smtClean="0"/>
                  <a:t>, de maneira que o classificador realiza um mapeamento </a:t>
                </a:r>
                <a14:m>
                  <m:oMath xmlns:m="http://schemas.openxmlformats.org/officeDocument/2006/math">
                    <m:sSup>
                      <m:sSupPr>
                        <m:ctrlPr>
                          <a:rPr lang="pt-BR" sz="2000" i="1">
                            <a:latin typeface="Cambria Math" panose="02040503050406030204" pitchFamily="18" charset="0"/>
                            <a:ea typeface="Cambria Math" panose="02040503050406030204" pitchFamily="18" charset="0"/>
                          </a:rPr>
                        </m:ctrlPr>
                      </m:sSupPr>
                      <m:e>
                        <m:r>
                          <a:rPr lang="pt-BR" sz="2000" i="1">
                            <a:latin typeface="Cambria Math" panose="02040503050406030204" pitchFamily="18" charset="0"/>
                            <a:ea typeface="Cambria Math" panose="02040503050406030204" pitchFamily="18" charset="0"/>
                          </a:rPr>
                          <m:t>ℝ</m:t>
                        </m:r>
                      </m:e>
                      <m:sup>
                        <m:r>
                          <a:rPr lang="pt-BR" sz="2000" i="1">
                            <a:latin typeface="Cambria Math" panose="02040503050406030204" pitchFamily="18" charset="0"/>
                            <a:ea typeface="Cambria Math" panose="02040503050406030204" pitchFamily="18" charset="0"/>
                          </a:rPr>
                          <m:t>𝐾</m:t>
                        </m:r>
                      </m:sup>
                    </m:sSup>
                    <m:r>
                      <a:rPr lang="pt-BR" sz="2000" i="1">
                        <a:latin typeface="Cambria Math" panose="02040503050406030204" pitchFamily="18" charset="0"/>
                        <a:ea typeface="Cambria Math" panose="02040503050406030204" pitchFamily="18" charset="0"/>
                      </a:rPr>
                      <m:t>→</m:t>
                    </m:r>
                    <m:sSup>
                      <m:sSupPr>
                        <m:ctrlPr>
                          <a:rPr lang="pt-BR" sz="2000" i="1">
                            <a:latin typeface="Cambria Math" panose="02040503050406030204" pitchFamily="18" charset="0"/>
                            <a:ea typeface="Cambria Math" panose="02040503050406030204" pitchFamily="18" charset="0"/>
                          </a:rPr>
                        </m:ctrlPr>
                      </m:sSupPr>
                      <m:e>
                        <m:r>
                          <a:rPr lang="pt-BR" sz="2000" i="1">
                            <a:latin typeface="Cambria Math" panose="02040503050406030204" pitchFamily="18" charset="0"/>
                            <a:ea typeface="Cambria Math" panose="02040503050406030204" pitchFamily="18" charset="0"/>
                          </a:rPr>
                          <m:t>ℝ</m:t>
                        </m:r>
                      </m:e>
                      <m:sup>
                        <m:r>
                          <a:rPr lang="pt-BR" sz="2000" i="1">
                            <a:latin typeface="Cambria Math" panose="02040503050406030204" pitchFamily="18" charset="0"/>
                            <a:ea typeface="Cambria Math" panose="02040503050406030204" pitchFamily="18" charset="0"/>
                          </a:rPr>
                          <m:t>𝑄</m:t>
                        </m:r>
                      </m:sup>
                    </m:sSup>
                  </m:oMath>
                </a14:m>
                <a:r>
                  <a:rPr lang="pt-BR" sz="2000" dirty="0" smtClean="0"/>
                  <a:t>.</a:t>
                </a:r>
                <a:endParaRPr lang="pt-BR" sz="2000" dirty="0"/>
              </a:p>
            </p:txBody>
          </p:sp>
        </mc:Choice>
        <mc:Fallback xmlns="">
          <p:sp>
            <p:nvSpPr>
              <p:cNvPr id="4" name="Rectangle 3"/>
              <p:cNvSpPr>
                <a:spLocks noRot="1" noChangeAspect="1" noMove="1" noResize="1" noEditPoints="1" noAdjustHandles="1" noChangeArrowheads="1" noChangeShapeType="1" noTextEdit="1"/>
              </p:cNvSpPr>
              <p:nvPr/>
            </p:nvSpPr>
            <p:spPr>
              <a:xfrm>
                <a:off x="8147229" y="5330644"/>
                <a:ext cx="3701334" cy="1017715"/>
              </a:xfrm>
              <a:prstGeom prst="rect">
                <a:avLst/>
              </a:prstGeom>
              <a:blipFill rotWithShape="0">
                <a:blip r:embed="rId3"/>
                <a:stretch>
                  <a:fillRect l="-1645" t="-2395" b="-10180"/>
                </a:stretch>
              </a:blipFill>
            </p:spPr>
            <p:txBody>
              <a:bodyPr/>
              <a:lstStyle/>
              <a:p>
                <a:r>
                  <a:rPr lang="pt-BR">
                    <a:noFill/>
                  </a:rPr>
                  <a:t> </a:t>
                </a:r>
              </a:p>
            </p:txBody>
          </p:sp>
        </mc:Fallback>
      </mc:AlternateContent>
    </p:spTree>
    <p:extLst>
      <p:ext uri="{BB962C8B-B14F-4D97-AF65-F5344CB8AC3E}">
        <p14:creationId xmlns:p14="http://schemas.microsoft.com/office/powerpoint/2010/main" val="30622119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634" y="183643"/>
            <a:ext cx="10515600" cy="859740"/>
          </a:xfrm>
        </p:spPr>
        <p:txBody>
          <a:bodyPr/>
          <a:lstStyle/>
          <a:p>
            <a:r>
              <a:rPr lang="pt-BR" dirty="0" smtClean="0"/>
              <a:t>Fronteiras </a:t>
            </a:r>
            <a:r>
              <a:rPr lang="pt-BR" dirty="0"/>
              <a:t>de </a:t>
            </a:r>
            <a:r>
              <a:rPr lang="pt-BR" dirty="0" smtClean="0"/>
              <a:t>decisão de um classificador</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6634" y="1053194"/>
                <a:ext cx="10920211" cy="2802698"/>
              </a:xfrm>
            </p:spPr>
            <p:txBody>
              <a:bodyPr>
                <a:normAutofit fontScale="77500" lnSpcReduction="20000"/>
              </a:bodyPr>
              <a:lstStyle/>
              <a:p>
                <a:r>
                  <a:rPr lang="pt-BR" dirty="0" smtClean="0"/>
                  <a:t>O espaço </a:t>
                </a:r>
                <a14:m>
                  <m:oMath xmlns:m="http://schemas.openxmlformats.org/officeDocument/2006/math">
                    <m:r>
                      <a:rPr lang="pt-BR" b="0" i="1" smtClean="0">
                        <a:latin typeface="Cambria Math" panose="02040503050406030204" pitchFamily="18" charset="0"/>
                      </a:rPr>
                      <m:t>𝐾</m:t>
                    </m:r>
                  </m:oMath>
                </a14:m>
                <a:r>
                  <a:rPr lang="pt-BR" dirty="0" smtClean="0"/>
                  <a:t> dimensional (i.e.,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sup>
                    </m:sSup>
                  </m:oMath>
                </a14:m>
                <a:r>
                  <a:rPr lang="pt-BR" dirty="0" smtClean="0"/>
                  <a:t>) criado pelos atributos de entrada é </a:t>
                </a:r>
                <a:r>
                  <a:rPr lang="pt-BR" dirty="0"/>
                  <a:t>dividido em </a:t>
                </a:r>
                <a:r>
                  <a:rPr lang="pt-BR" b="1" i="1" dirty="0"/>
                  <a:t>regiões de decisão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𝑖</m:t>
                        </m:r>
                      </m:sub>
                    </m:sSub>
                    <m:r>
                      <a:rPr lang="pt-BR" b="0" i="1" smtClean="0">
                        <a:latin typeface="Cambria Math" panose="02040503050406030204" pitchFamily="18" charset="0"/>
                      </a:rPr>
                      <m:t>, </m:t>
                    </m:r>
                    <m:r>
                      <a:rPr lang="pt-BR" b="0" i="1" smtClean="0">
                        <a:latin typeface="Cambria Math" panose="02040503050406030204" pitchFamily="18" charset="0"/>
                      </a:rPr>
                      <m:t>𝑖</m:t>
                    </m:r>
                    <m:r>
                      <a:rPr lang="pt-BR" b="0" i="0" smtClean="0">
                        <a:latin typeface="Cambria Math" panose="02040503050406030204" pitchFamily="18" charset="0"/>
                      </a:rPr>
                      <m:t>=1,…,</m:t>
                    </m:r>
                    <m:r>
                      <m:rPr>
                        <m:sty m:val="p"/>
                      </m:rPr>
                      <a:rPr lang="pt-BR" b="0" i="0" smtClean="0">
                        <a:latin typeface="Cambria Math" panose="02040503050406030204" pitchFamily="18" charset="0"/>
                      </a:rPr>
                      <m:t>Q</m:t>
                    </m:r>
                  </m:oMath>
                </a14:m>
                <a:r>
                  <a:rPr lang="pt-BR" dirty="0" smtClean="0"/>
                  <a:t>, </a:t>
                </a:r>
                <a:r>
                  <a:rPr lang="pt-BR" dirty="0"/>
                  <a:t>as quais são delimitadas ou separadas </a:t>
                </a:r>
                <a:r>
                  <a:rPr lang="pt-BR" dirty="0" smtClean="0"/>
                  <a:t>pelas </a:t>
                </a:r>
                <a:r>
                  <a:rPr lang="pt-BR" b="1" i="1" dirty="0" smtClean="0"/>
                  <a:t>fonteiras de decisão</a:t>
                </a:r>
                <a:r>
                  <a:rPr lang="pt-BR" dirty="0" smtClean="0"/>
                  <a:t>, </a:t>
                </a:r>
                <a:r>
                  <a:rPr lang="pt-BR" dirty="0"/>
                  <a:t>que correspondem a </a:t>
                </a:r>
                <a:r>
                  <a:rPr lang="pt-BR" b="1" i="1" dirty="0"/>
                  <a:t>superfícies</a:t>
                </a:r>
                <a:r>
                  <a:rPr lang="pt-BR" dirty="0"/>
                  <a:t> </a:t>
                </a:r>
                <a:r>
                  <a:rPr lang="pt-BR" dirty="0" smtClean="0"/>
                  <a:t>(ou </a:t>
                </a:r>
                <a:r>
                  <a:rPr lang="pt-BR" b="1" i="1" dirty="0" smtClean="0"/>
                  <a:t>superfícies de decisão</a:t>
                </a:r>
                <a:r>
                  <a:rPr lang="pt-BR" dirty="0" smtClean="0"/>
                  <a:t>) no </a:t>
                </a:r>
                <a:r>
                  <a:rPr lang="pt-BR" dirty="0"/>
                  <a:t>espaço dos atributos onde ocorre uma indeterminação, ou, analogamente, um empate entre diferentes classes </a:t>
                </a:r>
                <a:r>
                  <a:rPr lang="pt-BR" dirty="0" smtClean="0"/>
                  <a:t>possíveis.</a:t>
                </a:r>
              </a:p>
              <a:p>
                <a:r>
                  <a:rPr lang="pt-BR" dirty="0" smtClean="0"/>
                  <a:t>As </a:t>
                </a:r>
                <a:r>
                  <a:rPr lang="pt-BR" b="1" i="1" dirty="0" smtClean="0"/>
                  <a:t>fronteiras de decisão</a:t>
                </a:r>
                <a:r>
                  <a:rPr lang="pt-BR" dirty="0" smtClean="0"/>
                  <a:t> podem ser </a:t>
                </a:r>
                <a:r>
                  <a:rPr lang="pt-BR" b="1" i="1" dirty="0" smtClean="0"/>
                  <a:t>lineares</a:t>
                </a:r>
                <a:r>
                  <a:rPr lang="pt-BR" dirty="0" smtClean="0"/>
                  <a:t> (e.g., retas</a:t>
                </a:r>
                <a:r>
                  <a:rPr lang="pt-BR" dirty="0"/>
                  <a:t> </a:t>
                </a:r>
                <a:r>
                  <a:rPr lang="pt-BR" dirty="0" smtClean="0"/>
                  <a:t>e planos) ou </a:t>
                </a:r>
                <a:r>
                  <a:rPr lang="pt-BR" b="1" i="1" dirty="0" smtClean="0"/>
                  <a:t>não-lineares</a:t>
                </a:r>
                <a:r>
                  <a:rPr lang="pt-BR" dirty="0" smtClean="0"/>
                  <a:t> (e.g., círculos e esferas).</a:t>
                </a:r>
              </a:p>
              <a:p>
                <a:r>
                  <a:rPr lang="pt-BR" dirty="0" smtClean="0"/>
                  <a:t>Como podemos ver, as </a:t>
                </a:r>
                <a:r>
                  <a:rPr lang="pt-BR" b="1" i="1" dirty="0"/>
                  <a:t>fronteiras de decisão </a:t>
                </a:r>
                <a:r>
                  <a:rPr lang="pt-BR" dirty="0"/>
                  <a:t>são definidas por funções (lineares ou não) que separam ou </a:t>
                </a:r>
                <a:r>
                  <a:rPr lang="pt-BR" dirty="0" smtClean="0"/>
                  <a:t>discriminam </a:t>
                </a:r>
                <a:r>
                  <a:rPr lang="pt-BR" dirty="0"/>
                  <a:t>as classes. Essas funções são normalmente </a:t>
                </a:r>
                <a:r>
                  <a:rPr lang="pt-BR" dirty="0" smtClean="0"/>
                  <a:t>chamadas de </a:t>
                </a:r>
                <a:r>
                  <a:rPr lang="pt-BR" b="1" i="1" dirty="0" smtClean="0"/>
                  <a:t>funções discriminates</a:t>
                </a:r>
                <a:r>
                  <a:rPr lang="pt-BR" dirty="0" smtClean="0"/>
                  <a:t>, </a:t>
                </a:r>
                <a:r>
                  <a:rPr lang="pt-BR" dirty="0"/>
                  <a:t>pois vão </a:t>
                </a:r>
                <a:r>
                  <a:rPr lang="pt-BR" dirty="0" smtClean="0"/>
                  <a:t>separar </a:t>
                </a:r>
                <a:r>
                  <a:rPr lang="pt-BR" dirty="0"/>
                  <a:t>as classes.</a:t>
                </a:r>
              </a:p>
              <a:p>
                <a:endParaRPr lang="pt-BR" b="1" i="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6634" y="1053194"/>
                <a:ext cx="10920211" cy="2802698"/>
              </a:xfrm>
              <a:blipFill rotWithShape="0">
                <a:blip r:embed="rId3"/>
                <a:stretch>
                  <a:fillRect l="-614" t="-4565" r="-1228" b="-870"/>
                </a:stretch>
              </a:blipFill>
            </p:spPr>
            <p:txBody>
              <a:bodyPr/>
              <a:lstStyle/>
              <a:p>
                <a:r>
                  <a:rPr lang="pt-BR">
                    <a:noFill/>
                  </a:rPr>
                  <a:t> </a:t>
                </a:r>
              </a:p>
            </p:txBody>
          </p:sp>
        </mc:Fallback>
      </mc:AlternateContent>
      <p:cxnSp>
        <p:nvCxnSpPr>
          <p:cNvPr id="11" name="Straight Arrow Connector 10"/>
          <p:cNvCxnSpPr/>
          <p:nvPr/>
        </p:nvCxnSpPr>
        <p:spPr>
          <a:xfrm flipV="1">
            <a:off x="1324557" y="415196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311857" y="616106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942384" y="569331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5"/>
          <p:cNvSpPr/>
          <p:nvPr/>
        </p:nvSpPr>
        <p:spPr>
          <a:xfrm>
            <a:off x="2966613" y="4511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 name="Straight Connector 17"/>
          <p:cNvCxnSpPr/>
          <p:nvPr/>
        </p:nvCxnSpPr>
        <p:spPr>
          <a:xfrm>
            <a:off x="1323340" y="4352925"/>
            <a:ext cx="2664000" cy="172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869001" y="541918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2171206" y="549646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p:cNvSpPr/>
          <p:nvPr/>
        </p:nvSpPr>
        <p:spPr>
          <a:xfrm>
            <a:off x="2391354" y="568472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2192491" y="580967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p:nvSpPr>
        <p:spPr>
          <a:xfrm>
            <a:off x="2027834" y="516608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2333349" y="523477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Isosceles Triangle 24"/>
          <p:cNvSpPr/>
          <p:nvPr/>
        </p:nvSpPr>
        <p:spPr>
          <a:xfrm>
            <a:off x="3119013" y="46640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25"/>
          <p:cNvSpPr/>
          <p:nvPr/>
        </p:nvSpPr>
        <p:spPr>
          <a:xfrm>
            <a:off x="2833263" y="47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Isosceles Triangle 26"/>
          <p:cNvSpPr/>
          <p:nvPr/>
        </p:nvSpPr>
        <p:spPr>
          <a:xfrm>
            <a:off x="3052338" y="498577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Isosceles Triangle 27"/>
          <p:cNvSpPr/>
          <p:nvPr/>
        </p:nvSpPr>
        <p:spPr>
          <a:xfrm>
            <a:off x="2404769" y="456140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Isosceles Triangle 28"/>
          <p:cNvSpPr/>
          <p:nvPr/>
        </p:nvSpPr>
        <p:spPr>
          <a:xfrm>
            <a:off x="2657700" y="43465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Isosceles Triangle 29"/>
          <p:cNvSpPr/>
          <p:nvPr/>
        </p:nvSpPr>
        <p:spPr>
          <a:xfrm>
            <a:off x="2570857" y="482067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Isosceles Triangle 30"/>
          <p:cNvSpPr/>
          <p:nvPr/>
        </p:nvSpPr>
        <p:spPr>
          <a:xfrm>
            <a:off x="3271413" y="48164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4" name="Rectangle 33"/>
              <p:cNvSpPr/>
              <p:nvPr/>
            </p:nvSpPr>
            <p:spPr>
              <a:xfrm>
                <a:off x="2732253" y="5702277"/>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34" name="Rectangle 33"/>
              <p:cNvSpPr>
                <a:spLocks noRot="1" noChangeAspect="1" noMove="1" noResize="1" noEditPoints="1" noAdjustHandles="1" noChangeArrowheads="1" noChangeShapeType="1" noTextEdit="1"/>
              </p:cNvSpPr>
              <p:nvPr/>
            </p:nvSpPr>
            <p:spPr>
              <a:xfrm>
                <a:off x="2732253" y="5702277"/>
                <a:ext cx="515205" cy="40011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3435350" y="5243356"/>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35" name="Rectangle 34"/>
              <p:cNvSpPr>
                <a:spLocks noRot="1" noChangeAspect="1" noMove="1" noResize="1" noEditPoints="1" noAdjustHandles="1" noChangeArrowheads="1" noChangeShapeType="1" noTextEdit="1"/>
              </p:cNvSpPr>
              <p:nvPr/>
            </p:nvSpPr>
            <p:spPr>
              <a:xfrm>
                <a:off x="3435350" y="5243356"/>
                <a:ext cx="521168" cy="400110"/>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3884291" y="599596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6" name="TextBox 35"/>
              <p:cNvSpPr txBox="1">
                <a:spLocks noRot="1" noChangeAspect="1" noMove="1" noResize="1" noEditPoints="1" noAdjustHandles="1" noChangeArrowheads="1" noChangeShapeType="1" noTextEdit="1"/>
              </p:cNvSpPr>
              <p:nvPr/>
            </p:nvSpPr>
            <p:spPr>
              <a:xfrm>
                <a:off x="3884291" y="5995967"/>
                <a:ext cx="787400"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930857" y="37630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7" name="TextBox 36"/>
              <p:cNvSpPr txBox="1">
                <a:spLocks noRot="1" noChangeAspect="1" noMove="1" noResize="1" noEditPoints="1" noAdjustHandles="1" noChangeArrowheads="1" noChangeShapeType="1" noTextEdit="1"/>
              </p:cNvSpPr>
              <p:nvPr/>
            </p:nvSpPr>
            <p:spPr>
              <a:xfrm>
                <a:off x="930857" y="3763066"/>
                <a:ext cx="78740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4702628" y="37630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59" name="TextBox 58"/>
              <p:cNvSpPr txBox="1">
                <a:spLocks noRot="1" noChangeAspect="1" noMove="1" noResize="1" noEditPoints="1" noAdjustHandles="1" noChangeArrowheads="1" noChangeShapeType="1" noTextEdit="1"/>
              </p:cNvSpPr>
              <p:nvPr/>
            </p:nvSpPr>
            <p:spPr>
              <a:xfrm>
                <a:off x="4702628" y="3763066"/>
                <a:ext cx="787400" cy="369332"/>
              </a:xfrm>
              <a:prstGeom prst="rect">
                <a:avLst/>
              </a:prstGeom>
              <a:blipFill rotWithShape="0">
                <a:blip r:embed="rId8"/>
                <a:stretch>
                  <a:fillRect/>
                </a:stretch>
              </a:blipFill>
            </p:spPr>
            <p:txBody>
              <a:bodyPr/>
              <a:lstStyle/>
              <a:p>
                <a:r>
                  <a:rPr lang="pt-BR">
                    <a:noFill/>
                  </a:rPr>
                  <a:t> </a:t>
                </a:r>
              </a:p>
            </p:txBody>
          </p:sp>
        </mc:Fallback>
      </mc:AlternateContent>
      <p:grpSp>
        <p:nvGrpSpPr>
          <p:cNvPr id="95" name="Group 94"/>
          <p:cNvGrpSpPr/>
          <p:nvPr/>
        </p:nvGrpSpPr>
        <p:grpSpPr>
          <a:xfrm>
            <a:off x="5081216" y="4163277"/>
            <a:ext cx="3359834" cy="2213336"/>
            <a:chOff x="4712575" y="4400375"/>
            <a:chExt cx="3359834" cy="2213336"/>
          </a:xfrm>
        </p:grpSpPr>
        <p:cxnSp>
          <p:nvCxnSpPr>
            <p:cNvPr id="38" name="Straight Arrow Connector 37"/>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40"/>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Oval 47"/>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48"/>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Isosceles Triangle 49"/>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Isosceles Triangle 50"/>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Isosceles Triangle 51"/>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Isosceles Triangle 52"/>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Isosceles Triangle 53"/>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Isosceles Triangle 54"/>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6" name="Rectangle 55"/>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60" name="Oval 59"/>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94" name="Group 93"/>
          <p:cNvGrpSpPr/>
          <p:nvPr/>
        </p:nvGrpSpPr>
        <p:grpSpPr>
          <a:xfrm>
            <a:off x="8324943" y="3763066"/>
            <a:ext cx="3153000" cy="2398001"/>
            <a:chOff x="8324943" y="4011478"/>
            <a:chExt cx="3153000" cy="2398001"/>
          </a:xfrm>
        </p:grpSpPr>
        <p:cxnSp>
          <p:nvCxnSpPr>
            <p:cNvPr id="61" name="Straight Arrow Connector 60"/>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Isosceles Triangle 63"/>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Oval 65"/>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Oval 66"/>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Oval 67"/>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Oval 68"/>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Oval 69"/>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Oval 70"/>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Isosceles Triangle 71"/>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Isosceles Triangle 72"/>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Isosceles Triangle 73"/>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Isosceles Triangle 74"/>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Isosceles Triangle 75"/>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Isosceles Triangle 76"/>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Isosceles Triangle 77"/>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9" name="Rectangle 78"/>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Rectangle 79"/>
                <p:cNvSpPr/>
                <p:nvPr/>
              </p:nvSpPr>
              <p:spPr>
                <a:xfrm>
                  <a:off x="9865755" y="4145392"/>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80" name="Rectangle 79"/>
                <p:cNvSpPr>
                  <a:spLocks noRot="1" noChangeAspect="1" noMove="1" noResize="1" noEditPoints="1" noAdjustHandles="1" noChangeArrowheads="1" noChangeShapeType="1" noTextEdit="1"/>
                </p:cNvSpPr>
                <p:nvPr/>
              </p:nvSpPr>
              <p:spPr>
                <a:xfrm>
                  <a:off x="9865755" y="4145392"/>
                  <a:ext cx="521168" cy="400110"/>
                </a:xfrm>
                <a:prstGeom prst="rect">
                  <a:avLst/>
                </a:prstGeom>
                <a:blipFill rotWithShape="0">
                  <a:blip r:embed="rId13"/>
                  <a:stretch>
                    <a:fillRect b="-1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4"/>
                  <a:stretch>
                    <a:fillRect/>
                  </a:stretch>
                </a:blipFill>
              </p:spPr>
              <p:txBody>
                <a:bodyPr/>
                <a:lstStyle/>
                <a:p>
                  <a:r>
                    <a:rPr lang="pt-BR">
                      <a:noFill/>
                    </a:rPr>
                    <a:t> </a:t>
                  </a:r>
                </a:p>
              </p:txBody>
            </p:sp>
          </mc:Fallback>
        </mc:AlternateContent>
        <p:sp>
          <p:nvSpPr>
            <p:cNvPr id="82" name="Rectangle 81"/>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ctangle 82"/>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ctangle 83"/>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ctangle 84"/>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ctangle 85"/>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ctangle 86"/>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ctangle 87"/>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9" name="Rectangle 88"/>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5"/>
                  <a:stretch>
                    <a:fillRect b="-1538"/>
                  </a:stretch>
                </a:blipFill>
              </p:spPr>
              <p:txBody>
                <a:bodyPr/>
                <a:lstStyle/>
                <a:p>
                  <a:r>
                    <a:rPr lang="pt-BR">
                      <a:noFill/>
                    </a:rPr>
                    <a:t> </a:t>
                  </a:r>
                </a:p>
              </p:txBody>
            </p:sp>
          </mc:Fallback>
        </mc:AlternateContent>
        <p:cxnSp>
          <p:nvCxnSpPr>
            <p:cNvPr id="90" name="Straight Connector 89"/>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6" name="Rectangle 95"/>
          <p:cNvSpPr/>
          <p:nvPr/>
        </p:nvSpPr>
        <p:spPr>
          <a:xfrm>
            <a:off x="1219200" y="6361919"/>
            <a:ext cx="10258743" cy="369332"/>
          </a:xfrm>
          <a:prstGeom prst="rect">
            <a:avLst/>
          </a:prstGeom>
        </p:spPr>
        <p:txBody>
          <a:bodyPr wrap="square">
            <a:spAutoFit/>
          </a:bodyPr>
          <a:lstStyle/>
          <a:p>
            <a:pPr algn="ctr"/>
            <a:r>
              <a:rPr lang="pt-BR" b="1" i="1" dirty="0" smtClean="0"/>
              <a:t>Regiões </a:t>
            </a:r>
            <a:r>
              <a:rPr lang="pt-BR" b="1" i="1" dirty="0"/>
              <a:t>de decisão </a:t>
            </a:r>
            <a:r>
              <a:rPr lang="pt-BR" dirty="0"/>
              <a:t>em </a:t>
            </a:r>
            <a:r>
              <a:rPr lang="pt-BR" dirty="0" smtClean="0"/>
              <a:t>problemas </a:t>
            </a:r>
            <a:r>
              <a:rPr lang="pt-BR" dirty="0"/>
              <a:t>de classificação </a:t>
            </a:r>
            <a:r>
              <a:rPr lang="pt-BR" dirty="0" smtClean="0"/>
              <a:t>binária e multi-classes.</a:t>
            </a:r>
            <a:endParaRPr lang="pt-BR" dirty="0"/>
          </a:p>
        </p:txBody>
      </p:sp>
      <p:sp>
        <p:nvSpPr>
          <p:cNvPr id="4" name="Rectangle 3"/>
          <p:cNvSpPr/>
          <p:nvPr/>
        </p:nvSpPr>
        <p:spPr>
          <a:xfrm>
            <a:off x="6464959" y="4118119"/>
            <a:ext cx="1628010" cy="276999"/>
          </a:xfrm>
          <a:prstGeom prst="rect">
            <a:avLst/>
          </a:prstGeom>
        </p:spPr>
        <p:txBody>
          <a:bodyPr wrap="none">
            <a:spAutoFit/>
          </a:bodyPr>
          <a:lstStyle/>
          <a:p>
            <a:r>
              <a:rPr lang="pt-BR" sz="1200" dirty="0"/>
              <a:t>c</a:t>
            </a:r>
            <a:r>
              <a:rPr lang="pt-BR" sz="1200" smtClean="0"/>
              <a:t>lassificação </a:t>
            </a:r>
            <a:r>
              <a:rPr lang="pt-BR" sz="1200" dirty="0" smtClean="0"/>
              <a:t>não-linear</a:t>
            </a:r>
            <a:endParaRPr lang="pt-BR" sz="1200" dirty="0"/>
          </a:p>
        </p:txBody>
      </p:sp>
      <p:sp>
        <p:nvSpPr>
          <p:cNvPr id="92" name="Rectangle 91"/>
          <p:cNvSpPr/>
          <p:nvPr/>
        </p:nvSpPr>
        <p:spPr>
          <a:xfrm>
            <a:off x="3158299" y="4179454"/>
            <a:ext cx="1345881" cy="276999"/>
          </a:xfrm>
          <a:prstGeom prst="rect">
            <a:avLst/>
          </a:prstGeom>
        </p:spPr>
        <p:txBody>
          <a:bodyPr wrap="none">
            <a:spAutoFit/>
          </a:bodyPr>
          <a:lstStyle/>
          <a:p>
            <a:r>
              <a:rPr lang="pt-BR" sz="1200" dirty="0"/>
              <a:t>c</a:t>
            </a:r>
            <a:r>
              <a:rPr lang="pt-BR" sz="1200" dirty="0" smtClean="0"/>
              <a:t>lassificação linear</a:t>
            </a:r>
            <a:endParaRPr lang="pt-BR" sz="1200" dirty="0"/>
          </a:p>
        </p:txBody>
      </p:sp>
      <p:sp>
        <p:nvSpPr>
          <p:cNvPr id="93" name="Rectangle 92"/>
          <p:cNvSpPr/>
          <p:nvPr/>
        </p:nvSpPr>
        <p:spPr>
          <a:xfrm>
            <a:off x="10724541" y="4064403"/>
            <a:ext cx="1345881" cy="276999"/>
          </a:xfrm>
          <a:prstGeom prst="rect">
            <a:avLst/>
          </a:prstGeom>
        </p:spPr>
        <p:txBody>
          <a:bodyPr wrap="none">
            <a:spAutoFit/>
          </a:bodyPr>
          <a:lstStyle/>
          <a:p>
            <a:r>
              <a:rPr lang="pt-BR" sz="1200" dirty="0"/>
              <a:t>c</a:t>
            </a:r>
            <a:r>
              <a:rPr lang="pt-BR" sz="1200" dirty="0" smtClean="0"/>
              <a:t>lassificação linear</a:t>
            </a:r>
            <a:endParaRPr lang="pt-BR" sz="1200" dirty="0"/>
          </a:p>
        </p:txBody>
      </p:sp>
      <mc:AlternateContent xmlns:mc="http://schemas.openxmlformats.org/markup-compatibility/2006" xmlns:a14="http://schemas.microsoft.com/office/drawing/2010/main">
        <mc:Choice Requires="a14">
          <p:sp>
            <p:nvSpPr>
              <p:cNvPr id="97" name="TextBox 96"/>
              <p:cNvSpPr txBox="1"/>
              <p:nvPr/>
            </p:nvSpPr>
            <p:spPr>
              <a:xfrm>
                <a:off x="11280742" y="59642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97" name="TextBox 96"/>
              <p:cNvSpPr txBox="1">
                <a:spLocks noRot="1" noChangeAspect="1" noMove="1" noResize="1" noEditPoints="1" noAdjustHandles="1" noChangeArrowheads="1" noChangeShapeType="1" noTextEdit="1"/>
              </p:cNvSpPr>
              <p:nvPr/>
            </p:nvSpPr>
            <p:spPr>
              <a:xfrm>
                <a:off x="11280742" y="5964217"/>
                <a:ext cx="787400" cy="369332"/>
              </a:xfrm>
              <a:prstGeom prst="rect">
                <a:avLst/>
              </a:prstGeom>
              <a:blipFill rotWithShape="0">
                <a:blip r:embed="rId1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292395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8571</TotalTime>
  <Words>7969</Words>
  <Application>Microsoft Office PowerPoint</Application>
  <PresentationFormat>Widescreen</PresentationFormat>
  <Paragraphs>1202</Paragraphs>
  <Slides>78</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Arial</vt:lpstr>
      <vt:lpstr>Calibri</vt:lpstr>
      <vt:lpstr>Calibri Light</vt:lpstr>
      <vt:lpstr>Cambria Math</vt:lpstr>
      <vt:lpstr>Courier New</vt:lpstr>
      <vt:lpstr>Wingdings</vt:lpstr>
      <vt:lpstr>Office Theme</vt:lpstr>
      <vt:lpstr>T319 - Introdução ao Aprendizado de Máquina: Classificação Linear</vt:lpstr>
      <vt:lpstr>Tópicos abordados</vt:lpstr>
      <vt:lpstr>Motivação</vt:lpstr>
      <vt:lpstr>Motivação</vt:lpstr>
      <vt:lpstr>Definição do problema</vt:lpstr>
      <vt:lpstr>Representação da saída desejada</vt:lpstr>
      <vt:lpstr>Representação da saída desejada</vt:lpstr>
      <vt:lpstr>Representação da saída desejada</vt:lpstr>
      <vt:lpstr>Fronteiras de decisão de um classificador</vt:lpstr>
      <vt:lpstr>Funções discriminates lineares</vt:lpstr>
      <vt:lpstr>Exemplo: Encontrar a função discriminante, g(x)</vt:lpstr>
      <vt:lpstr>Classificação linear</vt:lpstr>
      <vt:lpstr>Teoria Bayesiana de decisão</vt:lpstr>
      <vt:lpstr>Teoria Bayesiana de decisão</vt:lpstr>
      <vt:lpstr>Máxima probabilidade a posteriori (MAP)</vt:lpstr>
      <vt:lpstr>Máxima verossimilhança (ML)</vt:lpstr>
      <vt:lpstr>Exemplo: diagnóstico de doenças</vt:lpstr>
      <vt:lpstr>Exemplo: diagnóstico de doenças (Solução)</vt:lpstr>
      <vt:lpstr>Classificador naïve Bayes</vt:lpstr>
      <vt:lpstr>Classificador naïve Bayes</vt:lpstr>
      <vt:lpstr>Tipos de classificadores naïve Bayes</vt:lpstr>
      <vt:lpstr>Classificador naïve Bayes Gaussiano</vt:lpstr>
      <vt:lpstr>Exemplo: Probabilidade da prática de esportes</vt:lpstr>
      <vt:lpstr>Exemplo: Probabilidade da prática de esportes</vt:lpstr>
      <vt:lpstr>Exemplo: Detecção de símbolos BPSK em canais AWGN</vt:lpstr>
      <vt:lpstr>Exemplo: Detecção de símbolos BPSK em AWGN</vt:lpstr>
      <vt:lpstr>Exemplo: Detecção BPSK com Scikit-Learn</vt:lpstr>
      <vt:lpstr>Classificador naïve Bayes Multinomial</vt:lpstr>
      <vt:lpstr>Exemplo: classificador multinomial com Scikit-Learn</vt:lpstr>
      <vt:lpstr>Classificador naïve Bayes Bernoulli</vt:lpstr>
      <vt:lpstr>Exemplo: Classificador Bernoulli com Scikit-Learn</vt:lpstr>
      <vt:lpstr>Classificadores lineares com limiar de decisão rígido</vt:lpstr>
      <vt:lpstr>Classificadores lineares com limiar de decisão rígido</vt:lpstr>
      <vt:lpstr>Classificadores lineares com limiar de decisão rígido</vt:lpstr>
      <vt:lpstr>Classificadores lineares com decisão rígida</vt:lpstr>
      <vt:lpstr>Classificação linear com regressão logística</vt:lpstr>
      <vt:lpstr>Regressão logística</vt:lpstr>
      <vt:lpstr>Regressão logística</vt:lpstr>
      <vt:lpstr>Propriedades da regressão logística</vt:lpstr>
      <vt:lpstr>Função de erro</vt:lpstr>
      <vt:lpstr>Função de erro</vt:lpstr>
      <vt:lpstr>Função de erro</vt:lpstr>
      <vt:lpstr>Processo de treinamento</vt:lpstr>
      <vt:lpstr>Processo de treinamento</vt:lpstr>
      <vt:lpstr>Processo de treinamento</vt:lpstr>
      <vt:lpstr>Observações</vt:lpstr>
      <vt:lpstr>Exemplo: Regressão Logistica com SciKit-Learn</vt:lpstr>
      <vt:lpstr>Casos multi-classe</vt:lpstr>
      <vt:lpstr>Um-Contra-o-Resto</vt:lpstr>
      <vt:lpstr>Um-Contra-Um</vt:lpstr>
      <vt:lpstr>Regressão Softmax</vt:lpstr>
      <vt:lpstr>Regressão Softmax</vt:lpstr>
      <vt:lpstr>Propriedades da regressão Softmax</vt:lpstr>
      <vt:lpstr>Exemplo: Regressão softmax com SciKit-Learn</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Exemplo: Métricas com SciKit-Learn</vt:lpstr>
      <vt:lpstr>Tarefas e Avisos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 Classificadores Lineares</dc:title>
  <dc:creator>Felipe Augusto Pereira de Figueiredo</dc:creator>
  <cp:lastModifiedBy>Felipe Augusto Pereira de Figueiredo</cp:lastModifiedBy>
  <cp:revision>677</cp:revision>
  <dcterms:created xsi:type="dcterms:W3CDTF">2020-04-06T23:46:10Z</dcterms:created>
  <dcterms:modified xsi:type="dcterms:W3CDTF">2021-01-24T13:59:35Z</dcterms:modified>
</cp:coreProperties>
</file>